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2.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Override PartName="/ppt/charts/colors19.xml" ContentType="application/vnd.ms-office.chartcolorstyle+xml"/>
  <Override PartName="/ppt/charts/style19.xml" ContentType="application/vnd.ms-office.chartstyle+xml"/>
  <Override PartName="/ppt/charts/colors20.xml" ContentType="application/vnd.ms-office.chartcolorstyle+xml"/>
  <Override PartName="/ppt/charts/style20.xml" ContentType="application/vnd.ms-office.chartstyle+xml"/>
  <Override PartName="/ppt/charts/colors21.xml" ContentType="application/vnd.ms-office.chartcolorstyle+xml"/>
  <Override PartName="/ppt/charts/style21.xml" ContentType="application/vnd.ms-office.chartstyle+xml"/>
  <Override PartName="/ppt/charts/colors22.xml" ContentType="application/vnd.ms-office.chartcolorstyle+xml"/>
  <Override PartName="/ppt/charts/style22.xml" ContentType="application/vnd.ms-office.chartstyle+xml"/>
  <Override PartName="/ppt/charts/colors23.xml" ContentType="application/vnd.ms-office.chartcolorstyle+xml"/>
  <Override PartName="/ppt/charts/style23.xml" ContentType="application/vnd.ms-office.chartstyle+xml"/>
  <Override PartName="/ppt/charts/colors24.xml" ContentType="application/vnd.ms-office.chartcolorstyle+xml"/>
  <Override PartName="/ppt/charts/style24.xml" ContentType="application/vnd.ms-office.chartstyle+xml"/>
  <Override PartName="/ppt/charts/colors25.xml" ContentType="application/vnd.ms-office.chartcolorstyle+xml"/>
  <Override PartName="/ppt/charts/style25.xml" ContentType="application/vnd.ms-office.chartstyle+xml"/>
  <Override PartName="/ppt/charts/colors26.xml" ContentType="application/vnd.ms-office.chartcolorstyle+xml"/>
  <Override PartName="/ppt/charts/style26.xml" ContentType="application/vnd.ms-office.chartstyle+xml"/>
  <Override PartName="/ppt/charts/colors27.xml" ContentType="application/vnd.ms-office.chartcolorstyle+xml"/>
  <Override PartName="/ppt/charts/style27.xml" ContentType="application/vnd.ms-office.chartstyle+xml"/>
  <Override PartName="/ppt/charts/colors28.xml" ContentType="application/vnd.ms-office.chartcolorstyle+xml"/>
  <Override PartName="/ppt/charts/style28.xml" ContentType="application/vnd.ms-office.chartstyle+xml"/>
  <Override PartName="/ppt/charts/colors29.xml" ContentType="application/vnd.ms-office.chartcolorstyle+xml"/>
  <Override PartName="/ppt/charts/style29.xml" ContentType="application/vnd.ms-office.chartstyle+xml"/>
  <Override PartName="/ppt/charts/colors30.xml" ContentType="application/vnd.ms-office.chartcolorstyle+xml"/>
  <Override PartName="/ppt/charts/style30.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621" r:id="rId3"/>
    <p:sldId id="582" r:id="rId4"/>
    <p:sldId id="593" r:id="rId5"/>
    <p:sldId id="595" r:id="rId6"/>
    <p:sldId id="553" r:id="rId7"/>
    <p:sldId id="556" r:id="rId8"/>
    <p:sldId id="615" r:id="rId9"/>
    <p:sldId id="596" r:id="rId10"/>
    <p:sldId id="624" r:id="rId11"/>
    <p:sldId id="614" r:id="rId12"/>
    <p:sldId id="622" r:id="rId13"/>
    <p:sldId id="580" r:id="rId14"/>
    <p:sldId id="623" r:id="rId15"/>
    <p:sldId id="609" r:id="rId16"/>
    <p:sldId id="616" r:id="rId17"/>
    <p:sldId id="617" r:id="rId18"/>
    <p:sldId id="625" r:id="rId19"/>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Sandrine" id="{0AAFAC34-371F-4CDD-A475-CF61B875EE01}">
          <p14:sldIdLst>
            <p14:sldId id="256"/>
            <p14:sldId id="621"/>
            <p14:sldId id="582"/>
            <p14:sldId id="593"/>
            <p14:sldId id="595"/>
            <p14:sldId id="553"/>
            <p14:sldId id="556"/>
            <p14:sldId id="615"/>
            <p14:sldId id="596"/>
            <p14:sldId id="624"/>
            <p14:sldId id="614"/>
            <p14:sldId id="622"/>
            <p14:sldId id="580"/>
            <p14:sldId id="623"/>
            <p14:sldId id="609"/>
            <p14:sldId id="616"/>
            <p14:sldId id="617"/>
            <p14:sldId id="625"/>
          </p14:sldIdLst>
        </p14:section>
      </p14:sectionLst>
    </p:ext>
    <p:ext uri="{EFAFB233-063F-42B5-8137-9DF3F51BA10A}">
      <p15:sldGuideLst xmlns:p15="http://schemas.microsoft.com/office/powerpoint/2012/main" xmlns="">
        <p15:guide id="1" orient="horz" userDrawn="1">
          <p15:clr>
            <a:srgbClr val="A4A3A4"/>
          </p15:clr>
        </p15:guide>
        <p15:guide id="2" pos="96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ine anberree" initials="sa"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2C2"/>
    <a:srgbClr val="C60C0C"/>
    <a:srgbClr val="A50021"/>
    <a:srgbClr val="7030A0"/>
    <a:srgbClr val="FFCC00"/>
    <a:srgbClr val="81C9FF"/>
    <a:srgbClr val="AF92C8"/>
    <a:srgbClr val="D7AEFF"/>
    <a:srgbClr val="FE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57" autoAdjust="0"/>
    <p:restoredTop sz="96101" autoAdjust="0"/>
  </p:normalViewPr>
  <p:slideViewPr>
    <p:cSldViewPr snapToGrid="0">
      <p:cViewPr varScale="1">
        <p:scale>
          <a:sx n="127" d="100"/>
          <a:sy n="127" d="100"/>
        </p:scale>
        <p:origin x="-384" y="-96"/>
      </p:cViewPr>
      <p:guideLst>
        <p:guide orient="horz"/>
        <p:guide pos="960"/>
      </p:guideLst>
    </p:cSldViewPr>
  </p:slideViewPr>
  <p:notesTextViewPr>
    <p:cViewPr>
      <p:scale>
        <a:sx n="3" d="2"/>
        <a:sy n="3" d="2"/>
      </p:scale>
      <p:origin x="0" y="0"/>
    </p:cViewPr>
  </p:notesTextViewPr>
  <p:sorterViewPr>
    <p:cViewPr varScale="1">
      <p:scale>
        <a:sx n="100" d="100"/>
        <a:sy n="100" d="100"/>
      </p:scale>
      <p:origin x="0" y="-5250"/>
    </p:cViewPr>
  </p:sorterViewPr>
  <p:notesViewPr>
    <p:cSldViewPr snapToGrid="0" showGuides="1">
      <p:cViewPr varScale="1">
        <p:scale>
          <a:sx n="72" d="100"/>
          <a:sy n="72" d="100"/>
        </p:scale>
        <p:origin x="217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Users\sandrine\Dropbox\HARRIS%20INTERACTIVE\HARRIS%20CONSEIL%20VENTES\2020\reconseildesventes\HI_Graph_Bilan%20e&#769;conomique%20ventes%20aux%20enche&#768;res_France_2019%20-%20v3.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Users\sandrine\Dropbox\HARRIS%20INTERACTIVE\HARRIS%20CONSEIL%20VENTES\2020\reconseildesventes\HI_Graph_Bilan%20e&#769;conomique%20ventes%20aux%20enche&#768;res_France_2019%20-%20v3.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12.xlsx"/></Relationships>
</file>

<file path=ppt/charts/_rels/chart18.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13.xlsx"/></Relationships>
</file>

<file path=ppt/charts/_rels/chart19.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oleObject" Target="file:///\\Users\sandrine\Dropbox\HARRIS%20INTERACTIVE\HARRIS%20CONSEIL%20VENTES\2020\reconseildesventes\HI_Graph_Bilan%20e&#769;conomique%20ventes%20aux%20enche&#768;res_France_2019%20-%20v3.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Users\sandrine\Dropbox\HARRIS%20INTERACTIVE\HARRIS%20CONSEIL%20VENTES\2020\reconseildesventes\HI_Graph_Bilan%20e&#769;conomique%20ventes%20aux%20enche&#768;res_France_2019%20-%20v3.xlsx" TargetMode="Externa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3" Type="http://schemas.microsoft.com/office/2011/relationships/chartStyle" Target="style19.xml"/><Relationship Id="rId2" Type="http://schemas.microsoft.com/office/2011/relationships/chartColorStyle" Target="colors19.xml"/><Relationship Id="rId1" Type="http://schemas.openxmlformats.org/officeDocument/2006/relationships/package" Target="../embeddings/Microsoft_Excel_Worksheet16.xlsx"/></Relationships>
</file>

<file path=ppt/charts/_rels/chart23.xml.rels><?xml version="1.0" encoding="UTF-8" standalone="yes"?>
<Relationships xmlns="http://schemas.openxmlformats.org/package/2006/relationships"><Relationship Id="rId3" Type="http://schemas.microsoft.com/office/2011/relationships/chartStyle" Target="style20.xml"/><Relationship Id="rId2" Type="http://schemas.microsoft.com/office/2011/relationships/chartColorStyle" Target="colors20.xml"/><Relationship Id="rId1"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3" Type="http://schemas.microsoft.com/office/2011/relationships/chartStyle" Target="style21.xml"/><Relationship Id="rId2" Type="http://schemas.microsoft.com/office/2011/relationships/chartColorStyle" Target="colors21.xml"/><Relationship Id="rId1"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3" Type="http://schemas.microsoft.com/office/2011/relationships/chartStyle" Target="style22.xml"/><Relationship Id="rId2" Type="http://schemas.microsoft.com/office/2011/relationships/chartColorStyle" Target="colors22.xml"/><Relationship Id="rId1" Type="http://schemas.openxmlformats.org/officeDocument/2006/relationships/package" Target="../embeddings/Microsoft_Excel_Worksheet19.xlsx"/></Relationships>
</file>

<file path=ppt/charts/_rels/chart26.xml.rels><?xml version="1.0" encoding="UTF-8" standalone="yes"?>
<Relationships xmlns="http://schemas.openxmlformats.org/package/2006/relationships"><Relationship Id="rId3" Type="http://schemas.microsoft.com/office/2011/relationships/chartStyle" Target="style23.xml"/><Relationship Id="rId2" Type="http://schemas.microsoft.com/office/2011/relationships/chartColorStyle" Target="colors23.xml"/><Relationship Id="rId1" Type="http://schemas.openxmlformats.org/officeDocument/2006/relationships/package" Target="../embeddings/Microsoft_Excel_Worksheet20.xlsx"/></Relationships>
</file>

<file path=ppt/charts/_rels/chart27.xml.rels><?xml version="1.0" encoding="UTF-8" standalone="yes"?>
<Relationships xmlns="http://schemas.openxmlformats.org/package/2006/relationships"><Relationship Id="rId3" Type="http://schemas.microsoft.com/office/2011/relationships/chartStyle" Target="style24.xml"/><Relationship Id="rId2" Type="http://schemas.microsoft.com/office/2011/relationships/chartColorStyle" Target="colors24.xml"/><Relationship Id="rId1" Type="http://schemas.openxmlformats.org/officeDocument/2006/relationships/package" Target="../embeddings/Microsoft_Excel_Worksheet21.xlsx"/></Relationships>
</file>

<file path=ppt/charts/_rels/chart28.xml.rels><?xml version="1.0" encoding="UTF-8" standalone="yes"?>
<Relationships xmlns="http://schemas.openxmlformats.org/package/2006/relationships"><Relationship Id="rId3" Type="http://schemas.microsoft.com/office/2011/relationships/chartStyle" Target="style25.xml"/><Relationship Id="rId2" Type="http://schemas.microsoft.com/office/2011/relationships/chartColorStyle" Target="colors25.xml"/><Relationship Id="rId1" Type="http://schemas.openxmlformats.org/officeDocument/2006/relationships/package" Target="../embeddings/Microsoft_Excel_Worksheet22.xlsx"/></Relationships>
</file>

<file path=ppt/charts/_rels/chart29.xml.rels><?xml version="1.0" encoding="UTF-8" standalone="yes"?>
<Relationships xmlns="http://schemas.openxmlformats.org/package/2006/relationships"><Relationship Id="rId3" Type="http://schemas.microsoft.com/office/2011/relationships/chartStyle" Target="style26.xml"/><Relationship Id="rId2" Type="http://schemas.microsoft.com/office/2011/relationships/chartColorStyle" Target="colors26.xml"/><Relationship Id="rId1" Type="http://schemas.openxmlformats.org/officeDocument/2006/relationships/oleObject" Target="file:///\\Users\sandrine\Dropbox\HARRIS%20INTERACTIVE\HARRIS%20CONSEIL%20VENTES\2020\reconseildesventes\HI_Graph_Bilan%20e&#769;conomique%20ventes%20aux%20enche&#768;res_France_2019%20-%20v3.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Users\sandrine\Dropbox\HARRIS%20INTERACTIVE\HARRIS%20CONSEIL%20VENTES\2020\reconseildesventes\HI_Graph_Bilan%20e&#769;conomique%20ventes%20aux%20enche&#768;res_France_2019%20-%20v3.xlsx" TargetMode="External"/></Relationships>
</file>

<file path=ppt/charts/_rels/chart30.xml.rels><?xml version="1.0" encoding="UTF-8" standalone="yes"?>
<Relationships xmlns="http://schemas.openxmlformats.org/package/2006/relationships"><Relationship Id="rId3" Type="http://schemas.microsoft.com/office/2011/relationships/chartStyle" Target="style27.xml"/><Relationship Id="rId2" Type="http://schemas.microsoft.com/office/2011/relationships/chartColorStyle" Target="colors27.xml"/><Relationship Id="rId1" Type="http://schemas.openxmlformats.org/officeDocument/2006/relationships/package" Target="../embeddings/Microsoft_Excel_Worksheet23.xlsx"/></Relationships>
</file>

<file path=ppt/charts/_rels/chart31.xml.rels><?xml version="1.0" encoding="UTF-8" standalone="yes"?>
<Relationships xmlns="http://schemas.openxmlformats.org/package/2006/relationships"><Relationship Id="rId1" Type="http://schemas.openxmlformats.org/officeDocument/2006/relationships/oleObject" Target="file:///\\Users\sandrine\Dropbox\HARRIS%20INTERACTIVE\HARRIS%20CONSEIL%20VENTES\2020\reconseildesventes\HI_Graph_Bilan%20e&#769;conomique%20ventes%20aux%20enche&#768;res_France_2019%20-%20v3.xlsx" TargetMode="External"/></Relationships>
</file>

<file path=ppt/charts/_rels/chart32.xml.rels><?xml version="1.0" encoding="UTF-8" standalone="yes"?>
<Relationships xmlns="http://schemas.openxmlformats.org/package/2006/relationships"><Relationship Id="rId3" Type="http://schemas.microsoft.com/office/2011/relationships/chartStyle" Target="style28.xml"/><Relationship Id="rId2" Type="http://schemas.microsoft.com/office/2011/relationships/chartColorStyle" Target="colors28.xml"/><Relationship Id="rId1" Type="http://schemas.openxmlformats.org/officeDocument/2006/relationships/package" Target="../embeddings/Microsoft_Excel_Worksheet24.xlsx"/></Relationships>
</file>

<file path=ppt/charts/_rels/chart33.xml.rels><?xml version="1.0" encoding="UTF-8" standalone="yes"?>
<Relationships xmlns="http://schemas.openxmlformats.org/package/2006/relationships"><Relationship Id="rId3" Type="http://schemas.microsoft.com/office/2011/relationships/chartStyle" Target="style29.xml"/><Relationship Id="rId2" Type="http://schemas.microsoft.com/office/2011/relationships/chartColorStyle" Target="colors29.xml"/><Relationship Id="rId1" Type="http://schemas.openxmlformats.org/officeDocument/2006/relationships/package" Target="../embeddings/Microsoft_Excel_Worksheet25.xlsx"/></Relationships>
</file>

<file path=ppt/charts/_rels/chart34.xml.rels><?xml version="1.0" encoding="UTF-8" standalone="yes"?>
<Relationships xmlns="http://schemas.openxmlformats.org/package/2006/relationships"><Relationship Id="rId3" Type="http://schemas.microsoft.com/office/2011/relationships/chartStyle" Target="style30.xml"/><Relationship Id="rId2" Type="http://schemas.microsoft.com/office/2011/relationships/chartColorStyle" Target="colors30.xml"/><Relationship Id="rId1" Type="http://schemas.openxmlformats.org/officeDocument/2006/relationships/package" Target="../embeddings/Microsoft_Excel_Worksheet26.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Users\sandrine\Dropbox\HARRIS%20INTERACTIVE\HARRIS%20CONSEIL%20VENTES\2020\reconseildesventes\HI_Graph_Bilan%20e&#769;conomique%20ventes%20aux%20enche&#768;res_France_2019%20-%20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Colonne2</c:v>
                </c:pt>
              </c:strCache>
            </c:strRef>
          </c:tx>
          <c:spPr>
            <a:ln w="12700" cap="rnd">
              <a:solidFill>
                <a:schemeClr val="accent1"/>
              </a:solidFill>
              <a:prstDash val="solid"/>
              <a:round/>
            </a:ln>
            <a:effectLst/>
          </c:spPr>
          <c:marker>
            <c:symbol val="circle"/>
            <c:size val="5"/>
            <c:spPr>
              <a:solidFill>
                <a:schemeClr val="accent1"/>
              </a:solidFill>
              <a:ln w="12700">
                <a:solidFill>
                  <a:schemeClr val="accent1"/>
                </a:solidFill>
                <a:prstDash val="solid"/>
              </a:ln>
              <a:effectLst/>
            </c:spPr>
          </c:marker>
          <c:dLbls>
            <c:dLbl>
              <c:idx val="1"/>
              <c:layout>
                <c:manualLayout>
                  <c:x val="-4.4853525080782566E-2"/>
                  <c:y val="-5.0412336399004644E-2"/>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BD6-4347-88B4-14090EDD53D2}"/>
                </c:ext>
              </c:extLst>
            </c:dLbl>
            <c:dLbl>
              <c:idx val="8"/>
              <c:layout>
                <c:manualLayout>
                  <c:x val="-4.8564178999454047E-2"/>
                  <c:y val="-6.0986487844166423E-2"/>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BD6-4347-88B4-14090EDD53D2}"/>
                </c:ext>
              </c:extLst>
            </c:dLbl>
            <c:dLbl>
              <c:idx val="9"/>
              <c:layout>
                <c:manualLayout>
                  <c:x val="-3.641555172033098E-2"/>
                  <c:y val="-5.7461770695779166E-2"/>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BD6-4347-88B4-14090EDD53D2}"/>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pPr>
                <a:endParaRPr lang="fr-F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Feuil1!$A$2:$A$11</c:f>
              <c:strCache>
                <c:ptCount val="10"/>
                <c:pt idx="0">
                  <c:v>-2,1%</c:v>
                </c:pt>
                <c:pt idx="1">
                  <c:v>+8,6%</c:v>
                </c:pt>
                <c:pt idx="2">
                  <c:v>+1,9%</c:v>
                </c:pt>
                <c:pt idx="3">
                  <c:v>+0,6%</c:v>
                </c:pt>
                <c:pt idx="4">
                  <c:v>+2,2%</c:v>
                </c:pt>
                <c:pt idx="5">
                  <c:v>+10%</c:v>
                </c:pt>
                <c:pt idx="6">
                  <c:v>+7,2%</c:v>
                </c:pt>
                <c:pt idx="7">
                  <c:v>+5,2%</c:v>
                </c:pt>
                <c:pt idx="8">
                  <c:v>-2,5%</c:v>
                </c:pt>
                <c:pt idx="9">
                  <c:v>+12,1%</c:v>
                </c:pt>
              </c:strCache>
            </c:strRef>
          </c:cat>
          <c:val>
            <c:numRef>
              <c:f>Feuil1!$B$2:$B$11</c:f>
              <c:numCache>
                <c:formatCode>General</c:formatCode>
                <c:ptCount val="10"/>
                <c:pt idx="0">
                  <c:v>2190</c:v>
                </c:pt>
                <c:pt idx="1">
                  <c:v>2378</c:v>
                </c:pt>
                <c:pt idx="2">
                  <c:v>2423</c:v>
                </c:pt>
                <c:pt idx="3">
                  <c:v>2437</c:v>
                </c:pt>
                <c:pt idx="4">
                  <c:v>2491</c:v>
                </c:pt>
                <c:pt idx="5">
                  <c:v>2739</c:v>
                </c:pt>
                <c:pt idx="6">
                  <c:v>2937</c:v>
                </c:pt>
                <c:pt idx="7">
                  <c:v>3089</c:v>
                </c:pt>
                <c:pt idx="8">
                  <c:v>3012</c:v>
                </c:pt>
                <c:pt idx="9">
                  <c:v>3376</c:v>
                </c:pt>
              </c:numCache>
            </c:numRef>
          </c:val>
          <c:smooth val="0"/>
          <c:extLst xmlns:c16r2="http://schemas.microsoft.com/office/drawing/2015/06/chart">
            <c:ext xmlns:c16="http://schemas.microsoft.com/office/drawing/2014/chart" uri="{C3380CC4-5D6E-409C-BE32-E72D297353CC}">
              <c16:uniqueId val="{00000003-8BD6-4347-88B4-14090EDD53D2}"/>
            </c:ext>
          </c:extLst>
        </c:ser>
        <c:dLbls>
          <c:showLegendKey val="0"/>
          <c:showVal val="0"/>
          <c:showCatName val="0"/>
          <c:showSerName val="0"/>
          <c:showPercent val="0"/>
          <c:showBubbleSize val="0"/>
        </c:dLbls>
        <c:marker val="1"/>
        <c:smooth val="0"/>
        <c:axId val="233953536"/>
        <c:axId val="233955328"/>
      </c:lineChart>
      <c:catAx>
        <c:axId val="233953536"/>
        <c:scaling>
          <c:orientation val="minMax"/>
        </c:scaling>
        <c:delete val="1"/>
        <c:axPos val="b"/>
        <c:numFmt formatCode="General" sourceLinked="1"/>
        <c:majorTickMark val="none"/>
        <c:minorTickMark val="none"/>
        <c:tickLblPos val="nextTo"/>
        <c:crossAx val="233955328"/>
        <c:crosses val="autoZero"/>
        <c:auto val="1"/>
        <c:lblAlgn val="ctr"/>
        <c:lblOffset val="100"/>
        <c:noMultiLvlLbl val="0"/>
      </c:catAx>
      <c:valAx>
        <c:axId val="233955328"/>
        <c:scaling>
          <c:orientation val="minMax"/>
        </c:scaling>
        <c:delete val="1"/>
        <c:axPos val="l"/>
        <c:numFmt formatCode="General" sourceLinked="1"/>
        <c:majorTickMark val="none"/>
        <c:minorTickMark val="none"/>
        <c:tickLblPos val="nextTo"/>
        <c:crossAx val="23395353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'SECT x ANNEE'!$P$49</c:f>
              <c:strCache>
                <c:ptCount val="1"/>
                <c:pt idx="0">
                  <c:v>Sous total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 x ANNEE'!$Q$48:$U$48</c:f>
              <c:numCache>
                <c:formatCode>General</c:formatCode>
                <c:ptCount val="5"/>
                <c:pt idx="0">
                  <c:v>2015</c:v>
                </c:pt>
                <c:pt idx="1">
                  <c:v>2016</c:v>
                </c:pt>
                <c:pt idx="2">
                  <c:v>2017</c:v>
                </c:pt>
                <c:pt idx="3">
                  <c:v>2018</c:v>
                </c:pt>
                <c:pt idx="4">
                  <c:v>2019</c:v>
                </c:pt>
              </c:numCache>
            </c:numRef>
          </c:cat>
          <c:val>
            <c:numRef>
              <c:f>'SECT x ANNEE'!$Q$49:$U$49</c:f>
              <c:numCache>
                <c:formatCode>General</c:formatCode>
                <c:ptCount val="5"/>
                <c:pt idx="0">
                  <c:v>150</c:v>
                </c:pt>
                <c:pt idx="1">
                  <c:v>157</c:v>
                </c:pt>
                <c:pt idx="2">
                  <c:v>170</c:v>
                </c:pt>
                <c:pt idx="3">
                  <c:v>176</c:v>
                </c:pt>
                <c:pt idx="4">
                  <c:v>186</c:v>
                </c:pt>
              </c:numCache>
            </c:numRef>
          </c:val>
          <c:extLst xmlns:c16r2="http://schemas.microsoft.com/office/drawing/2015/06/chart">
            <c:ext xmlns:c16="http://schemas.microsoft.com/office/drawing/2014/chart" uri="{C3380CC4-5D6E-409C-BE32-E72D297353CC}">
              <c16:uniqueId val="{00000000-1533-BB47-9D9C-AAF3421193C4}"/>
            </c:ext>
          </c:extLst>
        </c:ser>
        <c:dLbls>
          <c:showLegendKey val="0"/>
          <c:showVal val="0"/>
          <c:showCatName val="0"/>
          <c:showSerName val="0"/>
          <c:showPercent val="0"/>
          <c:showBubbleSize val="0"/>
        </c:dLbls>
        <c:gapWidth val="150"/>
        <c:overlap val="100"/>
        <c:axId val="236706048"/>
        <c:axId val="236707840"/>
      </c:barChart>
      <c:catAx>
        <c:axId val="236706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6707840"/>
        <c:crosses val="autoZero"/>
        <c:auto val="1"/>
        <c:lblAlgn val="ctr"/>
        <c:lblOffset val="100"/>
        <c:noMultiLvlLbl val="0"/>
      </c:catAx>
      <c:valAx>
        <c:axId val="236707840"/>
        <c:scaling>
          <c:orientation val="minMax"/>
        </c:scaling>
        <c:delete val="1"/>
        <c:axPos val="l"/>
        <c:numFmt formatCode="General" sourceLinked="1"/>
        <c:majorTickMark val="none"/>
        <c:minorTickMark val="none"/>
        <c:tickLblPos val="nextTo"/>
        <c:crossAx val="2367060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2017</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F648-8B40-A99E-67CE1761655E}"/>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F648-8B40-A99E-67CE1761655E}"/>
              </c:ext>
            </c:extLst>
          </c:dPt>
          <c:dLbls>
            <c:dLbl>
              <c:idx val="0"/>
              <c:layout>
                <c:manualLayout>
                  <c:x val="-0.15416158956942294"/>
                  <c:y val="-0.19323798057125377"/>
                </c:manualLayout>
              </c:layout>
              <c:tx>
                <c:rich>
                  <a:bodyPr rot="0" spcFirstLastPara="1" vertOverflow="clip" horzOverflow="clip" vert="horz" wrap="square" lIns="38100" tIns="19050" rIns="38100" bIns="19050" anchor="ctr" anchorCtr="0">
                    <a:noAutofit/>
                  </a:bodyPr>
                  <a:lstStyle/>
                  <a:p>
                    <a:pPr algn="ctr">
                      <a:defRPr sz="14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400" dirty="0"/>
                      <a:t>72,4%</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453313210867433"/>
                      <c:h val="0.24313313831698088"/>
                    </c:manualLayout>
                  </c15:layout>
                </c:ext>
                <c:ext xmlns:c16="http://schemas.microsoft.com/office/drawing/2014/chart" uri="{C3380CC4-5D6E-409C-BE32-E72D297353CC}">
                  <c16:uniqueId val="{00000001-F648-8B40-A99E-67CE1761655E}"/>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648-8B40-A99E-67CE1761655E}"/>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20</c:v>
                </c:pt>
                <c:pt idx="1">
                  <c:v>Autre</c:v>
                </c:pt>
              </c:strCache>
            </c:strRef>
          </c:cat>
          <c:val>
            <c:numRef>
              <c:f>Feuil1!$B$2:$B$3</c:f>
              <c:numCache>
                <c:formatCode>0.00%</c:formatCode>
                <c:ptCount val="2"/>
                <c:pt idx="0">
                  <c:v>0.72399999999999998</c:v>
                </c:pt>
                <c:pt idx="1">
                  <c:v>0.27800000000000002</c:v>
                </c:pt>
              </c:numCache>
            </c:numRef>
          </c:val>
          <c:extLst xmlns:c16r2="http://schemas.microsoft.com/office/drawing/2015/06/chart">
            <c:ext xmlns:c16="http://schemas.microsoft.com/office/drawing/2014/chart" uri="{C3380CC4-5D6E-409C-BE32-E72D297353CC}">
              <c16:uniqueId val="{00000004-F648-8B40-A99E-67CE1761655E}"/>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2017</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0A1A-D14E-8253-E4949E016761}"/>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0A1A-D14E-8253-E4949E016761}"/>
              </c:ext>
            </c:extLst>
          </c:dPt>
          <c:dLbls>
            <c:dLbl>
              <c:idx val="0"/>
              <c:layout>
                <c:manualLayout>
                  <c:x val="-0.14746041042586339"/>
                  <c:y val="-0.18327653216096759"/>
                </c:manualLayout>
              </c:layout>
              <c:tx>
                <c:rich>
                  <a:bodyPr rot="0" spcFirstLastPara="1" vertOverflow="clip" horzOverflow="clip" vert="horz" wrap="square" lIns="38100" tIns="19050" rIns="38100" bIns="19050" anchor="ctr" anchorCtr="0">
                    <a:noAutofit/>
                  </a:bodyPr>
                  <a:lstStyle/>
                  <a:p>
                    <a:pPr algn="ctr">
                      <a:defRPr sz="14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400" dirty="0"/>
                      <a:t>70,8%</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49499282332172961"/>
                      <c:h val="0.24313307161653913"/>
                    </c:manualLayout>
                  </c15:layout>
                </c:ext>
                <c:ext xmlns:c16="http://schemas.microsoft.com/office/drawing/2014/chart" uri="{C3380CC4-5D6E-409C-BE32-E72D297353CC}">
                  <c16:uniqueId val="{00000001-0A1A-D14E-8253-E4949E016761}"/>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A1A-D14E-8253-E4949E016761}"/>
                </c:ext>
              </c:extLst>
            </c:dLbl>
            <c:spPr>
              <a:no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20</c:v>
                </c:pt>
                <c:pt idx="1">
                  <c:v>Autre</c:v>
                </c:pt>
              </c:strCache>
            </c:strRef>
          </c:cat>
          <c:val>
            <c:numRef>
              <c:f>Feuil1!$B$2:$B$3</c:f>
              <c:numCache>
                <c:formatCode>0.00%</c:formatCode>
                <c:ptCount val="2"/>
                <c:pt idx="0">
                  <c:v>0.70799999999999996</c:v>
                </c:pt>
                <c:pt idx="1">
                  <c:v>0.29199999999999998</c:v>
                </c:pt>
              </c:numCache>
            </c:numRef>
          </c:val>
          <c:extLst xmlns:c16r2="http://schemas.microsoft.com/office/drawing/2015/06/chart">
            <c:ext xmlns:c16="http://schemas.microsoft.com/office/drawing/2014/chart" uri="{C3380CC4-5D6E-409C-BE32-E72D297353CC}">
              <c16:uniqueId val="{00000004-0A1A-D14E-8253-E4949E016761}"/>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EE2222"/>
              </a:solidFill>
              <a:round/>
            </a:ln>
            <a:effectLst/>
          </c:spPr>
          <c:marker>
            <c:symbol val="circle"/>
            <c:size val="5"/>
            <c:spPr>
              <a:solidFill>
                <a:srgbClr val="EE2222"/>
              </a:solidFill>
              <a:ln w="9525">
                <a:solidFill>
                  <a:srgbClr val="EE2222"/>
                </a:solidFill>
              </a:ln>
              <a:effectLst/>
            </c:spPr>
          </c:marker>
          <c:dLbls>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7A8-794A-90BC-596A94462DA9}"/>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'EVOL AOC'!$D$38:$D$47</c:f>
              <c:numCache>
                <c:formatCode>0.0%</c:formatCode>
                <c:ptCount val="10"/>
                <c:pt idx="0">
                  <c:v>-6.3934426229508193E-2</c:v>
                </c:pt>
                <c:pt idx="1">
                  <c:v>9.369527145359019E-2</c:v>
                </c:pt>
                <c:pt idx="2">
                  <c:v>-1.7614091273018415E-2</c:v>
                </c:pt>
                <c:pt idx="3">
                  <c:v>3.3167815543686738E-2</c:v>
                </c:pt>
                <c:pt idx="4">
                  <c:v>-1.080456185354779E-2</c:v>
                </c:pt>
                <c:pt idx="5">
                  <c:v>5.9808612440191387E-2</c:v>
                </c:pt>
                <c:pt idx="6">
                  <c:v>4.740406320541761E-2</c:v>
                </c:pt>
                <c:pt idx="7">
                  <c:v>5.3879310344827583E-2</c:v>
                </c:pt>
                <c:pt idx="8">
                  <c:v>-4.0899795501022497E-2</c:v>
                </c:pt>
                <c:pt idx="9">
                  <c:v>0.10562981261468019</c:v>
                </c:pt>
              </c:numCache>
            </c:numRef>
          </c:yVal>
          <c:smooth val="0"/>
          <c:extLst xmlns:c16r2="http://schemas.microsoft.com/office/drawing/2015/06/chart">
            <c:ext xmlns:c16="http://schemas.microsoft.com/office/drawing/2014/chart" uri="{C3380CC4-5D6E-409C-BE32-E72D297353CC}">
              <c16:uniqueId val="{00000000-77A8-794A-90BC-596A94462DA9}"/>
            </c:ext>
          </c:extLst>
        </c:ser>
        <c:dLbls>
          <c:showLegendKey val="0"/>
          <c:showVal val="0"/>
          <c:showCatName val="0"/>
          <c:showSerName val="0"/>
          <c:showPercent val="0"/>
          <c:showBubbleSize val="0"/>
        </c:dLbls>
        <c:axId val="236303104"/>
        <c:axId val="236304640"/>
      </c:scatterChart>
      <c:valAx>
        <c:axId val="236303104"/>
        <c:scaling>
          <c:orientation val="minMax"/>
        </c:scaling>
        <c:delete val="1"/>
        <c:axPos val="b"/>
        <c:numFmt formatCode="General" sourceLinked="1"/>
        <c:majorTickMark val="none"/>
        <c:minorTickMark val="none"/>
        <c:tickLblPos val="nextTo"/>
        <c:crossAx val="236304640"/>
        <c:crosses val="autoZero"/>
        <c:crossBetween val="midCat"/>
      </c:valAx>
      <c:valAx>
        <c:axId val="236304640"/>
        <c:scaling>
          <c:orientation val="minMax"/>
        </c:scaling>
        <c:delete val="1"/>
        <c:axPos val="l"/>
        <c:numFmt formatCode="0.0%" sourceLinked="1"/>
        <c:majorTickMark val="none"/>
        <c:minorTickMark val="none"/>
        <c:tickLblPos val="nextTo"/>
        <c:crossAx val="236303104"/>
        <c:crosses val="autoZero"/>
        <c:crossBetween val="midCat"/>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spPr>
            <a:ln w="12700"/>
          </c:spPr>
          <c:dPt>
            <c:idx val="0"/>
            <c:bubble3D val="0"/>
            <c:spPr>
              <a:solidFill>
                <a:schemeClr val="accent4"/>
              </a:solidFill>
              <a:ln w="12700">
                <a:solidFill>
                  <a:schemeClr val="lt1"/>
                </a:solidFill>
              </a:ln>
              <a:effectLst/>
            </c:spPr>
            <c:extLst xmlns:c16r2="http://schemas.microsoft.com/office/drawing/2015/06/chart">
              <c:ext xmlns:c16="http://schemas.microsoft.com/office/drawing/2014/chart" uri="{C3380CC4-5D6E-409C-BE32-E72D297353CC}">
                <c16:uniqueId val="{00000001-F4D7-FD41-B420-8BC8B944D32A}"/>
              </c:ext>
            </c:extLst>
          </c:dPt>
          <c:dPt>
            <c:idx val="1"/>
            <c:bubble3D val="0"/>
            <c:spPr>
              <a:solidFill>
                <a:srgbClr val="4F688C"/>
              </a:solidFill>
              <a:ln w="12700">
                <a:solidFill>
                  <a:schemeClr val="lt1"/>
                </a:solidFill>
              </a:ln>
              <a:effectLst/>
            </c:spPr>
            <c:extLst xmlns:c16r2="http://schemas.microsoft.com/office/drawing/2015/06/chart">
              <c:ext xmlns:c16="http://schemas.microsoft.com/office/drawing/2014/chart" uri="{C3380CC4-5D6E-409C-BE32-E72D297353CC}">
                <c16:uniqueId val="{00000003-F4D7-FD41-B420-8BC8B944D32A}"/>
              </c:ext>
            </c:extLst>
          </c:dPt>
          <c:dPt>
            <c:idx val="2"/>
            <c:bubble3D val="0"/>
            <c:spPr>
              <a:solidFill>
                <a:schemeClr val="accent6"/>
              </a:solidFill>
              <a:ln w="12700">
                <a:solidFill>
                  <a:schemeClr val="lt1"/>
                </a:solidFill>
              </a:ln>
              <a:effectLst/>
            </c:spPr>
            <c:extLst xmlns:c16r2="http://schemas.microsoft.com/office/drawing/2015/06/chart">
              <c:ext xmlns:c16="http://schemas.microsoft.com/office/drawing/2014/chart" uri="{C3380CC4-5D6E-409C-BE32-E72D297353CC}">
                <c16:uniqueId val="{00000005-F4D7-FD41-B420-8BC8B944D32A}"/>
              </c:ext>
            </c:extLst>
          </c:dPt>
          <c:dPt>
            <c:idx val="3"/>
            <c:bubble3D val="0"/>
            <c:spPr>
              <a:solidFill>
                <a:schemeClr val="bg2">
                  <a:lumMod val="9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7-F4D7-FD41-B420-8BC8B944D32A}"/>
              </c:ext>
            </c:extLst>
          </c:dPt>
          <c:dPt>
            <c:idx val="4"/>
            <c:bubble3D val="0"/>
            <c:spPr>
              <a:solidFill>
                <a:schemeClr val="bg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9-F4D7-FD41-B420-8BC8B944D32A}"/>
              </c:ext>
            </c:extLst>
          </c:dPt>
          <c:cat>
            <c:strRef>
              <c:f>Feuil1!$A$2:$A$6</c:f>
              <c:strCache>
                <c:ptCount val="5"/>
                <c:pt idx="0">
                  <c:v>Art et Antiquités</c:v>
                </c:pt>
                <c:pt idx="1">
                  <c:v>Autres objets
de collection</c:v>
                </c:pt>
                <c:pt idx="2">
                  <c:v>Joaillerie et orfèvrerie</c:v>
                </c:pt>
                <c:pt idx="3">
                  <c:v>Vins et alcools</c:v>
                </c:pt>
                <c:pt idx="4">
                  <c:v>Ventes courantes</c:v>
                </c:pt>
              </c:strCache>
            </c:strRef>
          </c:cat>
          <c:val>
            <c:numRef>
              <c:f>Feuil1!$B$2:$B$6</c:f>
              <c:numCache>
                <c:formatCode>0%</c:formatCode>
                <c:ptCount val="5"/>
                <c:pt idx="0">
                  <c:v>0.65</c:v>
                </c:pt>
                <c:pt idx="1">
                  <c:v>0.19</c:v>
                </c:pt>
                <c:pt idx="2">
                  <c:v>0.09</c:v>
                </c:pt>
                <c:pt idx="3">
                  <c:v>0.03</c:v>
                </c:pt>
                <c:pt idx="4">
                  <c:v>0.04</c:v>
                </c:pt>
              </c:numCache>
            </c:numRef>
          </c:val>
          <c:extLst xmlns:c16r2="http://schemas.microsoft.com/office/drawing/2015/06/chart">
            <c:ext xmlns:c16="http://schemas.microsoft.com/office/drawing/2014/chart" uri="{C3380CC4-5D6E-409C-BE32-E72D297353CC}">
              <c16:uniqueId val="{0000000A-F4D7-FD41-B420-8BC8B944D32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chemeClr val="accent6"/>
            </a:solidFill>
            <a:ln>
              <a:noFill/>
            </a:ln>
            <a:effectLst/>
          </c:spPr>
          <c:invertIfNegative val="0"/>
          <c:dPt>
            <c:idx val="0"/>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BFE6-B949-8CC3-6431B59B0170}"/>
              </c:ext>
            </c:extLst>
          </c:dPt>
          <c:dPt>
            <c:idx val="1"/>
            <c:invertIfNegative val="0"/>
            <c:bubble3D val="0"/>
            <c:extLst xmlns:c16r2="http://schemas.microsoft.com/office/drawing/2015/06/chart">
              <c:ext xmlns:c16="http://schemas.microsoft.com/office/drawing/2014/chart" uri="{C3380CC4-5D6E-409C-BE32-E72D297353CC}">
                <c16:uniqueId val="{00000003-BFE6-B949-8CC3-6431B59B0170}"/>
              </c:ext>
            </c:extLst>
          </c:dPt>
          <c:dPt>
            <c:idx val="2"/>
            <c:invertIfNegative val="0"/>
            <c:bubble3D val="0"/>
            <c:extLst xmlns:c16r2="http://schemas.microsoft.com/office/drawing/2015/06/chart">
              <c:ext xmlns:c16="http://schemas.microsoft.com/office/drawing/2014/chart" uri="{C3380CC4-5D6E-409C-BE32-E72D297353CC}">
                <c16:uniqueId val="{00000005-BFE6-B949-8CC3-6431B59B0170}"/>
              </c:ext>
            </c:extLst>
          </c:dPt>
          <c:dPt>
            <c:idx val="3"/>
            <c:invertIfNegative val="0"/>
            <c:bubble3D val="0"/>
            <c:extLst xmlns:c16r2="http://schemas.microsoft.com/office/drawing/2015/06/chart">
              <c:ext xmlns:c16="http://schemas.microsoft.com/office/drawing/2014/chart" uri="{C3380CC4-5D6E-409C-BE32-E72D297353CC}">
                <c16:uniqueId val="{00000007-BFE6-B949-8CC3-6431B59B0170}"/>
              </c:ext>
            </c:extLst>
          </c:dPt>
          <c:dPt>
            <c:idx val="4"/>
            <c:invertIfNegative val="0"/>
            <c:bubble3D val="0"/>
            <c:extLst xmlns:c16r2="http://schemas.microsoft.com/office/drawing/2015/06/chart">
              <c:ext xmlns:c16="http://schemas.microsoft.com/office/drawing/2014/chart" uri="{C3380CC4-5D6E-409C-BE32-E72D297353CC}">
                <c16:uniqueId val="{00000009-BFE6-B949-8CC3-6431B59B0170}"/>
              </c:ext>
            </c:extLst>
          </c:dPt>
          <c:dPt>
            <c:idx val="9"/>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B-BFE6-B949-8CC3-6431B59B0170}"/>
              </c:ext>
            </c:extLst>
          </c:dPt>
          <c:dLbls>
            <c:dLbl>
              <c:idx val="4"/>
              <c:layout/>
              <c:tx>
                <c:rich>
                  <a:bodyPr/>
                  <a:lstStyle/>
                  <a:p>
                    <a:fld id="{23B75A97-D51A-8147-990B-50EE6638F0B7}" type="VALUE">
                      <a:rPr lang="en-US" b="1">
                        <a:solidFill>
                          <a:schemeClr val="tx1"/>
                        </a:solidFill>
                      </a:rPr>
                      <a:pPr/>
                      <a:t>[VALEUR]</a:t>
                    </a:fld>
                    <a:endParaRPr lang="fr-FR"/>
                  </a:p>
                </c:rich>
              </c:tx>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BFE6-B949-8CC3-6431B59B017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Feuil1!$B$2:$B$11</c:f>
              <c:numCache>
                <c:formatCode>General</c:formatCode>
                <c:ptCount val="10"/>
                <c:pt idx="0">
                  <c:v>1142</c:v>
                </c:pt>
                <c:pt idx="1">
                  <c:v>1249</c:v>
                </c:pt>
                <c:pt idx="2">
                  <c:v>1227</c:v>
                </c:pt>
                <c:pt idx="3" formatCode="#,##0">
                  <c:v>1267.6969096721036</c:v>
                </c:pt>
                <c:pt idx="4">
                  <c:v>1254</c:v>
                </c:pt>
                <c:pt idx="5">
                  <c:v>1329</c:v>
                </c:pt>
                <c:pt idx="6">
                  <c:v>1392</c:v>
                </c:pt>
                <c:pt idx="7">
                  <c:v>1467</c:v>
                </c:pt>
                <c:pt idx="8">
                  <c:v>1407</c:v>
                </c:pt>
                <c:pt idx="9">
                  <c:v>1555</c:v>
                </c:pt>
              </c:numCache>
            </c:numRef>
          </c:val>
          <c:extLst xmlns:c16r2="http://schemas.microsoft.com/office/drawing/2015/06/chart">
            <c:ext xmlns:c16="http://schemas.microsoft.com/office/drawing/2014/chart" uri="{C3380CC4-5D6E-409C-BE32-E72D297353CC}">
              <c16:uniqueId val="{0000000A-BFE6-B949-8CC3-6431B59B0170}"/>
            </c:ext>
          </c:extLst>
        </c:ser>
        <c:dLbls>
          <c:showLegendKey val="0"/>
          <c:showVal val="1"/>
          <c:showCatName val="0"/>
          <c:showSerName val="0"/>
          <c:showPercent val="0"/>
          <c:showBubbleSize val="0"/>
        </c:dLbls>
        <c:gapWidth val="126"/>
        <c:overlap val="-25"/>
        <c:axId val="237373696"/>
        <c:axId val="237378944"/>
      </c:barChart>
      <c:catAx>
        <c:axId val="23737369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37378944"/>
        <c:crosses val="autoZero"/>
        <c:auto val="1"/>
        <c:lblAlgn val="ctr"/>
        <c:lblOffset val="100"/>
        <c:noMultiLvlLbl val="0"/>
      </c:catAx>
      <c:valAx>
        <c:axId val="237378944"/>
        <c:scaling>
          <c:orientation val="minMax"/>
        </c:scaling>
        <c:delete val="1"/>
        <c:axPos val="l"/>
        <c:numFmt formatCode="General" sourceLinked="1"/>
        <c:majorTickMark val="none"/>
        <c:minorTickMark val="none"/>
        <c:tickLblPos val="nextTo"/>
        <c:crossAx val="237373696"/>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2018</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053D-1E49-8E6E-7240AF7AB5E9}"/>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053D-1E49-8E6E-7240AF7AB5E9}"/>
              </c:ext>
            </c:extLst>
          </c:dPt>
          <c:dLbls>
            <c:dLbl>
              <c:idx val="0"/>
              <c:layout>
                <c:manualLayout>
                  <c:x val="-0.13997739151146921"/>
                  <c:y val="0.17667921676207538"/>
                </c:manualLayout>
              </c:layout>
              <c:tx>
                <c:rich>
                  <a:bodyPr rot="0" spcFirstLastPara="1" vertOverflow="clip" horzOverflow="clip" vert="horz" wrap="square" lIns="38100" tIns="19050" rIns="38100" bIns="19050" anchor="ctr" anchorCtr="0">
                    <a:noAutofit/>
                  </a:bodyPr>
                  <a:lstStyle/>
                  <a:p>
                    <a:pPr algn="ctr">
                      <a:defRPr sz="12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200" dirty="0"/>
                      <a:t>29,1%</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453313210867433"/>
                      <c:h val="0.24313313831698088"/>
                    </c:manualLayout>
                  </c15:layout>
                </c:ext>
                <c:ext xmlns:c16="http://schemas.microsoft.com/office/drawing/2014/chart" uri="{C3380CC4-5D6E-409C-BE32-E72D297353CC}">
                  <c16:uniqueId val="{00000001-053D-1E49-8E6E-7240AF7AB5E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3D-1E49-8E6E-7240AF7AB5E9}"/>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20</c:v>
                </c:pt>
                <c:pt idx="1">
                  <c:v>Autre</c:v>
                </c:pt>
              </c:strCache>
            </c:strRef>
          </c:cat>
          <c:val>
            <c:numRef>
              <c:f>Feuil1!$B$2:$B$3</c:f>
              <c:numCache>
                <c:formatCode>0.00%</c:formatCode>
                <c:ptCount val="2"/>
                <c:pt idx="0">
                  <c:v>0.29099999999999998</c:v>
                </c:pt>
                <c:pt idx="1">
                  <c:v>0.70899999999999996</c:v>
                </c:pt>
              </c:numCache>
            </c:numRef>
          </c:val>
          <c:extLst xmlns:c16r2="http://schemas.microsoft.com/office/drawing/2015/06/chart">
            <c:ext xmlns:c16="http://schemas.microsoft.com/office/drawing/2014/chart" uri="{C3380CC4-5D6E-409C-BE32-E72D297353CC}">
              <c16:uniqueId val="{00000004-053D-1E49-8E6E-7240AF7AB5E9}"/>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2018</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A79D-CB49-873F-90FDFD8199C7}"/>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A79D-CB49-873F-90FDFD8199C7}"/>
              </c:ext>
            </c:extLst>
          </c:dPt>
          <c:dLbls>
            <c:dLbl>
              <c:idx val="0"/>
              <c:layout>
                <c:manualLayout>
                  <c:x val="-0.16477253869116765"/>
                  <c:y val="-0.10410234159586827"/>
                </c:manualLayout>
              </c:layout>
              <c:tx>
                <c:rich>
                  <a:bodyPr rot="0" spcFirstLastPara="1" vertOverflow="clip" horzOverflow="clip" vert="horz" wrap="square" lIns="38100" tIns="19050" rIns="38100" bIns="19050" anchor="ctr" anchorCtr="0">
                    <a:noAutofit/>
                  </a:bodyPr>
                  <a:lstStyle/>
                  <a:p>
                    <a:pPr algn="ctr">
                      <a:defRPr sz="12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200" dirty="0"/>
                      <a:t>62,3%</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453313210867433"/>
                      <c:h val="0.24313313831698088"/>
                    </c:manualLayout>
                  </c15:layout>
                </c:ext>
                <c:ext xmlns:c16="http://schemas.microsoft.com/office/drawing/2014/chart" uri="{C3380CC4-5D6E-409C-BE32-E72D297353CC}">
                  <c16:uniqueId val="{00000001-A79D-CB49-873F-90FDFD8199C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79D-CB49-873F-90FDFD8199C7}"/>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SECTEUR</c:v>
                </c:pt>
                <c:pt idx="1">
                  <c:v>Autre</c:v>
                </c:pt>
              </c:strCache>
            </c:strRef>
          </c:cat>
          <c:val>
            <c:numRef>
              <c:f>Feuil1!$B$2:$B$3</c:f>
              <c:numCache>
                <c:formatCode>0.00%</c:formatCode>
                <c:ptCount val="2"/>
                <c:pt idx="0">
                  <c:v>0.623</c:v>
                </c:pt>
                <c:pt idx="1">
                  <c:v>0.377</c:v>
                </c:pt>
              </c:numCache>
            </c:numRef>
          </c:val>
          <c:extLst xmlns:c16r2="http://schemas.microsoft.com/office/drawing/2015/06/chart">
            <c:ext xmlns:c16="http://schemas.microsoft.com/office/drawing/2014/chart" uri="{C3380CC4-5D6E-409C-BE32-E72D297353CC}">
              <c16:uniqueId val="{00000004-A79D-CB49-873F-90FDFD8199C7}"/>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2019</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5BE0-3141-BC01-8A14FB918333}"/>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5BE0-3141-BC01-8A14FB918333}"/>
              </c:ext>
            </c:extLst>
          </c:dPt>
          <c:dLbls>
            <c:dLbl>
              <c:idx val="0"/>
              <c:layout>
                <c:manualLayout>
                  <c:x val="-0.14824244057136873"/>
                  <c:y val="0.155310463233819"/>
                </c:manualLayout>
              </c:layout>
              <c:tx>
                <c:rich>
                  <a:bodyPr rot="0" spcFirstLastPara="1" vertOverflow="clip" horzOverflow="clip" vert="horz" wrap="square" lIns="38100" tIns="19050" rIns="38100" bIns="19050" anchor="ctr" anchorCtr="0">
                    <a:noAutofit/>
                  </a:bodyPr>
                  <a:lstStyle/>
                  <a:p>
                    <a:pPr algn="ctr">
                      <a:defRPr sz="12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200" dirty="0"/>
                      <a:t>29,7%</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453313210867433"/>
                      <c:h val="0.24313313831698088"/>
                    </c:manualLayout>
                  </c15:layout>
                </c:ext>
                <c:ext xmlns:c16="http://schemas.microsoft.com/office/drawing/2014/chart" uri="{C3380CC4-5D6E-409C-BE32-E72D297353CC}">
                  <c16:uniqueId val="{00000001-5BE0-3141-BC01-8A14FB91833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E0-3141-BC01-8A14FB918333}"/>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20</c:v>
                </c:pt>
                <c:pt idx="1">
                  <c:v>Autre</c:v>
                </c:pt>
              </c:strCache>
            </c:strRef>
          </c:cat>
          <c:val>
            <c:numRef>
              <c:f>Feuil1!$B$2:$B$3</c:f>
              <c:numCache>
                <c:formatCode>0.00%</c:formatCode>
                <c:ptCount val="2"/>
                <c:pt idx="0">
                  <c:v>0.29699999999999999</c:v>
                </c:pt>
                <c:pt idx="1">
                  <c:v>0.70299999999999996</c:v>
                </c:pt>
              </c:numCache>
            </c:numRef>
          </c:val>
          <c:extLst xmlns:c16r2="http://schemas.microsoft.com/office/drawing/2015/06/chart">
            <c:ext xmlns:c16="http://schemas.microsoft.com/office/drawing/2014/chart" uri="{C3380CC4-5D6E-409C-BE32-E72D297353CC}">
              <c16:uniqueId val="{00000004-5BE0-3141-BC01-8A14FB918333}"/>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2019</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B6C5-0646-A0DB-A96AD8FEBA0C}"/>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B6C5-0646-A0DB-A96AD8FEBA0C}"/>
              </c:ext>
            </c:extLst>
          </c:dPt>
          <c:dLbls>
            <c:dLbl>
              <c:idx val="0"/>
              <c:layout>
                <c:manualLayout>
                  <c:x val="-0.16477253869116765"/>
                  <c:y val="-0.11595261755800343"/>
                </c:manualLayout>
              </c:layout>
              <c:tx>
                <c:rich>
                  <a:bodyPr rot="0" spcFirstLastPara="1" vertOverflow="clip" horzOverflow="clip" vert="horz" wrap="square" lIns="38100" tIns="19050" rIns="38100" bIns="19050" anchor="ctr" anchorCtr="1">
                    <a:noAutofit/>
                  </a:bodyPr>
                  <a:lstStyle/>
                  <a:p>
                    <a:pPr>
                      <a:defRPr sz="12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2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64,6%</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2880122296694442"/>
                      <c:h val="0.24313313831698088"/>
                    </c:manualLayout>
                  </c15:layout>
                </c:ext>
                <c:ext xmlns:c16="http://schemas.microsoft.com/office/drawing/2014/chart" uri="{C3380CC4-5D6E-409C-BE32-E72D297353CC}">
                  <c16:uniqueId val="{00000001-B6C5-0646-A0DB-A96AD8FEBA0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6C5-0646-A0DB-A96AD8FEBA0C}"/>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20</c:v>
                </c:pt>
                <c:pt idx="1">
                  <c:v>Autre</c:v>
                </c:pt>
              </c:strCache>
            </c:strRef>
          </c:cat>
          <c:val>
            <c:numRef>
              <c:f>Feuil1!$B$2:$B$3</c:f>
              <c:numCache>
                <c:formatCode>0.00%</c:formatCode>
                <c:ptCount val="2"/>
                <c:pt idx="0">
                  <c:v>0.64600000000000002</c:v>
                </c:pt>
                <c:pt idx="1">
                  <c:v>0.35399999999999998</c:v>
                </c:pt>
              </c:numCache>
            </c:numRef>
          </c:val>
          <c:extLst xmlns:c16r2="http://schemas.microsoft.com/office/drawing/2015/06/chart">
            <c:ext xmlns:c16="http://schemas.microsoft.com/office/drawing/2014/chart" uri="{C3380CC4-5D6E-409C-BE32-E72D297353CC}">
              <c16:uniqueId val="{00000004-B6C5-0646-A0DB-A96AD8FEBA0C}"/>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77777777777776E-2"/>
          <c:y val="2.0578703703703703E-2"/>
          <c:w val="0.96472222222222226"/>
          <c:h val="0.88783611111111116"/>
        </c:manualLayout>
      </c:layout>
      <c:barChart>
        <c:barDir val="col"/>
        <c:grouping val="stacked"/>
        <c:varyColors val="0"/>
        <c:ser>
          <c:idx val="0"/>
          <c:order val="0"/>
          <c:spPr>
            <a:solidFill>
              <a:schemeClr val="tx1">
                <a:lumMod val="65000"/>
                <a:lumOff val="35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0-5490-EC41-B95B-6E9FB268B238}"/>
              </c:ext>
            </c:extLst>
          </c:dPt>
          <c:dPt>
            <c:idx val="1"/>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02-5490-EC41-B95B-6E9FB268B238}"/>
              </c:ext>
            </c:extLst>
          </c:dPt>
          <c:dPt>
            <c:idx val="2"/>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04-5490-EC41-B95B-6E9FB268B238}"/>
              </c:ext>
            </c:extLst>
          </c:dPt>
          <c:dPt>
            <c:idx val="3"/>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06-5490-EC41-B95B-6E9FB268B238}"/>
              </c:ext>
            </c:extLst>
          </c:dPt>
          <c:dPt>
            <c:idx val="4"/>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08-5490-EC41-B95B-6E9FB268B238}"/>
              </c:ext>
            </c:extLst>
          </c:dPt>
          <c:dPt>
            <c:idx val="5"/>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0A-5490-EC41-B95B-6E9FB268B238}"/>
              </c:ext>
            </c:extLst>
          </c:dPt>
          <c:dPt>
            <c:idx val="6"/>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0C-5490-EC41-B95B-6E9FB268B238}"/>
              </c:ext>
            </c:extLst>
          </c:dPt>
          <c:dPt>
            <c:idx val="7"/>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0E-5490-EC41-B95B-6E9FB268B238}"/>
              </c:ext>
            </c:extLst>
          </c:dPt>
          <c:dPt>
            <c:idx val="8"/>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10-5490-EC41-B95B-6E9FB268B238}"/>
              </c:ext>
            </c:extLst>
          </c:dPt>
          <c:dPt>
            <c:idx val="9"/>
            <c:invertIfNegative val="0"/>
            <c:bubble3D val="0"/>
            <c:spPr>
              <a:solidFill>
                <a:schemeClr val="accent1"/>
              </a:solidFill>
            </c:spPr>
            <c:extLst xmlns:c16r2="http://schemas.microsoft.com/office/drawing/2015/06/chart">
              <c:ext xmlns:c16="http://schemas.microsoft.com/office/drawing/2014/chart" uri="{C3380CC4-5D6E-409C-BE32-E72D297353CC}">
                <c16:uniqueId val="{00000012-5490-EC41-B95B-6E9FB268B238}"/>
              </c:ext>
            </c:extLst>
          </c:dPt>
          <c:dPt>
            <c:idx val="10"/>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14-5490-EC41-B95B-6E9FB268B238}"/>
              </c:ext>
            </c:extLst>
          </c:dPt>
          <c:dPt>
            <c:idx val="11"/>
            <c:invertIfNegative val="0"/>
            <c:bubble3D val="0"/>
            <c:extLst xmlns:c16r2="http://schemas.microsoft.com/office/drawing/2015/06/chart">
              <c:ext xmlns:c16="http://schemas.microsoft.com/office/drawing/2014/chart" uri="{C3380CC4-5D6E-409C-BE32-E72D297353CC}">
                <c16:uniqueId val="{00000015-5490-EC41-B95B-6E9FB268B238}"/>
              </c:ext>
            </c:extLst>
          </c:dPt>
          <c:dPt>
            <c:idx val="12"/>
            <c:invertIfNegative val="0"/>
            <c:bubble3D val="0"/>
            <c:spPr>
              <a:solidFill>
                <a:schemeClr val="tx1">
                  <a:lumMod val="65000"/>
                  <a:lumOff val="35000"/>
                </a:schemeClr>
              </a:solidFill>
            </c:spPr>
            <c:extLst xmlns:c16r2="http://schemas.microsoft.com/office/drawing/2015/06/chart">
              <c:ext xmlns:c16="http://schemas.microsoft.com/office/drawing/2014/chart" uri="{C3380CC4-5D6E-409C-BE32-E72D297353CC}">
                <c16:uniqueId val="{00000017-5490-EC41-B95B-6E9FB268B238}"/>
              </c:ext>
            </c:extLst>
          </c:dPt>
          <c:dLbls>
            <c:dLbl>
              <c:idx val="0"/>
              <c:layout>
                <c:manualLayout>
                  <c:x val="0"/>
                  <c:y val="-0.2721726761283723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5490-EC41-B95B-6E9FB268B238}"/>
                </c:ext>
              </c:extLst>
            </c:dLbl>
            <c:dLbl>
              <c:idx val="1"/>
              <c:layout>
                <c:manualLayout>
                  <c:x val="0"/>
                  <c:y val="-0.29303669607467081"/>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5490-EC41-B95B-6E9FB268B238}"/>
                </c:ext>
              </c:extLst>
            </c:dLbl>
            <c:dLbl>
              <c:idx val="2"/>
              <c:layout>
                <c:manualLayout>
                  <c:x val="-6.3036236640098987E-17"/>
                  <c:y val="-0.2980306226825214"/>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5490-EC41-B95B-6E9FB268B238}"/>
                </c:ext>
              </c:extLst>
            </c:dLbl>
            <c:dLbl>
              <c:idx val="3"/>
              <c:layout>
                <c:manualLayout>
                  <c:x val="0"/>
                  <c:y val="-0.3036440352896049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5490-EC41-B95B-6E9FB268B238}"/>
                </c:ext>
              </c:extLst>
            </c:dLbl>
            <c:dLbl>
              <c:idx val="4"/>
              <c:layout>
                <c:manualLayout>
                  <c:x val="6.3036236640098987E-17"/>
                  <c:y val="-0.3055772919064058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5490-EC41-B95B-6E9FB268B238}"/>
                </c:ext>
              </c:extLst>
            </c:dLbl>
            <c:dLbl>
              <c:idx val="5"/>
              <c:layout>
                <c:manualLayout>
                  <c:x val="-6.3036236640098987E-17"/>
                  <c:y val="-0.3331003068661296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5490-EC41-B95B-6E9FB268B238}"/>
                </c:ext>
              </c:extLst>
            </c:dLbl>
            <c:dLbl>
              <c:idx val="6"/>
              <c:layout>
                <c:manualLayout>
                  <c:x val="0"/>
                  <c:y val="-0.3550741593146656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490-EC41-B95B-6E9FB268B238}"/>
                </c:ext>
              </c:extLst>
            </c:dLbl>
            <c:dLbl>
              <c:idx val="7"/>
              <c:layout>
                <c:manualLayout>
                  <c:x val="0"/>
                  <c:y val="-0.3719805651451221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490-EC41-B95B-6E9FB268B238}"/>
                </c:ext>
              </c:extLst>
            </c:dLbl>
            <c:dLbl>
              <c:idx val="8"/>
              <c:layout>
                <c:manualLayout>
                  <c:x val="-1.2607247328019797E-16"/>
                  <c:y val="-0.3674993606955632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490-EC41-B95B-6E9FB268B238}"/>
                </c:ext>
              </c:extLst>
            </c:dLbl>
            <c:dLbl>
              <c:idx val="9"/>
              <c:layout>
                <c:manualLayout>
                  <c:x val="-1.2607247328019797E-16"/>
                  <c:y val="-0.41193837105229508"/>
                </c:manualLayout>
              </c:layout>
              <c:spPr>
                <a:noFill/>
                <a:ln>
                  <a:noFill/>
                </a:ln>
                <a:effectLst/>
              </c:spPr>
              <c:txPr>
                <a:bodyPr wrap="square" lIns="38100" tIns="19050" rIns="38100" bIns="19050" anchor="ctr">
                  <a:spAutoFit/>
                </a:bodyPr>
                <a:lstStyle/>
                <a:p>
                  <a:pPr>
                    <a:defRPr sz="1200" b="1">
                      <a:solidFill>
                        <a:schemeClr val="accent1"/>
                      </a:solidFill>
                      <a:latin typeface="Calibri" panose="020F0502020204030204" pitchFamily="34" charset="0"/>
                      <a:cs typeface="Calibri" panose="020F0502020204030204" pitchFamily="34" charset="0"/>
                    </a:defRPr>
                  </a:pPr>
                  <a:endParaRPr lang="fr-FR"/>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5490-EC41-B95B-6E9FB268B238}"/>
                </c:ext>
              </c:extLst>
            </c:dLbl>
            <c:dLbl>
              <c:idx val="10"/>
              <c:spPr/>
              <c:txPr>
                <a:bodyPr/>
                <a:lstStyle/>
                <a:p>
                  <a:pPr>
                    <a:defRPr sz="1200" b="1">
                      <a:solidFill>
                        <a:schemeClr val="tx1">
                          <a:lumMod val="75000"/>
                          <a:lumOff val="25000"/>
                        </a:schemeClr>
                      </a:solidFill>
                      <a:latin typeface="Calibri" panose="020F0502020204030204" pitchFamily="34" charset="0"/>
                      <a:cs typeface="Calibri" panose="020F0502020204030204" pitchFamily="34" charset="0"/>
                    </a:defRPr>
                  </a:pPr>
                  <a:endParaRPr lang="fr-FR"/>
                </a:p>
              </c:txPr>
              <c:dLblPos val="inEnd"/>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200" b="1">
                    <a:solidFill>
                      <a:schemeClr val="tx1">
                        <a:lumMod val="75000"/>
                        <a:lumOff val="25000"/>
                      </a:schemeClr>
                    </a:solidFill>
                    <a:latin typeface="Calibri" panose="020F0502020204030204" pitchFamily="34" charset="0"/>
                    <a:cs typeface="Calibri" panose="020F0502020204030204" pitchFamily="34" charset="0"/>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'EVOL MT'!$A$41:$A$50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'EVOL MT'!$B$41:$B$50</c:f>
              <c:numCache>
                <c:formatCode>General</c:formatCode>
                <c:ptCount val="10"/>
                <c:pt idx="0">
                  <c:v>2190</c:v>
                </c:pt>
                <c:pt idx="1">
                  <c:v>2378</c:v>
                </c:pt>
                <c:pt idx="2">
                  <c:v>2423</c:v>
                </c:pt>
                <c:pt idx="3">
                  <c:v>2437</c:v>
                </c:pt>
                <c:pt idx="4">
                  <c:v>2491</c:v>
                </c:pt>
                <c:pt idx="5">
                  <c:v>2739</c:v>
                </c:pt>
                <c:pt idx="6">
                  <c:v>2937</c:v>
                </c:pt>
                <c:pt idx="7" formatCode="0">
                  <c:v>3089.337994</c:v>
                </c:pt>
                <c:pt idx="8" formatCode="0">
                  <c:v>3012.3805010000001</c:v>
                </c:pt>
                <c:pt idx="9" formatCode="0">
                  <c:v>3376.2247950000001</c:v>
                </c:pt>
              </c:numCache>
            </c:numRef>
          </c:val>
          <c:extLst xmlns:c16r2="http://schemas.microsoft.com/office/drawing/2015/06/chart">
            <c:ext xmlns:c16="http://schemas.microsoft.com/office/drawing/2014/chart" uri="{C3380CC4-5D6E-409C-BE32-E72D297353CC}">
              <c16:uniqueId val="{00000018-5490-EC41-B95B-6E9FB268B238}"/>
            </c:ext>
          </c:extLst>
        </c:ser>
        <c:dLbls>
          <c:showLegendKey val="0"/>
          <c:showVal val="0"/>
          <c:showCatName val="0"/>
          <c:showSerName val="0"/>
          <c:showPercent val="0"/>
          <c:showBubbleSize val="0"/>
        </c:dLbls>
        <c:gapWidth val="126"/>
        <c:overlap val="-26"/>
        <c:axId val="235775104"/>
        <c:axId val="235776640"/>
      </c:barChart>
      <c:catAx>
        <c:axId val="235775104"/>
        <c:scaling>
          <c:orientation val="minMax"/>
        </c:scaling>
        <c:delete val="0"/>
        <c:axPos val="b"/>
        <c:numFmt formatCode="General" sourceLinked="1"/>
        <c:majorTickMark val="none"/>
        <c:minorTickMark val="none"/>
        <c:tickLblPos val="nextTo"/>
        <c:spPr>
          <a:ln>
            <a:noFill/>
            <a:tailEnd type="stealth" w="lg" len="med"/>
          </a:ln>
        </c:spPr>
        <c:txPr>
          <a:bodyPr/>
          <a:lstStyle/>
          <a:p>
            <a:pPr>
              <a:defRPr sz="1200">
                <a:solidFill>
                  <a:schemeClr val="tx1">
                    <a:lumMod val="65000"/>
                    <a:lumOff val="35000"/>
                  </a:schemeClr>
                </a:solidFill>
                <a:latin typeface="Calibri" panose="020F0502020204030204" pitchFamily="34" charset="0"/>
                <a:cs typeface="Calibri" panose="020F0502020204030204" pitchFamily="34" charset="0"/>
              </a:defRPr>
            </a:pPr>
            <a:endParaRPr lang="fr-FR"/>
          </a:p>
        </c:txPr>
        <c:crossAx val="235776640"/>
        <c:crosses val="autoZero"/>
        <c:auto val="1"/>
        <c:lblAlgn val="ctr"/>
        <c:lblOffset val="100"/>
        <c:noMultiLvlLbl val="0"/>
      </c:catAx>
      <c:valAx>
        <c:axId val="235776640"/>
        <c:scaling>
          <c:orientation val="minMax"/>
        </c:scaling>
        <c:delete val="1"/>
        <c:axPos val="l"/>
        <c:numFmt formatCode="General\ &quot; M€&quot;" sourceLinked="0"/>
        <c:majorTickMark val="out"/>
        <c:minorTickMark val="none"/>
        <c:tickLblPos val="nextTo"/>
        <c:crossAx val="235775104"/>
        <c:crosses val="autoZero"/>
        <c:crossBetween val="between"/>
      </c:valAx>
      <c:spPr>
        <a:noFill/>
        <a:ln>
          <a:noFill/>
        </a:ln>
      </c:spPr>
    </c:plotArea>
    <c:plotVisOnly val="1"/>
    <c:dispBlanksAs val="gap"/>
    <c:showDLblsOverMax val="0"/>
  </c:chart>
  <c:spPr>
    <a:ln>
      <a:noFill/>
    </a:ln>
  </c:spPr>
  <c:txPr>
    <a:bodyPr/>
    <a:lstStyle/>
    <a:p>
      <a:pPr>
        <a:defRPr sz="1050">
          <a:latin typeface="ITC Avant Garde Std Bk" panose="020B0502020202020204" pitchFamily="34" charset="0"/>
          <a:cs typeface="Arial" panose="020B0604020202020204" pitchFamily="34" charset="0"/>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82785776595147"/>
          <c:y val="7.8149764333390589E-2"/>
          <c:w val="0.66682372370525789"/>
          <c:h val="0.76291293431425233"/>
        </c:manualLayout>
      </c:layout>
      <c:doughnutChart>
        <c:varyColors val="1"/>
        <c:ser>
          <c:idx val="0"/>
          <c:order val="0"/>
          <c:spPr>
            <a:solidFill>
              <a:srgbClr val="A95BA4"/>
            </a:solidFill>
            <a:ln w="19050">
              <a:solidFill>
                <a:schemeClr val="bg1"/>
              </a:solidFill>
            </a:ln>
          </c:spPr>
          <c:dPt>
            <c:idx val="0"/>
            <c:bubble3D val="0"/>
            <c:spPr>
              <a:solidFill>
                <a:srgbClr val="FE6666"/>
              </a:solidFill>
              <a:ln w="19050">
                <a:solidFill>
                  <a:schemeClr val="bg1"/>
                </a:solidFill>
              </a:ln>
            </c:spPr>
            <c:extLst xmlns:c16r2="http://schemas.microsoft.com/office/drawing/2015/06/chart">
              <c:ext xmlns:c16="http://schemas.microsoft.com/office/drawing/2014/chart" uri="{C3380CC4-5D6E-409C-BE32-E72D297353CC}">
                <c16:uniqueId val="{00000001-91CA-0C48-814A-5372DD65BB32}"/>
              </c:ext>
            </c:extLst>
          </c:dPt>
          <c:dPt>
            <c:idx val="1"/>
            <c:bubble3D val="0"/>
            <c:spPr>
              <a:solidFill>
                <a:srgbClr val="BFBFBF"/>
              </a:solidFill>
              <a:ln w="19050">
                <a:solidFill>
                  <a:schemeClr val="bg1"/>
                </a:solidFill>
              </a:ln>
            </c:spPr>
            <c:extLst xmlns:c16r2="http://schemas.microsoft.com/office/drawing/2015/06/chart">
              <c:ext xmlns:c16="http://schemas.microsoft.com/office/drawing/2014/chart" uri="{C3380CC4-5D6E-409C-BE32-E72D297353CC}">
                <c16:uniqueId val="{00000003-91CA-0C48-814A-5372DD65BB32}"/>
              </c:ext>
            </c:extLst>
          </c:dPt>
          <c:dPt>
            <c:idx val="2"/>
            <c:bubble3D val="0"/>
            <c:spPr>
              <a:solidFill>
                <a:srgbClr val="7030A0"/>
              </a:solidFill>
              <a:ln w="19050">
                <a:solidFill>
                  <a:schemeClr val="bg1"/>
                </a:solidFill>
              </a:ln>
            </c:spPr>
            <c:extLst xmlns:c16r2="http://schemas.microsoft.com/office/drawing/2015/06/chart">
              <c:ext xmlns:c16="http://schemas.microsoft.com/office/drawing/2014/chart" uri="{C3380CC4-5D6E-409C-BE32-E72D297353CC}">
                <c16:uniqueId val="{00000005-91CA-0C48-814A-5372DD65BB32}"/>
              </c:ext>
            </c:extLst>
          </c:dPt>
          <c:dPt>
            <c:idx val="3"/>
            <c:bubble3D val="0"/>
            <c:spPr>
              <a:solidFill>
                <a:srgbClr val="C60C0C"/>
              </a:solidFill>
              <a:ln w="19050">
                <a:solidFill>
                  <a:schemeClr val="bg1"/>
                </a:solidFill>
              </a:ln>
            </c:spPr>
            <c:extLst xmlns:c16r2="http://schemas.microsoft.com/office/drawing/2015/06/chart">
              <c:ext xmlns:c16="http://schemas.microsoft.com/office/drawing/2014/chart" uri="{C3380CC4-5D6E-409C-BE32-E72D297353CC}">
                <c16:uniqueId val="{00000007-91CA-0C48-814A-5372DD65BB32}"/>
              </c:ext>
            </c:extLst>
          </c:dPt>
          <c:dPt>
            <c:idx val="4"/>
            <c:bubble3D val="0"/>
            <c:spPr>
              <a:solidFill>
                <a:srgbClr val="0070C0"/>
              </a:solidFill>
              <a:ln w="19050">
                <a:solidFill>
                  <a:schemeClr val="bg1"/>
                </a:solidFill>
              </a:ln>
            </c:spPr>
            <c:extLst xmlns:c16r2="http://schemas.microsoft.com/office/drawing/2015/06/chart">
              <c:ext xmlns:c16="http://schemas.microsoft.com/office/drawing/2014/chart" uri="{C3380CC4-5D6E-409C-BE32-E72D297353CC}">
                <c16:uniqueId val="{00000009-91CA-0C48-814A-5372DD65BB32}"/>
              </c:ext>
            </c:extLst>
          </c:dPt>
          <c:dPt>
            <c:idx val="5"/>
            <c:bubble3D val="0"/>
            <c:spPr>
              <a:solidFill>
                <a:srgbClr val="81C9FF"/>
              </a:solidFill>
              <a:ln w="19050">
                <a:solidFill>
                  <a:schemeClr val="bg1"/>
                </a:solidFill>
              </a:ln>
            </c:spPr>
            <c:extLst xmlns:c16r2="http://schemas.microsoft.com/office/drawing/2015/06/chart">
              <c:ext xmlns:c16="http://schemas.microsoft.com/office/drawing/2014/chart" uri="{C3380CC4-5D6E-409C-BE32-E72D297353CC}">
                <c16:uniqueId val="{0000000B-91CA-0C48-814A-5372DD65BB32}"/>
              </c:ext>
            </c:extLst>
          </c:dPt>
          <c:dLbls>
            <c:dLbl>
              <c:idx val="0"/>
              <c:layout>
                <c:manualLayout>
                  <c:x val="-0.13579270025036846"/>
                  <c:y val="-0.16118326104962186"/>
                </c:manualLayout>
              </c:layout>
              <c:spPr>
                <a:noFill/>
                <a:ln>
                  <a:noFill/>
                </a:ln>
                <a:effectLst/>
              </c:spPr>
              <c:txPr>
                <a:bodyPr wrap="square" lIns="38100" tIns="19050" rIns="38100" bIns="19050" anchor="ctr">
                  <a:noAutofit/>
                </a:bodyPr>
                <a:lstStyle/>
                <a:p>
                  <a:pPr>
                    <a:defRPr sz="1400" b="1">
                      <a:solidFill>
                        <a:schemeClr val="accent2"/>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6091807019668308"/>
                      <c:h val="0.11526449249009547"/>
                    </c:manualLayout>
                  </c15:layout>
                </c:ext>
                <c:ext xmlns:c16="http://schemas.microsoft.com/office/drawing/2014/chart" uri="{C3380CC4-5D6E-409C-BE32-E72D297353CC}">
                  <c16:uniqueId val="{00000001-91CA-0C48-814A-5372DD65BB32}"/>
                </c:ext>
              </c:extLst>
            </c:dLbl>
            <c:dLbl>
              <c:idx val="1"/>
              <c:layout>
                <c:manualLayout>
                  <c:x val="0.13053604484436315"/>
                  <c:y val="-8.2604399257992192E-2"/>
                </c:manualLayout>
              </c:layout>
              <c:spPr>
                <a:noFill/>
                <a:ln>
                  <a:noFill/>
                </a:ln>
                <a:effectLst/>
              </c:spPr>
              <c:txPr>
                <a:bodyPr wrap="square" lIns="38100" tIns="19050" rIns="38100" bIns="19050" anchor="ctr">
                  <a:noAutofit/>
                </a:bodyPr>
                <a:lstStyle/>
                <a:p>
                  <a:pPr>
                    <a:defRPr sz="1400" b="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manualLayout>
                      <c:w val="0.18078595941094219"/>
                      <c:h val="0.10090612448394855"/>
                    </c:manualLayout>
                  </c15:layout>
                </c:ext>
                <c:ext xmlns:c16="http://schemas.microsoft.com/office/drawing/2014/chart" uri="{C3380CC4-5D6E-409C-BE32-E72D297353CC}">
                  <c16:uniqueId val="{00000003-91CA-0C48-814A-5372DD65BB32}"/>
                </c:ext>
              </c:extLst>
            </c:dLbl>
            <c:dLbl>
              <c:idx val="2"/>
              <c:layout>
                <c:manualLayout>
                  <c:x val="0.13557795603458977"/>
                  <c:y val="-6.3374431477727269E-2"/>
                </c:manualLayout>
              </c:layout>
              <c:spPr>
                <a:noFill/>
                <a:ln>
                  <a:noFill/>
                </a:ln>
                <a:effectLst/>
              </c:spPr>
              <c:txPr>
                <a:bodyPr wrap="square" lIns="38100" tIns="19050" rIns="38100" bIns="19050" anchor="ctr">
                  <a:spAutoFit/>
                </a:bodyPr>
                <a:lstStyle/>
                <a:p>
                  <a:pPr>
                    <a:defRPr sz="1400" b="1">
                      <a:solidFill>
                        <a:srgbClr val="7030A0"/>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1CA-0C48-814A-5372DD65BB32}"/>
                </c:ext>
              </c:extLst>
            </c:dLbl>
            <c:dLbl>
              <c:idx val="3"/>
              <c:layout>
                <c:manualLayout>
                  <c:x val="2.2169149635101301E-2"/>
                  <c:y val="0.12231398019151556"/>
                </c:manualLayout>
              </c:layout>
              <c:spPr>
                <a:noFill/>
                <a:ln>
                  <a:noFill/>
                </a:ln>
                <a:effectLst/>
              </c:spPr>
              <c:txPr>
                <a:bodyPr wrap="square" lIns="38100" tIns="19050" rIns="38100" bIns="19050" anchor="ctr">
                  <a:spAutoFit/>
                </a:bodyPr>
                <a:lstStyle/>
                <a:p>
                  <a:pPr>
                    <a:defRPr sz="1400" b="1">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1CA-0C48-814A-5372DD65BB32}"/>
                </c:ext>
              </c:extLst>
            </c:dLbl>
            <c:dLbl>
              <c:idx val="4"/>
              <c:layout>
                <c:manualLayout>
                  <c:x val="-8.451798263162115E-2"/>
                  <c:y val="0.1065827680934273"/>
                </c:manualLayout>
              </c:layout>
              <c:spPr>
                <a:noFill/>
                <a:ln>
                  <a:noFill/>
                </a:ln>
                <a:effectLst/>
              </c:spPr>
              <c:txPr>
                <a:bodyPr wrap="square" lIns="38100" tIns="19050" rIns="38100" bIns="19050" anchor="ctr">
                  <a:spAutoFit/>
                </a:bodyPr>
                <a:lstStyle/>
                <a:p>
                  <a:pPr>
                    <a:defRPr sz="1400" b="1">
                      <a:solidFill>
                        <a:srgbClr val="0070C0"/>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1CA-0C48-814A-5372DD65BB32}"/>
                </c:ext>
              </c:extLst>
            </c:dLbl>
            <c:dLbl>
              <c:idx val="5"/>
              <c:layout>
                <c:manualLayout>
                  <c:x val="-0.14875164943165317"/>
                  <c:y val="3.9475099293862686E-3"/>
                </c:manualLayout>
              </c:layout>
              <c:spPr>
                <a:noFill/>
                <a:ln>
                  <a:noFill/>
                </a:ln>
                <a:effectLst/>
              </c:spPr>
              <c:txPr>
                <a:bodyPr wrap="square" lIns="38100" tIns="19050" rIns="38100" bIns="19050" anchor="ctr">
                  <a:spAutoFit/>
                </a:bodyPr>
                <a:lstStyle/>
                <a:p>
                  <a:pPr>
                    <a:defRPr sz="1400" b="1">
                      <a:solidFill>
                        <a:srgbClr val="81C9FF"/>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1CA-0C48-814A-5372DD65BB32}"/>
                </c:ext>
              </c:extLst>
            </c:dLbl>
            <c:spPr>
              <a:noFill/>
              <a:ln>
                <a:noFill/>
              </a:ln>
              <a:effectLst/>
            </c:spPr>
            <c:txPr>
              <a:bodyPr wrap="square" lIns="38100" tIns="19050" rIns="38100" bIns="19050" anchor="ctr">
                <a:spAutoFit/>
              </a:bodyPr>
              <a:lstStyle/>
              <a:p>
                <a:pPr>
                  <a:defRPr sz="1400" b="1">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'VENTIL ART ANT'!$A$5:$A$10</c:f>
              <c:strCache>
                <c:ptCount val="6"/>
                <c:pt idx="0">
                  <c:v>Dont Art d'après-guerre et contemporain</c:v>
                </c:pt>
                <c:pt idx="1">
                  <c:v>Dont Mobilier et Objets d'Art du XXème siècle</c:v>
                </c:pt>
                <c:pt idx="2">
                  <c:v>Dont tableaux, dessins, sculptures, estampes impressionnistes et modernes</c:v>
                </c:pt>
                <c:pt idx="3">
                  <c:v>Dont tableaux, dessins, sculptures, estampes anciens et du XIXème siècle</c:v>
                </c:pt>
                <c:pt idx="4">
                  <c:v>Autres (Art d'Asie, Arts Premiers, Archéologie, etc.)</c:v>
                </c:pt>
                <c:pt idx="5">
                  <c:v>Dont Mobilier et Objets d'Art anciens</c:v>
                </c:pt>
              </c:strCache>
            </c:strRef>
          </c:cat>
          <c:val>
            <c:numRef>
              <c:f>'VENTIL ART ANT'!$D$5:$D$10</c:f>
              <c:numCache>
                <c:formatCode>0%</c:formatCode>
                <c:ptCount val="6"/>
                <c:pt idx="0">
                  <c:v>0.25848303393213573</c:v>
                </c:pt>
                <c:pt idx="1">
                  <c:v>0.18762475049900199</c:v>
                </c:pt>
                <c:pt idx="2">
                  <c:v>0.17764471057884232</c:v>
                </c:pt>
                <c:pt idx="3">
                  <c:v>0.13672654690618763</c:v>
                </c:pt>
                <c:pt idx="4">
                  <c:v>0.1347305389221557</c:v>
                </c:pt>
                <c:pt idx="5">
                  <c:v>0.10479041916167664</c:v>
                </c:pt>
              </c:numCache>
            </c:numRef>
          </c:val>
          <c:extLst xmlns:c16r2="http://schemas.microsoft.com/office/drawing/2015/06/chart">
            <c:ext xmlns:c16="http://schemas.microsoft.com/office/drawing/2014/chart" uri="{C3380CC4-5D6E-409C-BE32-E72D297353CC}">
              <c16:uniqueId val="{0000000C-91CA-0C48-814A-5372DD65BB32}"/>
            </c:ext>
          </c:extLst>
        </c:ser>
        <c:dLbls>
          <c:showLegendKey val="0"/>
          <c:showVal val="0"/>
          <c:showCatName val="0"/>
          <c:showSerName val="0"/>
          <c:showPercent val="0"/>
          <c:showBubbleSize val="0"/>
          <c:showLeaderLines val="0"/>
        </c:dLbls>
        <c:firstSliceAng val="272"/>
        <c:holeSize val="70"/>
      </c:doughnutChart>
    </c:plotArea>
    <c:plotVisOnly val="1"/>
    <c:dispBlanksAs val="zero"/>
    <c:showDLblsOverMax val="0"/>
  </c:chart>
  <c:spPr>
    <a:noFill/>
    <a:ln>
      <a:noFill/>
    </a:ln>
  </c:spPr>
  <c:txPr>
    <a:bodyPr/>
    <a:lstStyle/>
    <a:p>
      <a:pPr>
        <a:defRPr b="1"/>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48266698748981"/>
          <c:y val="6.5735381230651951E-2"/>
          <c:w val="0.71352768707312642"/>
          <c:h val="0.80271880024473186"/>
        </c:manualLayout>
      </c:layout>
      <c:doughnutChart>
        <c:varyColors val="1"/>
        <c:ser>
          <c:idx val="0"/>
          <c:order val="0"/>
          <c:tx>
            <c:strRef>
              <c:f>Feuil1!$B$1</c:f>
              <c:strCache>
                <c:ptCount val="1"/>
                <c:pt idx="0">
                  <c:v>%</c:v>
                </c:pt>
              </c:strCache>
            </c:strRef>
          </c:tx>
          <c:dPt>
            <c:idx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3C43-4A7A-888C-C15EB87E8F79}"/>
              </c:ext>
            </c:extLst>
          </c:dPt>
          <c:dPt>
            <c:idx val="1"/>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3-3C43-4A7A-888C-C15EB87E8F79}"/>
              </c:ext>
            </c:extLst>
          </c:dPt>
          <c:dPt>
            <c:idx val="2"/>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5-3C43-4A7A-888C-C15EB87E8F79}"/>
              </c:ext>
            </c:extLst>
          </c:dPt>
          <c:dPt>
            <c:idx val="3"/>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3C43-4A7A-888C-C15EB87E8F79}"/>
              </c:ext>
            </c:extLst>
          </c:dPt>
          <c:dPt>
            <c:idx val="4"/>
            <c:bubble3D val="0"/>
            <c:spPr>
              <a:solidFill>
                <a:srgbClr val="92D050"/>
              </a:solidFill>
              <a:ln w="19050">
                <a:solidFill>
                  <a:schemeClr val="lt1"/>
                </a:solidFill>
              </a:ln>
              <a:effectLst/>
            </c:spPr>
            <c:extLst xmlns:c16r2="http://schemas.microsoft.com/office/drawing/2015/06/chart">
              <c:ext xmlns:c16="http://schemas.microsoft.com/office/drawing/2014/chart" uri="{C3380CC4-5D6E-409C-BE32-E72D297353CC}">
                <c16:uniqueId val="{00000009-3C43-4A7A-888C-C15EB87E8F79}"/>
              </c:ext>
            </c:extLst>
          </c:dPt>
          <c:dPt>
            <c:idx val="5"/>
            <c:bubble3D val="0"/>
            <c:spPr>
              <a:solidFill>
                <a:srgbClr val="E20002"/>
              </a:solidFill>
              <a:ln w="19050">
                <a:solidFill>
                  <a:schemeClr val="lt1"/>
                </a:solidFill>
              </a:ln>
              <a:effectLst/>
            </c:spPr>
            <c:extLst xmlns:c16r2="http://schemas.microsoft.com/office/drawing/2015/06/chart">
              <c:ext xmlns:c16="http://schemas.microsoft.com/office/drawing/2014/chart" uri="{C3380CC4-5D6E-409C-BE32-E72D297353CC}">
                <c16:uniqueId val="{0000000B-3C43-4A7A-888C-C15EB87E8F79}"/>
              </c:ext>
            </c:extLst>
          </c:dPt>
          <c:dPt>
            <c:idx val="6"/>
            <c:bubble3D val="0"/>
            <c:spPr>
              <a:solidFill>
                <a:srgbClr val="009051"/>
              </a:solidFill>
            </c:spPr>
            <c:extLst xmlns:c16r2="http://schemas.microsoft.com/office/drawing/2015/06/chart">
              <c:ext xmlns:c16="http://schemas.microsoft.com/office/drawing/2014/chart" uri="{C3380CC4-5D6E-409C-BE32-E72D297353CC}">
                <c16:uniqueId val="{0000000D-3C43-4A7A-888C-C15EB87E8F79}"/>
              </c:ext>
            </c:extLst>
          </c:dPt>
          <c:dPt>
            <c:idx val="7"/>
            <c:bubble3D val="0"/>
            <c:spPr>
              <a:solidFill>
                <a:srgbClr val="FF9300"/>
              </a:solidFill>
            </c:spPr>
            <c:extLst xmlns:c16r2="http://schemas.microsoft.com/office/drawing/2015/06/chart">
              <c:ext xmlns:c16="http://schemas.microsoft.com/office/drawing/2014/chart" uri="{C3380CC4-5D6E-409C-BE32-E72D297353CC}">
                <c16:uniqueId val="{0000000F-3C43-4A7A-888C-C15EB87E8F79}"/>
              </c:ext>
            </c:extLst>
          </c:dPt>
          <c:dPt>
            <c:idx val="8"/>
            <c:bubble3D val="0"/>
            <c:spPr>
              <a:solidFill>
                <a:schemeClr val="bg2">
                  <a:lumMod val="75000"/>
                </a:schemeClr>
              </a:solidFill>
            </c:spPr>
            <c:extLst xmlns:c16r2="http://schemas.microsoft.com/office/drawing/2015/06/chart">
              <c:ext xmlns:c16="http://schemas.microsoft.com/office/drawing/2014/chart" uri="{C3380CC4-5D6E-409C-BE32-E72D297353CC}">
                <c16:uniqueId val="{00000011-3C43-4A7A-888C-C15EB87E8F79}"/>
              </c:ext>
            </c:extLst>
          </c:dPt>
          <c:dLbls>
            <c:dLbl>
              <c:idx val="0"/>
              <c:layout>
                <c:manualLayout>
                  <c:x val="3.3287021188916223E-2"/>
                  <c:y val="-0.21869662214056751"/>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4"/>
                        </a:solidFill>
                        <a:latin typeface="Open Sans" panose="020B0606030504020204" pitchFamily="34" charset="0"/>
                        <a:ea typeface="Open Sans" panose="020B0606030504020204" pitchFamily="34" charset="0"/>
                        <a:cs typeface="Open Sans" panose="020B0606030504020204" pitchFamily="34" charset="0"/>
                      </a:defRPr>
                    </a:pPr>
                    <a:r>
                      <a:rPr lang="en-US" dirty="0"/>
                      <a:t>32%</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1-3C43-4A7A-888C-C15EB87E8F79}"/>
                </c:ext>
              </c:extLst>
            </c:dLbl>
            <c:dLbl>
              <c:idx val="1"/>
              <c:layout>
                <c:manualLayout>
                  <c:x val="-5.0246949942499217E-2"/>
                  <c:y val="0.12910834695745863"/>
                </c:manualLayout>
              </c:layout>
              <c:tx>
                <c:rich>
                  <a:bodyPr rot="0" spcFirstLastPara="1" vertOverflow="clip" horzOverflow="clip" vert="horz" wrap="square" lIns="38100" tIns="19050" rIns="38100" bIns="19050" anchor="ctr" anchorCtr="1">
                    <a:noAutofit/>
                  </a:bodyPr>
                  <a:lstStyle/>
                  <a:p>
                    <a:pPr>
                      <a:defRPr sz="1400" b="1" i="0" u="none" strike="noStrike" kern="1200" baseline="0">
                        <a:solidFill>
                          <a:srgbClr val="7030A0"/>
                        </a:solidFill>
                        <a:latin typeface="Open Sans" panose="020B0606030504020204" pitchFamily="34" charset="0"/>
                        <a:ea typeface="Open Sans" panose="020B0606030504020204" pitchFamily="34" charset="0"/>
                        <a:cs typeface="Open Sans" panose="020B0606030504020204" pitchFamily="34" charset="0"/>
                      </a:defRPr>
                    </a:pPr>
                    <a:r>
                      <a:rPr lang="en-US" dirty="0"/>
                      <a:t>16%</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15:layout>
                    <c:manualLayout>
                      <c:w val="8.2416094213744753E-2"/>
                      <c:h val="7.3989849743368002E-2"/>
                    </c:manualLayout>
                  </c15:layout>
                </c:ext>
                <c:ext xmlns:c16="http://schemas.microsoft.com/office/drawing/2014/chart" uri="{C3380CC4-5D6E-409C-BE32-E72D297353CC}">
                  <c16:uniqueId val="{00000003-3C43-4A7A-888C-C15EB87E8F79}"/>
                </c:ext>
              </c:extLst>
            </c:dLbl>
            <c:dLbl>
              <c:idx val="2"/>
              <c:layout>
                <c:manualLayout>
                  <c:x val="1.0017335866933954E-2"/>
                  <c:y val="0.1156140581106635"/>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rgbClr val="0070C0"/>
                        </a:solidFill>
                        <a:latin typeface="Open Sans" panose="020B0606030504020204" pitchFamily="34" charset="0"/>
                        <a:ea typeface="Open Sans" panose="020B0606030504020204" pitchFamily="34" charset="0"/>
                        <a:cs typeface="Open Sans" panose="020B0606030504020204" pitchFamily="34" charset="0"/>
                      </a:defRPr>
                    </a:pPr>
                    <a:r>
                      <a:rPr lang="en-US" dirty="0"/>
                      <a:t>4%</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5-3C43-4A7A-888C-C15EB87E8F79}"/>
                </c:ext>
              </c:extLst>
            </c:dLbl>
            <c:dLbl>
              <c:idx val="3"/>
              <c:layout>
                <c:manualLayout>
                  <c:x val="-1.1602281086313433E-2"/>
                  <c:y val="0.11773963080755044"/>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pPr>
                    <a:r>
                      <a:rPr lang="en-US" dirty="0"/>
                      <a:t>3%</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7-3C43-4A7A-888C-C15EB87E8F79}"/>
                </c:ext>
              </c:extLst>
            </c:dLbl>
            <c:dLbl>
              <c:idx val="4"/>
              <c:layout>
                <c:manualLayout>
                  <c:x val="-8.4003576698683441E-2"/>
                  <c:y val="5.8224902374231384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dirty="0"/>
                      <a:t>3%</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9-3C43-4A7A-888C-C15EB87E8F79}"/>
                </c:ext>
              </c:extLst>
            </c:dLbl>
            <c:dLbl>
              <c:idx val="5"/>
              <c:layout>
                <c:manualLayout>
                  <c:x val="-9.0218397247405116E-2"/>
                  <c:y val="3.7855375312195939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defRPr>
                    </a:pPr>
                    <a:r>
                      <a:rPr lang="en-US" dirty="0">
                        <a:solidFill>
                          <a:srgbClr val="009051"/>
                        </a:solidFill>
                      </a:rPr>
                      <a:t>2%</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B-3C43-4A7A-888C-C15EB87E8F79}"/>
                </c:ext>
              </c:extLst>
            </c:dLbl>
            <c:dLbl>
              <c:idx val="6"/>
              <c:layout>
                <c:manualLayout>
                  <c:x val="-9.4348854139157598E-2"/>
                  <c:y val="1.6135635117775583E-2"/>
                </c:manualLayout>
              </c:layout>
              <c:tx>
                <c:rich>
                  <a:bodyPr rot="0" spcFirstLastPara="1" vertOverflow="clip" horzOverflow="clip" vert="horz" wrap="square" lIns="38100" tIns="19050" rIns="38100" bIns="19050" anchor="ctr" anchorCtr="1">
                    <a:spAutoFit/>
                  </a:bodyPr>
                  <a:lstStyle/>
                  <a:p>
                    <a:pPr>
                      <a:defRPr sz="1400" b="1" i="0" u="none" strike="noStrike" kern="1200" baseline="0">
                        <a:solidFill>
                          <a:srgbClr val="FF9300"/>
                        </a:solidFill>
                        <a:latin typeface="Open Sans" panose="020B0606030504020204" pitchFamily="34" charset="0"/>
                        <a:ea typeface="Open Sans" panose="020B0606030504020204" pitchFamily="34" charset="0"/>
                        <a:cs typeface="Open Sans" panose="020B0606030504020204" pitchFamily="34" charset="0"/>
                      </a:defRPr>
                    </a:pPr>
                    <a:r>
                      <a:rPr lang="en-US" dirty="0">
                        <a:solidFill>
                          <a:srgbClr val="FF9300"/>
                        </a:solidFill>
                      </a:rPr>
                      <a:t>3%</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 xmlns:c16="http://schemas.microsoft.com/office/drawing/2014/chart" uri="{C3380CC4-5D6E-409C-BE32-E72D297353CC}">
                  <c16:uniqueId val="{0000000D-3C43-4A7A-888C-C15EB87E8F79}"/>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3C43-4A7A-888C-C15EB87E8F79}"/>
                </c:ext>
              </c:extLst>
            </c:dLbl>
            <c:dLbl>
              <c:idx val="8"/>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3C43-4A7A-888C-C15EB87E8F79}"/>
                </c:ext>
              </c:extLst>
            </c:dLbl>
            <c:spPr>
              <a:noFill/>
              <a:ln>
                <a:no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c15:spPr>
              </c:ext>
            </c:extLst>
          </c:dLbls>
          <c:cat>
            <c:strRef>
              <c:f>Feuil1!$A$2:$A$10</c:f>
              <c:strCache>
                <c:ptCount val="9"/>
                <c:pt idx="0">
                  <c:v>Véhicules de collection </c:v>
                </c:pt>
                <c:pt idx="1">
                  <c:v>Livres, manuscrits et bandes dessinées </c:v>
                </c:pt>
                <c:pt idx="2">
                  <c:v>Instruments de musique</c:v>
                </c:pt>
                <c:pt idx="3">
                  <c:v>Numismatique </c:v>
                </c:pt>
                <c:pt idx="4">
                  <c:v>Mode et accessoires</c:v>
                </c:pt>
                <c:pt idx="5">
                  <c:v>Photographies</c:v>
                </c:pt>
                <c:pt idx="6">
                  <c:v>Militaria</c:v>
                </c:pt>
                <c:pt idx="7">
                  <c:v>Orientalisme et Art russe</c:v>
                </c:pt>
                <c:pt idx="8">
                  <c:v>Autres</c:v>
                </c:pt>
              </c:strCache>
            </c:strRef>
          </c:cat>
          <c:val>
            <c:numRef>
              <c:f>Feuil1!$B$2:$B$10</c:f>
              <c:numCache>
                <c:formatCode>0.00%</c:formatCode>
                <c:ptCount val="9"/>
                <c:pt idx="0">
                  <c:v>0.32</c:v>
                </c:pt>
                <c:pt idx="1">
                  <c:v>0.15</c:v>
                </c:pt>
                <c:pt idx="2">
                  <c:v>0.04</c:v>
                </c:pt>
                <c:pt idx="3">
                  <c:v>0.03</c:v>
                </c:pt>
                <c:pt idx="4">
                  <c:v>0.02</c:v>
                </c:pt>
                <c:pt idx="5">
                  <c:v>0.03</c:v>
                </c:pt>
                <c:pt idx="6">
                  <c:v>0.02</c:v>
                </c:pt>
                <c:pt idx="7">
                  <c:v>0.03</c:v>
                </c:pt>
                <c:pt idx="8">
                  <c:v>0.34</c:v>
                </c:pt>
              </c:numCache>
            </c:numRef>
          </c:val>
          <c:extLst xmlns:c16r2="http://schemas.microsoft.com/office/drawing/2015/06/chart">
            <c:ext xmlns:c16="http://schemas.microsoft.com/office/drawing/2014/chart" uri="{C3380CC4-5D6E-409C-BE32-E72D297353CC}">
              <c16:uniqueId val="{00000012-3C43-4A7A-888C-C15EB87E8F79}"/>
            </c:ext>
          </c:extLst>
        </c:ser>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spPr>
            <a:solidFill>
              <a:srgbClr val="7030A0"/>
            </a:solidFill>
            <a:ln w="12700"/>
          </c:spPr>
          <c:dPt>
            <c:idx val="0"/>
            <c:bubble3D val="0"/>
            <c:spPr>
              <a:solidFill>
                <a:srgbClr val="7030A0"/>
              </a:solidFill>
              <a:ln w="12700">
                <a:solidFill>
                  <a:schemeClr val="lt1"/>
                </a:solidFill>
              </a:ln>
              <a:effectLst/>
            </c:spPr>
            <c:extLst xmlns:c16r2="http://schemas.microsoft.com/office/drawing/2015/06/chart">
              <c:ext xmlns:c16="http://schemas.microsoft.com/office/drawing/2014/chart" uri="{C3380CC4-5D6E-409C-BE32-E72D297353CC}">
                <c16:uniqueId val="{00000001-30AF-6B4D-82FF-04B6A67AA5E6}"/>
              </c:ext>
            </c:extLst>
          </c:dPt>
          <c:dPt>
            <c:idx val="1"/>
            <c:bubble3D val="0"/>
            <c:spPr>
              <a:solidFill>
                <a:schemeClr val="tx1">
                  <a:lumMod val="50000"/>
                  <a:lumOff val="50000"/>
                  <a:alpha val="50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5-30AF-6B4D-82FF-04B6A67AA5E6}"/>
              </c:ext>
            </c:extLst>
          </c:dPt>
          <c:dPt>
            <c:idx val="2"/>
            <c:bubble3D val="0"/>
            <c:spPr>
              <a:solidFill>
                <a:srgbClr val="7030A0">
                  <a:alpha val="50000"/>
                </a:srgbClr>
              </a:solidFill>
              <a:ln w="12700">
                <a:solidFill>
                  <a:schemeClr val="lt1"/>
                </a:solidFill>
              </a:ln>
              <a:effectLst/>
            </c:spPr>
            <c:extLst xmlns:c16r2="http://schemas.microsoft.com/office/drawing/2015/06/chart">
              <c:ext xmlns:c16="http://schemas.microsoft.com/office/drawing/2014/chart" uri="{C3380CC4-5D6E-409C-BE32-E72D297353CC}">
                <c16:uniqueId val="{00000004-30AF-6B4D-82FF-04B6A67AA5E6}"/>
              </c:ext>
            </c:extLst>
          </c:dPt>
          <c:dPt>
            <c:idx val="3"/>
            <c:bubble3D val="0"/>
            <c:spPr>
              <a:solidFill>
                <a:srgbClr val="7030A0">
                  <a:alpha val="25000"/>
                </a:srgbClr>
              </a:solidFill>
              <a:ln w="12700">
                <a:solidFill>
                  <a:schemeClr val="lt1"/>
                </a:solidFill>
              </a:ln>
              <a:effectLst/>
            </c:spPr>
            <c:extLst xmlns:c16r2="http://schemas.microsoft.com/office/drawing/2015/06/chart">
              <c:ext xmlns:c16="http://schemas.microsoft.com/office/drawing/2014/chart" uri="{C3380CC4-5D6E-409C-BE32-E72D297353CC}">
                <c16:uniqueId val="{00000003-30AF-6B4D-82FF-04B6A67AA5E6}"/>
              </c:ext>
            </c:extLst>
          </c:dPt>
          <c:dPt>
            <c:idx val="4"/>
            <c:bubble3D val="0"/>
            <c:spPr>
              <a:solidFill>
                <a:schemeClr val="bg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2-30AF-6B4D-82FF-04B6A67AA5E6}"/>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AF-6B4D-82FF-04B6A67AA5E6}"/>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0AF-6B4D-82FF-04B6A67AA5E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0AF-6B4D-82FF-04B6A67AA5E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AF-6B4D-82FF-04B6A67AA5E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AF-6B4D-82FF-04B6A67AA5E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Véhicule d’occasion</c:v>
                </c:pt>
                <c:pt idx="1">
                  <c:v>Matériel Industriel</c:v>
                </c:pt>
              </c:strCache>
            </c:strRef>
          </c:cat>
          <c:val>
            <c:numRef>
              <c:f>Feuil1!$B$2:$B$3</c:f>
              <c:numCache>
                <c:formatCode>0%</c:formatCode>
                <c:ptCount val="2"/>
                <c:pt idx="0">
                  <c:v>0.95</c:v>
                </c:pt>
                <c:pt idx="1">
                  <c:v>0.05</c:v>
                </c:pt>
              </c:numCache>
            </c:numRef>
          </c:val>
          <c:extLst xmlns:c16r2="http://schemas.microsoft.com/office/drawing/2015/06/chart">
            <c:ext xmlns:c16="http://schemas.microsoft.com/office/drawing/2014/chart" uri="{C3380CC4-5D6E-409C-BE32-E72D297353CC}">
              <c16:uniqueId val="{00000000-30AF-6B4D-82FF-04B6A67AA5E6}"/>
            </c:ext>
          </c:extLst>
        </c:ser>
        <c:dLbls>
          <c:showLegendKey val="0"/>
          <c:showVal val="0"/>
          <c:showCatName val="0"/>
          <c:showSerName val="0"/>
          <c:showPercent val="0"/>
          <c:showBubbleSize val="0"/>
          <c:showLeaderLines val="0"/>
        </c:dLbls>
        <c:firstSliceAng val="1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spPr>
            <a:solidFill>
              <a:srgbClr val="AF92C8"/>
            </a:solidFill>
            <a:ln>
              <a:noFill/>
            </a:ln>
            <a:effectLst/>
          </c:spPr>
          <c:invertIfNegative val="0"/>
          <c:dPt>
            <c:idx val="0"/>
            <c:invertIfNegative val="0"/>
            <c:bubble3D val="0"/>
            <c:spPr>
              <a:solidFill>
                <a:srgbClr val="AF92C8"/>
              </a:solidFill>
              <a:ln>
                <a:noFill/>
              </a:ln>
              <a:effectLst/>
            </c:spPr>
            <c:extLst xmlns:c16r2="http://schemas.microsoft.com/office/drawing/2015/06/chart">
              <c:ext xmlns:c16="http://schemas.microsoft.com/office/drawing/2014/chart" uri="{C3380CC4-5D6E-409C-BE32-E72D297353CC}">
                <c16:uniqueId val="{00000001-7EBA-EF42-8B0A-B4318412331B}"/>
              </c:ext>
            </c:extLst>
          </c:dPt>
          <c:dPt>
            <c:idx val="1"/>
            <c:invertIfNegative val="0"/>
            <c:bubble3D val="0"/>
            <c:extLst xmlns:c16r2="http://schemas.microsoft.com/office/drawing/2015/06/chart">
              <c:ext xmlns:c16="http://schemas.microsoft.com/office/drawing/2014/chart" uri="{C3380CC4-5D6E-409C-BE32-E72D297353CC}">
                <c16:uniqueId val="{00000003-7EBA-EF42-8B0A-B4318412331B}"/>
              </c:ext>
            </c:extLst>
          </c:dPt>
          <c:dPt>
            <c:idx val="2"/>
            <c:invertIfNegative val="0"/>
            <c:bubble3D val="0"/>
            <c:extLst xmlns:c16r2="http://schemas.microsoft.com/office/drawing/2015/06/chart">
              <c:ext xmlns:c16="http://schemas.microsoft.com/office/drawing/2014/chart" uri="{C3380CC4-5D6E-409C-BE32-E72D297353CC}">
                <c16:uniqueId val="{00000005-7EBA-EF42-8B0A-B4318412331B}"/>
              </c:ext>
            </c:extLst>
          </c:dPt>
          <c:dPt>
            <c:idx val="3"/>
            <c:invertIfNegative val="0"/>
            <c:bubble3D val="0"/>
            <c:extLst xmlns:c16r2="http://schemas.microsoft.com/office/drawing/2015/06/chart">
              <c:ext xmlns:c16="http://schemas.microsoft.com/office/drawing/2014/chart" uri="{C3380CC4-5D6E-409C-BE32-E72D297353CC}">
                <c16:uniqueId val="{00000007-7EBA-EF42-8B0A-B4318412331B}"/>
              </c:ext>
            </c:extLst>
          </c:dPt>
          <c:dPt>
            <c:idx val="4"/>
            <c:invertIfNegative val="0"/>
            <c:bubble3D val="0"/>
            <c:extLst xmlns:c16r2="http://schemas.microsoft.com/office/drawing/2015/06/chart">
              <c:ext xmlns:c16="http://schemas.microsoft.com/office/drawing/2014/chart" uri="{C3380CC4-5D6E-409C-BE32-E72D297353CC}">
                <c16:uniqueId val="{00000009-7EBA-EF42-8B0A-B4318412331B}"/>
              </c:ext>
            </c:extLst>
          </c:dPt>
          <c:dPt>
            <c:idx val="9"/>
            <c:invertIfNegative val="0"/>
            <c:bubble3D val="0"/>
            <c:spPr>
              <a:solidFill>
                <a:srgbClr val="7030A0"/>
              </a:solidFill>
              <a:ln>
                <a:noFill/>
              </a:ln>
              <a:effectLst/>
            </c:spPr>
            <c:extLst xmlns:c16r2="http://schemas.microsoft.com/office/drawing/2015/06/chart">
              <c:ext xmlns:c16="http://schemas.microsoft.com/office/drawing/2014/chart" uri="{C3380CC4-5D6E-409C-BE32-E72D297353CC}">
                <c16:uniqueId val="{0000000A-7EBA-EF42-8B0A-B4318412331B}"/>
              </c:ext>
            </c:extLst>
          </c:dPt>
          <c:dLbls>
            <c:dLbl>
              <c:idx val="4"/>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fld id="{23B75A97-D51A-8147-990B-50EE6638F0B7}" type="VALUE">
                      <a:rPr lang="en-US" b="0">
                        <a:solidFill>
                          <a:schemeClr val="tx1">
                            <a:lumMod val="65000"/>
                            <a:lumOff val="35000"/>
                          </a:schemeClr>
                        </a:solidFill>
                      </a:rPr>
                      <a:pPr>
                        <a:defRPr sz="1197" b="0" i="0" u="none" strike="noStrike" kern="1200" baseline="0">
                          <a:solidFill>
                            <a:schemeClr val="tx1">
                              <a:lumMod val="65000"/>
                              <a:lumOff val="35000"/>
                            </a:schemeClr>
                          </a:solidFill>
                          <a:latin typeface="+mn-lt"/>
                          <a:ea typeface="+mn-ea"/>
                          <a:cs typeface="+mn-cs"/>
                        </a:defRPr>
                      </a:pPr>
                      <a:t>[VALEUR]</a:t>
                    </a:fld>
                    <a:endParaRPr lang="fr-F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09-7EBA-EF42-8B0A-B4318412331B}"/>
                </c:ext>
              </c:extLst>
            </c:dLbl>
            <c:dLbl>
              <c:idx val="9"/>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030A0"/>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Feuil1!$B$2:$B$11</c:f>
              <c:numCache>
                <c:formatCode>0</c:formatCode>
                <c:ptCount val="10"/>
                <c:pt idx="0">
                  <c:v>950</c:v>
                </c:pt>
                <c:pt idx="1">
                  <c:v>1019</c:v>
                </c:pt>
                <c:pt idx="2">
                  <c:v>1086</c:v>
                </c:pt>
                <c:pt idx="3">
                  <c:v>1038</c:v>
                </c:pt>
                <c:pt idx="4">
                  <c:v>1091</c:v>
                </c:pt>
                <c:pt idx="5">
                  <c:v>1259</c:v>
                </c:pt>
                <c:pt idx="6">
                  <c:v>1385</c:v>
                </c:pt>
                <c:pt idx="7">
                  <c:v>1448</c:v>
                </c:pt>
                <c:pt idx="8">
                  <c:v>1424</c:v>
                </c:pt>
                <c:pt idx="9">
                  <c:v>1629</c:v>
                </c:pt>
              </c:numCache>
            </c:numRef>
          </c:val>
          <c:extLst xmlns:c16r2="http://schemas.microsoft.com/office/drawing/2015/06/chart">
            <c:ext xmlns:c16="http://schemas.microsoft.com/office/drawing/2014/chart" uri="{C3380CC4-5D6E-409C-BE32-E72D297353CC}">
              <c16:uniqueId val="{0000000B-7EBA-EF42-8B0A-B4318412331B}"/>
            </c:ext>
          </c:extLst>
        </c:ser>
        <c:dLbls>
          <c:showLegendKey val="0"/>
          <c:showVal val="1"/>
          <c:showCatName val="0"/>
          <c:showSerName val="0"/>
          <c:showPercent val="0"/>
          <c:showBubbleSize val="0"/>
        </c:dLbls>
        <c:gapWidth val="126"/>
        <c:overlap val="-25"/>
        <c:axId val="143858688"/>
        <c:axId val="143860480"/>
      </c:barChart>
      <c:catAx>
        <c:axId val="14385868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43860480"/>
        <c:crosses val="autoZero"/>
        <c:auto val="1"/>
        <c:lblAlgn val="ctr"/>
        <c:lblOffset val="100"/>
        <c:noMultiLvlLbl val="0"/>
      </c:catAx>
      <c:valAx>
        <c:axId val="143860480"/>
        <c:scaling>
          <c:orientation val="minMax"/>
        </c:scaling>
        <c:delete val="1"/>
        <c:axPos val="l"/>
        <c:numFmt formatCode="0" sourceLinked="1"/>
        <c:majorTickMark val="none"/>
        <c:minorTickMark val="none"/>
        <c:tickLblPos val="nextTo"/>
        <c:crossAx val="143858688"/>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Série 1</c:v>
                </c:pt>
              </c:strCache>
            </c:strRef>
          </c:tx>
          <c:spPr>
            <a:ln w="28575" cap="rnd">
              <a:solidFill>
                <a:srgbClr val="AF92C8"/>
              </a:solidFill>
              <a:round/>
            </a:ln>
            <a:effectLst/>
          </c:spPr>
          <c:marker>
            <c:symbol val="circle"/>
            <c:size val="5"/>
            <c:spPr>
              <a:solidFill>
                <a:srgbClr val="AF92C8"/>
              </a:solidFill>
              <a:ln w="9525">
                <a:solidFill>
                  <a:srgbClr val="AF92C8"/>
                </a:solidFill>
              </a:ln>
              <a:effectLst/>
            </c:spPr>
          </c:marker>
          <c:dPt>
            <c:idx val="0"/>
            <c:bubble3D val="0"/>
            <c:spPr>
              <a:ln w="28575" cap="rnd">
                <a:solidFill>
                  <a:srgbClr val="AF92C8"/>
                </a:solidFill>
                <a:round/>
              </a:ln>
              <a:effectLst/>
            </c:spPr>
            <c:extLst xmlns:c16r2="http://schemas.microsoft.com/office/drawing/2015/06/chart">
              <c:ext xmlns:c16="http://schemas.microsoft.com/office/drawing/2014/chart" uri="{C3380CC4-5D6E-409C-BE32-E72D297353CC}">
                <c16:uniqueId val="{00000001-9137-E749-849E-29338B1706F8}"/>
              </c:ext>
            </c:extLst>
          </c:dPt>
          <c:dPt>
            <c:idx val="1"/>
            <c:bubble3D val="0"/>
            <c:extLst xmlns:c16r2="http://schemas.microsoft.com/office/drawing/2015/06/chart">
              <c:ext xmlns:c16="http://schemas.microsoft.com/office/drawing/2014/chart" uri="{C3380CC4-5D6E-409C-BE32-E72D297353CC}">
                <c16:uniqueId val="{00000003-9137-E749-849E-29338B1706F8}"/>
              </c:ext>
            </c:extLst>
          </c:dPt>
          <c:dPt>
            <c:idx val="2"/>
            <c:bubble3D val="0"/>
            <c:extLst xmlns:c16r2="http://schemas.microsoft.com/office/drawing/2015/06/chart">
              <c:ext xmlns:c16="http://schemas.microsoft.com/office/drawing/2014/chart" uri="{C3380CC4-5D6E-409C-BE32-E72D297353CC}">
                <c16:uniqueId val="{00000005-9137-E749-849E-29338B1706F8}"/>
              </c:ext>
            </c:extLst>
          </c:dPt>
          <c:dPt>
            <c:idx val="3"/>
            <c:bubble3D val="0"/>
            <c:extLst xmlns:c16r2="http://schemas.microsoft.com/office/drawing/2015/06/chart">
              <c:ext xmlns:c16="http://schemas.microsoft.com/office/drawing/2014/chart" uri="{C3380CC4-5D6E-409C-BE32-E72D297353CC}">
                <c16:uniqueId val="{00000007-9137-E749-849E-29338B1706F8}"/>
              </c:ext>
            </c:extLst>
          </c:dPt>
          <c:dPt>
            <c:idx val="4"/>
            <c:bubble3D val="0"/>
            <c:extLst xmlns:c16r2="http://schemas.microsoft.com/office/drawing/2015/06/chart">
              <c:ext xmlns:c16="http://schemas.microsoft.com/office/drawing/2014/chart" uri="{C3380CC4-5D6E-409C-BE32-E72D297353CC}">
                <c16:uniqueId val="{00000009-9137-E749-849E-29338B1706F8}"/>
              </c:ext>
            </c:extLst>
          </c:dPt>
          <c:dPt>
            <c:idx val="9"/>
            <c:bubble3D val="0"/>
            <c:extLst xmlns:c16r2="http://schemas.microsoft.com/office/drawing/2015/06/chart">
              <c:ext xmlns:c16="http://schemas.microsoft.com/office/drawing/2014/chart" uri="{C3380CC4-5D6E-409C-BE32-E72D297353CC}">
                <c16:uniqueId val="{0000000B-9137-E749-849E-29338B1706F8}"/>
              </c:ext>
            </c:extLst>
          </c:dPt>
          <c:dLbls>
            <c:dLbl>
              <c:idx val="0"/>
              <c:layout/>
              <c:tx>
                <c:rich>
                  <a:bodyPr/>
                  <a:lstStyle/>
                  <a:p>
                    <a:r>
                      <a:rPr lang="en-US" dirty="0"/>
                      <a:t>+7%</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137-E749-849E-29338B1706F8}"/>
                </c:ext>
              </c:extLst>
            </c:dLbl>
            <c:dLbl>
              <c:idx val="1"/>
              <c:layout/>
              <c:tx>
                <c:rich>
                  <a:bodyPr/>
                  <a:lstStyle/>
                  <a:p>
                    <a:r>
                      <a:rPr lang="en-US" dirty="0"/>
                      <a:t>+3,7%</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9137-E749-849E-29338B1706F8}"/>
                </c:ext>
              </c:extLst>
            </c:dLbl>
            <c:dLbl>
              <c:idx val="2"/>
              <c:layout/>
              <c:tx>
                <c:rich>
                  <a:bodyPr/>
                  <a:lstStyle/>
                  <a:p>
                    <a:r>
                      <a:rPr lang="en-US" dirty="0"/>
                      <a:t>+7,3%</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9137-E749-849E-29338B1706F8}"/>
                </c:ext>
              </c:extLst>
            </c:dLbl>
            <c:dLbl>
              <c:idx val="3"/>
              <c:layout/>
              <c:tx>
                <c:rich>
                  <a:bodyPr/>
                  <a:lstStyle/>
                  <a:p>
                    <a:r>
                      <a:rPr lang="en-US" dirty="0"/>
                      <a:t>+6,6%</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9137-E749-849E-29338B1706F8}"/>
                </c:ext>
              </c:extLst>
            </c:dLbl>
            <c:dLbl>
              <c:idx val="4"/>
              <c:layout/>
              <c:tx>
                <c:rich>
                  <a:bodyPr/>
                  <a:lstStyle/>
                  <a:p>
                    <a:r>
                      <a:rPr lang="en-US" sz="900" b="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-4,4%</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9137-E749-849E-29338B1706F8}"/>
                </c:ext>
              </c:extLst>
            </c:dLbl>
            <c:dLbl>
              <c:idx val="5"/>
              <c:layout/>
              <c:tx>
                <c:rich>
                  <a:bodyPr/>
                  <a:lstStyle/>
                  <a:p>
                    <a:r>
                      <a:rPr lang="en-US" dirty="0"/>
                      <a:t>+5,1%</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9137-E749-849E-29338B1706F8}"/>
                </c:ext>
              </c:extLst>
            </c:dLbl>
            <c:dLbl>
              <c:idx val="6"/>
              <c:layout/>
              <c:tx>
                <c:rich>
                  <a:bodyPr/>
                  <a:lstStyle/>
                  <a:p>
                    <a:r>
                      <a:rPr lang="en-US" dirty="0"/>
                      <a:t>+15,4%</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9137-E749-849E-29338B1706F8}"/>
                </c:ext>
              </c:extLst>
            </c:dLbl>
            <c:dLbl>
              <c:idx val="7"/>
              <c:layout/>
              <c:tx>
                <c:rich>
                  <a:bodyPr/>
                  <a:lstStyle/>
                  <a:p>
                    <a:r>
                      <a:rPr lang="en-US" dirty="0"/>
                      <a:t>+10%</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9137-E749-849E-29338B1706F8}"/>
                </c:ext>
              </c:extLst>
            </c:dLbl>
            <c:dLbl>
              <c:idx val="8"/>
              <c:layout/>
              <c:tx>
                <c:rich>
                  <a:bodyPr/>
                  <a:lstStyle/>
                  <a:p>
                    <a:r>
                      <a:rPr lang="en-US" dirty="0"/>
                      <a:t>+4,5%</a:t>
                    </a:r>
                  </a:p>
                </c:rich>
              </c:tx>
              <c:dLblPos val="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9137-E749-849E-29338B1706F8}"/>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9137-E749-849E-29338B1706F8}"/>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Feuil1!$B$2:$B$11</c:f>
              <c:numCache>
                <c:formatCode>General</c:formatCode>
                <c:ptCount val="10"/>
                <c:pt idx="0">
                  <c:v>916</c:v>
                </c:pt>
                <c:pt idx="1">
                  <c:v>950</c:v>
                </c:pt>
                <c:pt idx="2">
                  <c:v>1019</c:v>
                </c:pt>
                <c:pt idx="3">
                  <c:v>1086</c:v>
                </c:pt>
                <c:pt idx="4">
                  <c:v>1038</c:v>
                </c:pt>
                <c:pt idx="5">
                  <c:v>1091</c:v>
                </c:pt>
                <c:pt idx="6">
                  <c:v>1259</c:v>
                </c:pt>
                <c:pt idx="7">
                  <c:v>1385</c:v>
                </c:pt>
                <c:pt idx="8">
                  <c:v>1448</c:v>
                </c:pt>
                <c:pt idx="9">
                  <c:v>1424</c:v>
                </c:pt>
              </c:numCache>
            </c:numRef>
          </c:val>
          <c:smooth val="0"/>
          <c:extLst xmlns:c16r2="http://schemas.microsoft.com/office/drawing/2015/06/chart">
            <c:ext xmlns:c16="http://schemas.microsoft.com/office/drawing/2014/chart" uri="{C3380CC4-5D6E-409C-BE32-E72D297353CC}">
              <c16:uniqueId val="{00000010-9137-E749-849E-29338B1706F8}"/>
            </c:ext>
          </c:extLst>
        </c:ser>
        <c:dLbls>
          <c:showLegendKey val="0"/>
          <c:showVal val="1"/>
          <c:showCatName val="0"/>
          <c:showSerName val="0"/>
          <c:showPercent val="0"/>
          <c:showBubbleSize val="0"/>
        </c:dLbls>
        <c:marker val="1"/>
        <c:smooth val="0"/>
        <c:axId val="143968512"/>
        <c:axId val="144123776"/>
      </c:lineChart>
      <c:catAx>
        <c:axId val="143968512"/>
        <c:scaling>
          <c:orientation val="minMax"/>
        </c:scaling>
        <c:delete val="1"/>
        <c:axPos val="b"/>
        <c:numFmt formatCode="General" sourceLinked="1"/>
        <c:majorTickMark val="none"/>
        <c:minorTickMark val="none"/>
        <c:tickLblPos val="nextTo"/>
        <c:crossAx val="144123776"/>
        <c:crosses val="autoZero"/>
        <c:auto val="1"/>
        <c:lblAlgn val="ctr"/>
        <c:lblOffset val="100"/>
        <c:noMultiLvlLbl val="0"/>
      </c:catAx>
      <c:valAx>
        <c:axId val="144123776"/>
        <c:scaling>
          <c:orientation val="minMax"/>
        </c:scaling>
        <c:delete val="1"/>
        <c:axPos val="l"/>
        <c:numFmt formatCode="General" sourceLinked="1"/>
        <c:majorTickMark val="none"/>
        <c:minorTickMark val="none"/>
        <c:tickLblPos val="nextTo"/>
        <c:crossAx val="143968512"/>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2019</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5BE0-3141-BC01-8A14FB918333}"/>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5BE0-3141-BC01-8A14FB918333}"/>
              </c:ext>
            </c:extLst>
          </c:dPt>
          <c:dLbls>
            <c:dLbl>
              <c:idx val="0"/>
              <c:layout>
                <c:manualLayout>
                  <c:x val="-1.6001655612977075E-2"/>
                  <c:y val="-0.27000620506575973"/>
                </c:manualLayout>
              </c:layout>
              <c:tx>
                <c:rich>
                  <a:bodyPr rot="0" spcFirstLastPara="1" vertOverflow="clip" horzOverflow="clip" vert="horz" wrap="square" lIns="38100" tIns="19050" rIns="38100" bIns="19050" anchor="ctr" anchorCtr="0">
                    <a:noAutofit/>
                  </a:bodyPr>
                  <a:lstStyle/>
                  <a:p>
                    <a:pPr algn="ctr">
                      <a:defRPr sz="10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000" dirty="0"/>
                      <a:t>96,2%</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453313210867433"/>
                      <c:h val="0.24313313831698088"/>
                    </c:manualLayout>
                  </c15:layout>
                </c:ext>
                <c:ext xmlns:c16="http://schemas.microsoft.com/office/drawing/2014/chart" uri="{C3380CC4-5D6E-409C-BE32-E72D297353CC}">
                  <c16:uniqueId val="{00000001-5BE0-3141-BC01-8A14FB918333}"/>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BE0-3141-BC01-8A14FB918333}"/>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20</c:v>
                </c:pt>
                <c:pt idx="1">
                  <c:v>Autre</c:v>
                </c:pt>
              </c:strCache>
            </c:strRef>
          </c:cat>
          <c:val>
            <c:numRef>
              <c:f>Feuil1!$B$2:$B$3</c:f>
              <c:numCache>
                <c:formatCode>0.00%</c:formatCode>
                <c:ptCount val="2"/>
                <c:pt idx="0">
                  <c:v>0.96199999999999997</c:v>
                </c:pt>
                <c:pt idx="1">
                  <c:v>3.7999999999999999E-2</c:v>
                </c:pt>
              </c:numCache>
            </c:numRef>
          </c:val>
          <c:extLst xmlns:c16r2="http://schemas.microsoft.com/office/drawing/2015/06/chart">
            <c:ext xmlns:c16="http://schemas.microsoft.com/office/drawing/2014/chart" uri="{C3380CC4-5D6E-409C-BE32-E72D297353CC}">
              <c16:uniqueId val="{00000004-5BE0-3141-BC01-8A14FB918333}"/>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2018</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053D-1E49-8E6E-7240AF7AB5E9}"/>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053D-1E49-8E6E-7240AF7AB5E9}"/>
              </c:ext>
            </c:extLst>
          </c:dPt>
          <c:dLbls>
            <c:dLbl>
              <c:idx val="0"/>
              <c:layout>
                <c:manualLayout>
                  <c:x val="-1.6001655612977075E-2"/>
                  <c:y val="-0.27000620506575973"/>
                </c:manualLayout>
              </c:layout>
              <c:tx>
                <c:rich>
                  <a:bodyPr rot="0" spcFirstLastPara="1" vertOverflow="clip" horzOverflow="clip" vert="horz" wrap="square" lIns="38100" tIns="19050" rIns="38100" bIns="19050" anchor="ctr" anchorCtr="0">
                    <a:noAutofit/>
                  </a:bodyPr>
                  <a:lstStyle/>
                  <a:p>
                    <a:pPr algn="ctr">
                      <a:defRPr sz="10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000" dirty="0"/>
                      <a:t>97%</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453313210867433"/>
                      <c:h val="0.24313313831698088"/>
                    </c:manualLayout>
                  </c15:layout>
                </c:ext>
                <c:ext xmlns:c16="http://schemas.microsoft.com/office/drawing/2014/chart" uri="{C3380CC4-5D6E-409C-BE32-E72D297353CC}">
                  <c16:uniqueId val="{00000001-053D-1E49-8E6E-7240AF7AB5E9}"/>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53D-1E49-8E6E-7240AF7AB5E9}"/>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20</c:v>
                </c:pt>
                <c:pt idx="1">
                  <c:v>Autre</c:v>
                </c:pt>
              </c:strCache>
            </c:strRef>
          </c:cat>
          <c:val>
            <c:numRef>
              <c:f>Feuil1!$B$2:$B$3</c:f>
              <c:numCache>
                <c:formatCode>0.00%</c:formatCode>
                <c:ptCount val="2"/>
                <c:pt idx="0">
                  <c:v>0.97</c:v>
                </c:pt>
                <c:pt idx="1">
                  <c:v>0.03</c:v>
                </c:pt>
              </c:numCache>
            </c:numRef>
          </c:val>
          <c:extLst xmlns:c16r2="http://schemas.microsoft.com/office/drawing/2015/06/chart">
            <c:ext xmlns:c16="http://schemas.microsoft.com/office/drawing/2014/chart" uri="{C3380CC4-5D6E-409C-BE32-E72D297353CC}">
              <c16:uniqueId val="{00000004-053D-1E49-8E6E-7240AF7AB5E9}"/>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2018</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B6C5-0646-A0DB-A96AD8FEBA0C}"/>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B6C5-0646-A0DB-A96AD8FEBA0C}"/>
              </c:ext>
            </c:extLst>
          </c:dPt>
          <c:dLbls>
            <c:dLbl>
              <c:idx val="0"/>
              <c:layout>
                <c:manualLayout>
                  <c:x val="-0.18130263681096662"/>
                  <c:y val="3.8100969949752962E-2"/>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45,8%</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2880122296694442"/>
                      <c:h val="0.24313313831698088"/>
                    </c:manualLayout>
                  </c15:layout>
                </c:ext>
                <c:ext xmlns:c16="http://schemas.microsoft.com/office/drawing/2014/chart" uri="{C3380CC4-5D6E-409C-BE32-E72D297353CC}">
                  <c16:uniqueId val="{00000001-B6C5-0646-A0DB-A96AD8FEBA0C}"/>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6C5-0646-A0DB-A96AD8FEBA0C}"/>
                </c:ext>
              </c:extLst>
            </c:dLbl>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20</c:v>
                </c:pt>
                <c:pt idx="1">
                  <c:v>Autre</c:v>
                </c:pt>
              </c:strCache>
            </c:strRef>
          </c:cat>
          <c:val>
            <c:numRef>
              <c:f>Feuil1!$B$2:$B$3</c:f>
              <c:numCache>
                <c:formatCode>0.00%</c:formatCode>
                <c:ptCount val="2"/>
                <c:pt idx="0">
                  <c:v>0.45800000000000002</c:v>
                </c:pt>
                <c:pt idx="1">
                  <c:v>0.54200000000000004</c:v>
                </c:pt>
              </c:numCache>
            </c:numRef>
          </c:val>
          <c:extLst xmlns:c16r2="http://schemas.microsoft.com/office/drawing/2015/06/chart">
            <c:ext xmlns:c16="http://schemas.microsoft.com/office/drawing/2014/chart" uri="{C3380CC4-5D6E-409C-BE32-E72D297353CC}">
              <c16:uniqueId val="{00000004-B6C5-0646-A0DB-A96AD8FEBA0C}"/>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2019</c:v>
                </c:pt>
              </c:strCache>
            </c:strRef>
          </c:tx>
          <c:spPr>
            <a:ln>
              <a:noFill/>
            </a:ln>
          </c:spPr>
          <c:dPt>
            <c:idx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1-A79D-CB49-873F-90FDFD8199C7}"/>
              </c:ext>
            </c:extLst>
          </c:dPt>
          <c:dPt>
            <c:idx val="1"/>
            <c:bubble3D val="0"/>
            <c:spPr>
              <a:solidFill>
                <a:schemeClr val="bg1">
                  <a:lumMod val="75000"/>
                </a:schemeClr>
              </a:solidFill>
              <a:ln w="19050">
                <a:noFill/>
              </a:ln>
              <a:effectLst/>
            </c:spPr>
            <c:extLst xmlns:c16r2="http://schemas.microsoft.com/office/drawing/2015/06/chart">
              <c:ext xmlns:c16="http://schemas.microsoft.com/office/drawing/2014/chart" uri="{C3380CC4-5D6E-409C-BE32-E72D297353CC}">
                <c16:uniqueId val="{00000003-A79D-CB49-873F-90FDFD8199C7}"/>
              </c:ext>
            </c:extLst>
          </c:dPt>
          <c:dLbls>
            <c:dLbl>
              <c:idx val="0"/>
              <c:layout>
                <c:manualLayout>
                  <c:x val="-0.18130263681096662"/>
                  <c:y val="1.4400418025482758E-2"/>
                </c:manualLayout>
              </c:layout>
              <c:tx>
                <c:rich>
                  <a:bodyPr rot="0" spcFirstLastPara="1" vertOverflow="clip" horzOverflow="clip" vert="horz" wrap="square" lIns="38100" tIns="19050" rIns="38100" bIns="19050" anchor="ctr" anchorCtr="0">
                    <a:noAutofit/>
                  </a:bodyPr>
                  <a:lstStyle/>
                  <a:p>
                    <a:pPr algn="ctr">
                      <a:defRPr sz="1000" b="1" i="0" u="none" strike="noStrike" kern="1200" baseline="0">
                        <a:solidFill>
                          <a:schemeClr val="accent6"/>
                        </a:solidFill>
                        <a:latin typeface="Open Sans" panose="020B0606030504020204" pitchFamily="34" charset="0"/>
                        <a:ea typeface="Open Sans" panose="020B0606030504020204" pitchFamily="34" charset="0"/>
                        <a:cs typeface="Open Sans" panose="020B0606030504020204" pitchFamily="34" charset="0"/>
                      </a:defRPr>
                    </a:pPr>
                    <a:r>
                      <a:rPr lang="en-US" sz="1000" dirty="0"/>
                      <a:t>46,2%</a:t>
                    </a:r>
                  </a:p>
                </c:rich>
              </c:tx>
              <c:spPr>
                <a:noFill/>
                <a:ln>
                  <a:noFill/>
                </a:ln>
                <a:effectLst/>
              </c:spPr>
              <c:showLegendKey val="0"/>
              <c:showVal val="0"/>
              <c:showCatName val="0"/>
              <c:showSerName val="0"/>
              <c:showPercent val="1"/>
              <c:showBubbleSize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layout>
                    <c:manualLayout>
                      <c:w val="0.3453313210867433"/>
                      <c:h val="0.24313313831698088"/>
                    </c:manualLayout>
                  </c15:layout>
                </c:ext>
                <c:ext xmlns:c16="http://schemas.microsoft.com/office/drawing/2014/chart" uri="{C3380CC4-5D6E-409C-BE32-E72D297353CC}">
                  <c16:uniqueId val="{00000001-A79D-CB49-873F-90FDFD8199C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79D-CB49-873F-90FDFD8199C7}"/>
                </c:ext>
              </c:extLst>
            </c:dLbl>
            <c:spPr>
              <a:noFill/>
              <a:ln>
                <a:no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TOP 5</c:v>
                </c:pt>
                <c:pt idx="1">
                  <c:v>Autre</c:v>
                </c:pt>
              </c:strCache>
            </c:strRef>
          </c:cat>
          <c:val>
            <c:numRef>
              <c:f>Feuil1!$B$2:$B$3</c:f>
              <c:numCache>
                <c:formatCode>0.00%</c:formatCode>
                <c:ptCount val="2"/>
                <c:pt idx="0">
                  <c:v>0.46400000000000002</c:v>
                </c:pt>
                <c:pt idx="1">
                  <c:v>0.53600000000000003</c:v>
                </c:pt>
              </c:numCache>
            </c:numRef>
          </c:val>
          <c:extLst xmlns:c16r2="http://schemas.microsoft.com/office/drawing/2015/06/chart">
            <c:ext xmlns:c16="http://schemas.microsoft.com/office/drawing/2014/chart" uri="{C3380CC4-5D6E-409C-BE32-E72D297353CC}">
              <c16:uniqueId val="{00000004-A79D-CB49-873F-90FDFD8199C7}"/>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rgbClr val="0070C0"/>
              </a:solidFill>
              <a:round/>
            </a:ln>
            <a:effectLst/>
          </c:spPr>
          <c:marker>
            <c:symbol val="circle"/>
            <c:size val="5"/>
            <c:spPr>
              <a:solidFill>
                <a:srgbClr val="0070C0"/>
              </a:solidFill>
              <a:ln w="19050">
                <a:solidFill>
                  <a:srgbClr val="0070C0"/>
                </a:solidFill>
              </a:ln>
              <a:effectLst/>
            </c:spPr>
          </c:marker>
          <c:dLbls>
            <c:dLbl>
              <c:idx val="0"/>
              <c:layout/>
              <c:tx>
                <c:rich>
                  <a:bodyPr/>
                  <a:lstStyle/>
                  <a:p>
                    <a:fld id="{9CEA347B-F6E0-4310-B75F-3DD57E32A38F}" type="CELLRANGE">
                      <a:rPr lang="en-US"/>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showDataLabelsRange val="1"/>
                </c:ext>
                <c:ext xmlns:c16="http://schemas.microsoft.com/office/drawing/2014/chart" uri="{C3380CC4-5D6E-409C-BE32-E72D297353CC}">
                  <c16:uniqueId val="{00000000-56E4-B149-8F1A-3E02220BDB01}"/>
                </c:ext>
              </c:extLst>
            </c:dLbl>
            <c:dLbl>
              <c:idx val="1"/>
              <c:layout/>
              <c:tx>
                <c:rich>
                  <a:bodyPr/>
                  <a:lstStyle/>
                  <a:p>
                    <a:fld id="{D450461E-F608-4A3C-87D2-05E71CA7EF1A}" type="CELLRANGE">
                      <a:rPr lang="fr-FR"/>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6E4-B149-8F1A-3E02220BDB01}"/>
                </c:ext>
              </c:extLst>
            </c:dLbl>
            <c:dLbl>
              <c:idx val="2"/>
              <c:layout/>
              <c:tx>
                <c:rich>
                  <a:bodyPr/>
                  <a:lstStyle/>
                  <a:p>
                    <a:fld id="{23A75AF4-099A-46D4-8A6C-A9541E76F3C5}" type="CELLRANGE">
                      <a:rPr lang="fr-FR"/>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6E4-B149-8F1A-3E02220BDB01}"/>
                </c:ext>
              </c:extLst>
            </c:dLbl>
            <c:dLbl>
              <c:idx val="3"/>
              <c:layout/>
              <c:tx>
                <c:rich>
                  <a:bodyPr/>
                  <a:lstStyle/>
                  <a:p>
                    <a:fld id="{9E6DE0BE-7291-441C-A6EF-34B37417A4C3}" type="CELLRANGE">
                      <a:rPr lang="fr-FR"/>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6E4-B149-8F1A-3E02220BDB01}"/>
                </c:ext>
              </c:extLst>
            </c:dLbl>
            <c:dLbl>
              <c:idx val="4"/>
              <c:layout/>
              <c:tx>
                <c:rich>
                  <a:bodyPr/>
                  <a:lstStyle/>
                  <a:p>
                    <a:fld id="{42AB7E9F-7C6B-45B6-B7F1-DFE444AE0628}" type="CELLRANGE">
                      <a:rPr lang="fr-FR"/>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6E4-B149-8F1A-3E02220BDB01}"/>
                </c:ext>
              </c:extLst>
            </c:dLbl>
            <c:dLbl>
              <c:idx val="5"/>
              <c:layout/>
              <c:tx>
                <c:rich>
                  <a:bodyPr/>
                  <a:lstStyle/>
                  <a:p>
                    <a:fld id="{904F0DEA-D7F1-4B34-976D-B7CE15A005C1}" type="CELLRANGE">
                      <a:rPr lang="fr-FR"/>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6E4-B149-8F1A-3E02220BDB01}"/>
                </c:ext>
              </c:extLst>
            </c:dLbl>
            <c:dLbl>
              <c:idx val="6"/>
              <c:layout/>
              <c:tx>
                <c:rich>
                  <a:bodyPr/>
                  <a:lstStyle/>
                  <a:p>
                    <a:fld id="{575748B0-800D-4B13-97BA-5305921DAC5E}" type="CELLRANGE">
                      <a:rPr lang="fr-FR"/>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6E4-B149-8F1A-3E02220BDB01}"/>
                </c:ext>
              </c:extLst>
            </c:dLbl>
            <c:dLbl>
              <c:idx val="7"/>
              <c:layout/>
              <c:tx>
                <c:rich>
                  <a:bodyPr/>
                  <a:lstStyle/>
                  <a:p>
                    <a:fld id="{13A17D75-8D8B-4E50-A5CD-0F690664743E}" type="CELLRANGE">
                      <a:rPr lang="fr-FR"/>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6E4-B149-8F1A-3E02220BDB01}"/>
                </c:ext>
              </c:extLst>
            </c:dLbl>
            <c:dLbl>
              <c:idx val="8"/>
              <c:layout/>
              <c:tx>
                <c:rich>
                  <a:bodyPr/>
                  <a:lstStyle/>
                  <a:p>
                    <a:fld id="{FFF49CA2-35DD-49F9-8B97-E0247420A3B2}" type="CELLRANGE">
                      <a:rPr lang="fr-FR"/>
                      <a:pPr/>
                      <a:t>[PLAGECELL]</a:t>
                    </a:fld>
                    <a:endParaRPr lang="fr-FR"/>
                  </a:p>
                </c:rich>
              </c:tx>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6E4-B149-8F1A-3E02220BDB01}"/>
                </c:ext>
              </c:extLst>
            </c:dLbl>
            <c:dLbl>
              <c:idx val="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6E4-B149-8F1A-3E02220BDB0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Open Sans" panose="020B0606030504020204" pitchFamily="34" charset="0"/>
                    <a:cs typeface="Open Sans" panose="020B0606030504020204" pitchFamily="34" charset="0"/>
                  </a:defRPr>
                </a:pPr>
                <a:endParaRPr lang="fr-F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'EVOL CHEVAUX'!$A$36:$A$45</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xVal>
          <c:yVal>
            <c:numRef>
              <c:f>'EVOL CHEVAUX'!$B$36:$B$45</c:f>
              <c:numCache>
                <c:formatCode>General</c:formatCode>
                <c:ptCount val="10"/>
                <c:pt idx="0">
                  <c:v>102</c:v>
                </c:pt>
                <c:pt idx="1">
                  <c:v>98</c:v>
                </c:pt>
                <c:pt idx="2">
                  <c:v>109</c:v>
                </c:pt>
                <c:pt idx="3">
                  <c:v>110</c:v>
                </c:pt>
                <c:pt idx="4" formatCode="#,##0">
                  <c:v>129.58581838945238</c:v>
                </c:pt>
                <c:pt idx="5">
                  <c:v>144</c:v>
                </c:pt>
                <c:pt idx="6">
                  <c:v>150</c:v>
                </c:pt>
                <c:pt idx="7">
                  <c:v>157</c:v>
                </c:pt>
                <c:pt idx="8">
                  <c:v>170</c:v>
                </c:pt>
                <c:pt idx="9">
                  <c:v>176</c:v>
                </c:pt>
              </c:numCache>
            </c:numRef>
          </c:yVal>
          <c:smooth val="0"/>
          <c:extLst xmlns:c16r2="http://schemas.microsoft.com/office/drawing/2015/06/chart">
            <c:ext xmlns:c15="http://schemas.microsoft.com/office/drawing/2012/chart" uri="{02D57815-91ED-43cb-92C2-25804820EDAC}">
              <c15:datalabelsRange>
                <c15:f>'EVOL CHEVAUX'!$C$37:$C$46</c15:f>
                <c15:dlblRangeCache>
                  <c:ptCount val="10"/>
                  <c:pt idx="0">
                    <c:v>-3,9%</c:v>
                  </c:pt>
                  <c:pt idx="1">
                    <c:v>11,2%</c:v>
                  </c:pt>
                  <c:pt idx="2">
                    <c:v>0,9%</c:v>
                  </c:pt>
                  <c:pt idx="3">
                    <c:v>17,8%</c:v>
                  </c:pt>
                  <c:pt idx="4">
                    <c:v>11,1%</c:v>
                  </c:pt>
                  <c:pt idx="5">
                    <c:v>4,2%</c:v>
                  </c:pt>
                  <c:pt idx="6">
                    <c:v>4,7%</c:v>
                  </c:pt>
                  <c:pt idx="7">
                    <c:v>8,3%</c:v>
                  </c:pt>
                  <c:pt idx="8">
                    <c:v>3,5%</c:v>
                  </c:pt>
                  <c:pt idx="9">
                    <c:v>5,7%</c:v>
                  </c:pt>
                </c15:dlblRangeCache>
              </c15:datalabelsRange>
            </c:ext>
            <c:ext xmlns:c16="http://schemas.microsoft.com/office/drawing/2014/chart" uri="{C3380CC4-5D6E-409C-BE32-E72D297353CC}">
              <c16:uniqueId val="{0000000A-56E4-B149-8F1A-3E02220BDB01}"/>
            </c:ext>
          </c:extLst>
        </c:ser>
        <c:dLbls>
          <c:showLegendKey val="0"/>
          <c:showVal val="0"/>
          <c:showCatName val="0"/>
          <c:showSerName val="0"/>
          <c:showPercent val="0"/>
          <c:showBubbleSize val="0"/>
        </c:dLbls>
        <c:axId val="237329024"/>
        <c:axId val="237343104"/>
      </c:scatterChart>
      <c:valAx>
        <c:axId val="237329024"/>
        <c:scaling>
          <c:orientation val="minMax"/>
        </c:scaling>
        <c:delete val="1"/>
        <c:axPos val="b"/>
        <c:numFmt formatCode="General" sourceLinked="1"/>
        <c:majorTickMark val="none"/>
        <c:minorTickMark val="none"/>
        <c:tickLblPos val="nextTo"/>
        <c:crossAx val="237343104"/>
        <c:crosses val="autoZero"/>
        <c:crossBetween val="midCat"/>
      </c:valAx>
      <c:valAx>
        <c:axId val="237343104"/>
        <c:scaling>
          <c:orientation val="minMax"/>
        </c:scaling>
        <c:delete val="1"/>
        <c:axPos val="l"/>
        <c:numFmt formatCode="General" sourceLinked="1"/>
        <c:majorTickMark val="none"/>
        <c:minorTickMark val="none"/>
        <c:tickLblPos val="nextTo"/>
        <c:crossAx val="237329024"/>
        <c:crosses val="autoZero"/>
        <c:crossBetween val="midCat"/>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'VENTILATION  MT'!$B$34</c:f>
              <c:strCache>
                <c:ptCount val="1"/>
                <c:pt idx="0">
                  <c:v>VO et Matériel Industriel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'VENTILATION  MT'!$C$33:$G$33</c:f>
              <c:numCache>
                <c:formatCode>General</c:formatCode>
                <c:ptCount val="5"/>
                <c:pt idx="0">
                  <c:v>2015</c:v>
                </c:pt>
                <c:pt idx="1">
                  <c:v>2016</c:v>
                </c:pt>
                <c:pt idx="2">
                  <c:v>2017</c:v>
                </c:pt>
                <c:pt idx="3">
                  <c:v>2018</c:v>
                </c:pt>
                <c:pt idx="4">
                  <c:v>2019</c:v>
                </c:pt>
              </c:numCache>
            </c:numRef>
          </c:cat>
          <c:val>
            <c:numRef>
              <c:f>'VENTILATION  MT'!$C$34:$G$34</c:f>
              <c:numCache>
                <c:formatCode>General</c:formatCode>
                <c:ptCount val="5"/>
                <c:pt idx="0">
                  <c:v>1258</c:v>
                </c:pt>
                <c:pt idx="1">
                  <c:v>1385</c:v>
                </c:pt>
                <c:pt idx="2">
                  <c:v>1448</c:v>
                </c:pt>
                <c:pt idx="3">
                  <c:v>1424</c:v>
                </c:pt>
                <c:pt idx="4">
                  <c:v>1629</c:v>
                </c:pt>
              </c:numCache>
            </c:numRef>
          </c:val>
          <c:extLst xmlns:c16r2="http://schemas.microsoft.com/office/drawing/2015/06/chart">
            <c:ext xmlns:c16="http://schemas.microsoft.com/office/drawing/2014/chart" uri="{C3380CC4-5D6E-409C-BE32-E72D297353CC}">
              <c16:uniqueId val="{00000000-67BD-2E41-BFA2-AAB3D995A5C0}"/>
            </c:ext>
          </c:extLst>
        </c:ser>
        <c:ser>
          <c:idx val="1"/>
          <c:order val="1"/>
          <c:tx>
            <c:strRef>
              <c:f>'VENTILATION  MT'!$B$35</c:f>
              <c:strCache>
                <c:ptCount val="1"/>
                <c:pt idx="0">
                  <c:v>Art et objets de collection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'VENTILATION  MT'!$C$33:$G$33</c:f>
              <c:numCache>
                <c:formatCode>General</c:formatCode>
                <c:ptCount val="5"/>
                <c:pt idx="0">
                  <c:v>2015</c:v>
                </c:pt>
                <c:pt idx="1">
                  <c:v>2016</c:v>
                </c:pt>
                <c:pt idx="2">
                  <c:v>2017</c:v>
                </c:pt>
                <c:pt idx="3">
                  <c:v>2018</c:v>
                </c:pt>
                <c:pt idx="4">
                  <c:v>2019</c:v>
                </c:pt>
              </c:numCache>
            </c:numRef>
          </c:cat>
          <c:val>
            <c:numRef>
              <c:f>'VENTILATION  MT'!$C$35:$G$35</c:f>
              <c:numCache>
                <c:formatCode>General</c:formatCode>
                <c:ptCount val="5"/>
                <c:pt idx="0">
                  <c:v>1329</c:v>
                </c:pt>
                <c:pt idx="1">
                  <c:v>1392</c:v>
                </c:pt>
                <c:pt idx="2">
                  <c:v>1467</c:v>
                </c:pt>
                <c:pt idx="3">
                  <c:v>1407</c:v>
                </c:pt>
                <c:pt idx="4">
                  <c:v>1555</c:v>
                </c:pt>
              </c:numCache>
            </c:numRef>
          </c:val>
          <c:extLst xmlns:c16r2="http://schemas.microsoft.com/office/drawing/2015/06/chart">
            <c:ext xmlns:c16="http://schemas.microsoft.com/office/drawing/2014/chart" uri="{C3380CC4-5D6E-409C-BE32-E72D297353CC}">
              <c16:uniqueId val="{00000001-67BD-2E41-BFA2-AAB3D995A5C0}"/>
            </c:ext>
          </c:extLst>
        </c:ser>
        <c:ser>
          <c:idx val="2"/>
          <c:order val="2"/>
          <c:tx>
            <c:strRef>
              <c:f>'VENTILATION  MT'!$B$36</c:f>
              <c:strCache>
                <c:ptCount val="1"/>
                <c:pt idx="0">
                  <c:v>Chevaux</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'VENTILATION  MT'!$C$33:$G$33</c:f>
              <c:numCache>
                <c:formatCode>General</c:formatCode>
                <c:ptCount val="5"/>
                <c:pt idx="0">
                  <c:v>2015</c:v>
                </c:pt>
                <c:pt idx="1">
                  <c:v>2016</c:v>
                </c:pt>
                <c:pt idx="2">
                  <c:v>2017</c:v>
                </c:pt>
                <c:pt idx="3">
                  <c:v>2018</c:v>
                </c:pt>
                <c:pt idx="4">
                  <c:v>2019</c:v>
                </c:pt>
              </c:numCache>
            </c:numRef>
          </c:cat>
          <c:val>
            <c:numRef>
              <c:f>'VENTILATION  MT'!$C$36:$G$36</c:f>
              <c:numCache>
                <c:formatCode>General</c:formatCode>
                <c:ptCount val="5"/>
                <c:pt idx="0">
                  <c:v>150</c:v>
                </c:pt>
                <c:pt idx="1">
                  <c:v>157</c:v>
                </c:pt>
                <c:pt idx="2">
                  <c:v>170</c:v>
                </c:pt>
                <c:pt idx="3">
                  <c:v>176</c:v>
                </c:pt>
                <c:pt idx="4">
                  <c:v>186</c:v>
                </c:pt>
              </c:numCache>
            </c:numRef>
          </c:val>
          <c:extLst xmlns:c16r2="http://schemas.microsoft.com/office/drawing/2015/06/chart">
            <c:ext xmlns:c16="http://schemas.microsoft.com/office/drawing/2014/chart" uri="{C3380CC4-5D6E-409C-BE32-E72D297353CC}">
              <c16:uniqueId val="{00000002-67BD-2E41-BFA2-AAB3D995A5C0}"/>
            </c:ext>
          </c:extLst>
        </c:ser>
        <c:dLbls>
          <c:dLblPos val="ctr"/>
          <c:showLegendKey val="0"/>
          <c:showVal val="1"/>
          <c:showCatName val="0"/>
          <c:showSerName val="0"/>
          <c:showPercent val="0"/>
          <c:showBubbleSize val="0"/>
        </c:dLbls>
        <c:gapWidth val="150"/>
        <c:overlap val="100"/>
        <c:axId val="233763200"/>
        <c:axId val="233764736"/>
      </c:barChart>
      <c:catAx>
        <c:axId val="23376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33764736"/>
        <c:crosses val="autoZero"/>
        <c:auto val="1"/>
        <c:lblAlgn val="ctr"/>
        <c:lblOffset val="100"/>
        <c:noMultiLvlLbl val="0"/>
      </c:catAx>
      <c:valAx>
        <c:axId val="233764736"/>
        <c:scaling>
          <c:orientation val="minMax"/>
        </c:scaling>
        <c:delete val="1"/>
        <c:axPos val="l"/>
        <c:numFmt formatCode="General" sourceLinked="1"/>
        <c:majorTickMark val="none"/>
        <c:minorTickMark val="none"/>
        <c:tickLblPos val="nextTo"/>
        <c:crossAx val="233763200"/>
        <c:crosses val="autoZero"/>
        <c:crossBetween val="between"/>
      </c:val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Ventes</c:v>
                </c:pt>
              </c:strCache>
            </c:strRef>
          </c:tx>
          <c:spPr>
            <a:solidFill>
              <a:srgbClr val="7030A0"/>
            </a:solidFill>
            <a:ln w="12700"/>
          </c:spPr>
          <c:dPt>
            <c:idx val="0"/>
            <c:bubble3D val="0"/>
            <c:spPr>
              <a:solidFill>
                <a:srgbClr val="0070C0"/>
              </a:solidFill>
              <a:ln w="12700">
                <a:solidFill>
                  <a:schemeClr val="lt1"/>
                </a:solidFill>
              </a:ln>
              <a:effectLst/>
            </c:spPr>
            <c:extLst xmlns:c16r2="http://schemas.microsoft.com/office/drawing/2015/06/chart">
              <c:ext xmlns:c16="http://schemas.microsoft.com/office/drawing/2014/chart" uri="{C3380CC4-5D6E-409C-BE32-E72D297353CC}">
                <c16:uniqueId val="{00000001-30AF-6B4D-82FF-04B6A67AA5E6}"/>
              </c:ext>
            </c:extLst>
          </c:dPt>
          <c:dPt>
            <c:idx val="1"/>
            <c:bubble3D val="0"/>
            <c:spPr>
              <a:solidFill>
                <a:srgbClr val="0070C0">
                  <a:alpha val="50000"/>
                </a:srgbClr>
              </a:solidFill>
              <a:ln w="12700">
                <a:solidFill>
                  <a:schemeClr val="lt1"/>
                </a:solidFill>
              </a:ln>
              <a:effectLst/>
            </c:spPr>
            <c:extLst xmlns:c16r2="http://schemas.microsoft.com/office/drawing/2015/06/chart">
              <c:ext xmlns:c16="http://schemas.microsoft.com/office/drawing/2014/chart" uri="{C3380CC4-5D6E-409C-BE32-E72D297353CC}">
                <c16:uniqueId val="{00000005-30AF-6B4D-82FF-04B6A67AA5E6}"/>
              </c:ext>
            </c:extLst>
          </c:dPt>
          <c:dPt>
            <c:idx val="2"/>
            <c:bubble3D val="0"/>
            <c:spPr>
              <a:solidFill>
                <a:srgbClr val="7030A0">
                  <a:alpha val="50000"/>
                </a:srgbClr>
              </a:solidFill>
              <a:ln w="12700">
                <a:solidFill>
                  <a:schemeClr val="lt1"/>
                </a:solidFill>
              </a:ln>
              <a:effectLst/>
            </c:spPr>
            <c:extLst xmlns:c16r2="http://schemas.microsoft.com/office/drawing/2015/06/chart">
              <c:ext xmlns:c16="http://schemas.microsoft.com/office/drawing/2014/chart" uri="{C3380CC4-5D6E-409C-BE32-E72D297353CC}">
                <c16:uniqueId val="{00000004-30AF-6B4D-82FF-04B6A67AA5E6}"/>
              </c:ext>
            </c:extLst>
          </c:dPt>
          <c:dPt>
            <c:idx val="3"/>
            <c:bubble3D val="0"/>
            <c:spPr>
              <a:solidFill>
                <a:srgbClr val="7030A0">
                  <a:alpha val="25000"/>
                </a:srgbClr>
              </a:solidFill>
              <a:ln w="12700">
                <a:solidFill>
                  <a:schemeClr val="lt1"/>
                </a:solidFill>
              </a:ln>
              <a:effectLst/>
            </c:spPr>
            <c:extLst xmlns:c16r2="http://schemas.microsoft.com/office/drawing/2015/06/chart">
              <c:ext xmlns:c16="http://schemas.microsoft.com/office/drawing/2014/chart" uri="{C3380CC4-5D6E-409C-BE32-E72D297353CC}">
                <c16:uniqueId val="{00000003-30AF-6B4D-82FF-04B6A67AA5E6}"/>
              </c:ext>
            </c:extLst>
          </c:dPt>
          <c:dPt>
            <c:idx val="4"/>
            <c:bubble3D val="0"/>
            <c:spPr>
              <a:solidFill>
                <a:schemeClr val="bg1">
                  <a:lumMod val="75000"/>
                </a:schemeClr>
              </a:solidFill>
              <a:ln w="12700">
                <a:solidFill>
                  <a:schemeClr val="lt1"/>
                </a:solidFill>
              </a:ln>
              <a:effectLst/>
            </c:spPr>
            <c:extLst xmlns:c16r2="http://schemas.microsoft.com/office/drawing/2015/06/chart">
              <c:ext xmlns:c16="http://schemas.microsoft.com/office/drawing/2014/chart" uri="{C3380CC4-5D6E-409C-BE32-E72D297353CC}">
                <c16:uniqueId val="{00000002-30AF-6B4D-82FF-04B6A67AA5E6}"/>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0AF-6B4D-82FF-04B6A67AA5E6}"/>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0AF-6B4D-82FF-04B6A67AA5E6}"/>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0AF-6B4D-82FF-04B6A67AA5E6}"/>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0AF-6B4D-82FF-04B6A67AA5E6}"/>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0AF-6B4D-82FF-04B6A67AA5E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fr-FR"/>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Feuil1!$A$2:$A$3</c:f>
              <c:strCache>
                <c:ptCount val="2"/>
                <c:pt idx="0">
                  <c:v>Chevaux de course</c:v>
                </c:pt>
                <c:pt idx="1">
                  <c:v>Cheavaux de sport</c:v>
                </c:pt>
              </c:strCache>
            </c:strRef>
          </c:cat>
          <c:val>
            <c:numRef>
              <c:f>Feuil1!$B$2:$B$3</c:f>
              <c:numCache>
                <c:formatCode>#,##0_);\(#,##0\)</c:formatCode>
                <c:ptCount val="2"/>
                <c:pt idx="0">
                  <c:v>170</c:v>
                </c:pt>
                <c:pt idx="1">
                  <c:v>6</c:v>
                </c:pt>
              </c:numCache>
            </c:numRef>
          </c:val>
          <c:extLst xmlns:c16r2="http://schemas.microsoft.com/office/drawing/2015/06/chart">
            <c:ext xmlns:c16="http://schemas.microsoft.com/office/drawing/2014/chart" uri="{C3380CC4-5D6E-409C-BE32-E72D297353CC}">
              <c16:uniqueId val="{00000000-30AF-6B4D-82FF-04B6A67AA5E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3115071142422988E-2"/>
          <c:y val="6.9036094477711238E-2"/>
          <c:w val="0.95398425196850412"/>
          <c:h val="0.80547571523619432"/>
        </c:manualLayout>
      </c:layout>
      <c:barChart>
        <c:barDir val="col"/>
        <c:grouping val="stacked"/>
        <c:varyColors val="0"/>
        <c:ser>
          <c:idx val="1"/>
          <c:order val="0"/>
          <c:spPr>
            <a:solidFill>
              <a:schemeClr val="bg2">
                <a:lumMod val="75000"/>
              </a:schemeClr>
            </a:solidFill>
            <a:effectLst/>
          </c:spPr>
          <c:invertIfNegative val="0"/>
          <c:dPt>
            <c:idx val="0"/>
            <c:invertIfNegative val="0"/>
            <c:bubble3D val="0"/>
            <c:extLst xmlns:c16r2="http://schemas.microsoft.com/office/drawing/2015/06/chart">
              <c:ext xmlns:c16="http://schemas.microsoft.com/office/drawing/2014/chart" uri="{C3380CC4-5D6E-409C-BE32-E72D297353CC}">
                <c16:uniqueId val="{00000000-3822-F642-8363-6D413A8B7331}"/>
              </c:ext>
            </c:extLst>
          </c:dPt>
          <c:dPt>
            <c:idx val="1"/>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02-3822-F642-8363-6D413A8B7331}"/>
              </c:ext>
            </c:extLst>
          </c:dPt>
          <c:dPt>
            <c:idx val="2"/>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04-3822-F642-8363-6D413A8B7331}"/>
              </c:ext>
            </c:extLst>
          </c:dPt>
          <c:dPt>
            <c:idx val="3"/>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06-3822-F642-8363-6D413A8B7331}"/>
              </c:ext>
            </c:extLst>
          </c:dPt>
          <c:dPt>
            <c:idx val="4"/>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08-3822-F642-8363-6D413A8B7331}"/>
              </c:ext>
            </c:extLst>
          </c:dPt>
          <c:dPt>
            <c:idx val="5"/>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0A-3822-F642-8363-6D413A8B7331}"/>
              </c:ext>
            </c:extLst>
          </c:dPt>
          <c:dPt>
            <c:idx val="6"/>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0C-3822-F642-8363-6D413A8B7331}"/>
              </c:ext>
            </c:extLst>
          </c:dPt>
          <c:dPt>
            <c:idx val="7"/>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0E-3822-F642-8363-6D413A8B7331}"/>
              </c:ext>
            </c:extLst>
          </c:dPt>
          <c:dPt>
            <c:idx val="8"/>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10-3822-F642-8363-6D413A8B7331}"/>
              </c:ext>
            </c:extLst>
          </c:dPt>
          <c:dPt>
            <c:idx val="9"/>
            <c:invertIfNegative val="0"/>
            <c:bubble3D val="0"/>
            <c:spPr>
              <a:solidFill>
                <a:srgbClr val="0070C0"/>
              </a:solidFill>
              <a:effectLst/>
            </c:spPr>
            <c:extLst xmlns:c16r2="http://schemas.microsoft.com/office/drawing/2015/06/chart">
              <c:ext xmlns:c16="http://schemas.microsoft.com/office/drawing/2014/chart" uri="{C3380CC4-5D6E-409C-BE32-E72D297353CC}">
                <c16:uniqueId val="{00000012-3822-F642-8363-6D413A8B7331}"/>
              </c:ext>
            </c:extLst>
          </c:dPt>
          <c:dPt>
            <c:idx val="10"/>
            <c:invertIfNegative val="0"/>
            <c:bubble3D val="0"/>
            <c:spPr>
              <a:solidFill>
                <a:schemeClr val="bg2">
                  <a:lumMod val="75000"/>
                </a:schemeClr>
              </a:solidFill>
              <a:ln>
                <a:noFill/>
              </a:ln>
              <a:effectLst/>
            </c:spPr>
            <c:extLst xmlns:c16r2="http://schemas.microsoft.com/office/drawing/2015/06/chart">
              <c:ext xmlns:c16="http://schemas.microsoft.com/office/drawing/2014/chart" uri="{C3380CC4-5D6E-409C-BE32-E72D297353CC}">
                <c16:uniqueId val="{00000014-3822-F642-8363-6D413A8B7331}"/>
              </c:ext>
            </c:extLst>
          </c:dPt>
          <c:dPt>
            <c:idx val="11"/>
            <c:invertIfNegative val="0"/>
            <c:bubble3D val="0"/>
            <c:spPr>
              <a:solidFill>
                <a:schemeClr val="bg2">
                  <a:lumMod val="75000"/>
                </a:schemeClr>
              </a:solidFill>
              <a:effectLst/>
            </c:spPr>
            <c:extLst xmlns:c16r2="http://schemas.microsoft.com/office/drawing/2015/06/chart">
              <c:ext xmlns:c16="http://schemas.microsoft.com/office/drawing/2014/chart" uri="{C3380CC4-5D6E-409C-BE32-E72D297353CC}">
                <c16:uniqueId val="{00000016-3822-F642-8363-6D413A8B7331}"/>
              </c:ext>
            </c:extLst>
          </c:dPt>
          <c:dLbls>
            <c:dLbl>
              <c:idx val="0"/>
              <c:layout>
                <c:manualLayout>
                  <c:x val="-1.3932342133125019E-3"/>
                  <c:y val="-0.2364041164055156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822-F642-8363-6D413A8B7331}"/>
                </c:ext>
              </c:extLst>
            </c:dLbl>
            <c:dLbl>
              <c:idx val="1"/>
              <c:layout>
                <c:manualLayout>
                  <c:x val="0"/>
                  <c:y val="-0.2628450455528119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822-F642-8363-6D413A8B7331}"/>
                </c:ext>
              </c:extLst>
            </c:dLbl>
            <c:dLbl>
              <c:idx val="2"/>
              <c:layout>
                <c:manualLayout>
                  <c:x val="0"/>
                  <c:y val="-0.26496429085219131"/>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822-F642-8363-6D413A8B7331}"/>
                </c:ext>
              </c:extLst>
            </c:dLbl>
            <c:dLbl>
              <c:idx val="3"/>
              <c:layout>
                <c:manualLayout>
                  <c:x val="0"/>
                  <c:y val="-0.3033442346083128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822-F642-8363-6D413A8B7331}"/>
                </c:ext>
              </c:extLst>
            </c:dLbl>
            <c:dLbl>
              <c:idx val="4"/>
              <c:layout>
                <c:manualLayout>
                  <c:x val="5.1084664353722999E-17"/>
                  <c:y val="-0.33702084807255345"/>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822-F642-8363-6D413A8B7331}"/>
                </c:ext>
              </c:extLst>
            </c:dLbl>
            <c:dLbl>
              <c:idx val="5"/>
              <c:layout>
                <c:manualLayout>
                  <c:x val="0"/>
                  <c:y val="-0.34347982886410622"/>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822-F642-8363-6D413A8B7331}"/>
                </c:ext>
              </c:extLst>
            </c:dLbl>
            <c:dLbl>
              <c:idx val="6"/>
              <c:layout>
                <c:manualLayout>
                  <c:x val="0"/>
                  <c:y val="-0.35831503863564251"/>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822-F642-8363-6D413A8B7331}"/>
                </c:ext>
              </c:extLst>
            </c:dLbl>
            <c:dLbl>
              <c:idx val="7"/>
              <c:layout>
                <c:manualLayout>
                  <c:x val="-1.3932342133124956E-3"/>
                  <c:y val="-0.38899445838169766"/>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822-F642-8363-6D413A8B7331}"/>
                </c:ext>
              </c:extLst>
            </c:dLbl>
            <c:dLbl>
              <c:idx val="8"/>
              <c:layout>
                <c:manualLayout>
                  <c:x val="-1.02169328707446E-16"/>
                  <c:y val="-0.40171042285385461"/>
                </c:manualLayout>
              </c:layout>
              <c:numFmt formatCode="#,##0" sourceLinked="0"/>
              <c:spPr>
                <a:noFill/>
                <a:ln w="25400">
                  <a:noFill/>
                </a:ln>
              </c:spPr>
              <c:txPr>
                <a:bodyPr wrap="square" lIns="38100" tIns="19050" rIns="38100" bIns="19050" anchor="ctr">
                  <a:spAutoFit/>
                </a:bodyPr>
                <a:lstStyle/>
                <a:p>
                  <a:pPr>
                    <a:defRPr sz="1200" b="0">
                      <a:solidFill>
                        <a:schemeClr val="tx1">
                          <a:lumMod val="75000"/>
                          <a:lumOff val="25000"/>
                        </a:schemeClr>
                      </a:solidFill>
                      <a:latin typeface="Calibri" panose="020F0502020204030204" pitchFamily="34" charset="0"/>
                      <a:cs typeface="Calibri" panose="020F0502020204030204" pitchFamily="34" charset="0"/>
                    </a:defRPr>
                  </a:pPr>
                  <a:endParaRPr lang="fr-FR"/>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3822-F642-8363-6D413A8B7331}"/>
                </c:ext>
              </c:extLst>
            </c:dLbl>
            <c:dLbl>
              <c:idx val="9"/>
              <c:layout>
                <c:manualLayout>
                  <c:x val="0"/>
                  <c:y val="-0.4320966400532269"/>
                </c:manualLayout>
              </c:layout>
              <c:numFmt formatCode="#,##0" sourceLinked="0"/>
              <c:spPr>
                <a:noFill/>
                <a:ln w="25400">
                  <a:noFill/>
                </a:ln>
              </c:spPr>
              <c:txPr>
                <a:bodyPr/>
                <a:lstStyle/>
                <a:p>
                  <a:pPr>
                    <a:defRPr sz="1200" b="1">
                      <a:solidFill>
                        <a:srgbClr val="0070C0"/>
                      </a:solidFill>
                      <a:latin typeface="Calibri" panose="020F0502020204030204" pitchFamily="34" charset="0"/>
                      <a:cs typeface="Calibri" panose="020F0502020204030204" pitchFamily="34" charset="0"/>
                    </a:defRPr>
                  </a:pPr>
                  <a:endParaRPr lang="fr-FR"/>
                </a:p>
              </c:txPr>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3822-F642-8363-6D413A8B7331}"/>
                </c:ext>
              </c:extLst>
            </c:dLbl>
            <c:numFmt formatCode="#,##0" sourceLinked="0"/>
            <c:spPr>
              <a:noFill/>
              <a:ln w="25400">
                <a:noFill/>
              </a:ln>
            </c:spPr>
            <c:txPr>
              <a:bodyPr wrap="square" lIns="38100" tIns="19050" rIns="38100" bIns="19050" anchor="ctr">
                <a:spAutoFit/>
              </a:bodyPr>
              <a:lstStyle/>
              <a:p>
                <a:pPr>
                  <a:defRPr sz="1200">
                    <a:solidFill>
                      <a:schemeClr val="tx1">
                        <a:lumMod val="75000"/>
                        <a:lumOff val="25000"/>
                      </a:schemeClr>
                    </a:solidFill>
                    <a:latin typeface="Calibri" panose="020F0502020204030204" pitchFamily="34" charset="0"/>
                    <a:cs typeface="Calibri" panose="020F0502020204030204" pitchFamily="34" charset="0"/>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'EVOL CHEVAUX'!$A$37:$A$46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'EVOL CHEVAUX'!$B$37:$B$46</c:f>
              <c:numCache>
                <c:formatCode>General</c:formatCode>
                <c:ptCount val="10"/>
                <c:pt idx="0">
                  <c:v>98</c:v>
                </c:pt>
                <c:pt idx="1">
                  <c:v>109</c:v>
                </c:pt>
                <c:pt idx="2">
                  <c:v>110</c:v>
                </c:pt>
                <c:pt idx="3" formatCode="#,##0">
                  <c:v>129.58581838945238</c:v>
                </c:pt>
                <c:pt idx="4">
                  <c:v>144</c:v>
                </c:pt>
                <c:pt idx="5">
                  <c:v>150</c:v>
                </c:pt>
                <c:pt idx="6">
                  <c:v>157</c:v>
                </c:pt>
                <c:pt idx="7">
                  <c:v>170</c:v>
                </c:pt>
                <c:pt idx="8">
                  <c:v>176</c:v>
                </c:pt>
                <c:pt idx="9">
                  <c:v>186</c:v>
                </c:pt>
              </c:numCache>
            </c:numRef>
          </c:val>
          <c:extLst xmlns:c16r2="http://schemas.microsoft.com/office/drawing/2015/06/chart">
            <c:ext xmlns:c16="http://schemas.microsoft.com/office/drawing/2014/chart" uri="{C3380CC4-5D6E-409C-BE32-E72D297353CC}">
              <c16:uniqueId val="{00000017-3822-F642-8363-6D413A8B7331}"/>
            </c:ext>
          </c:extLst>
        </c:ser>
        <c:dLbls>
          <c:showLegendKey val="0"/>
          <c:showVal val="0"/>
          <c:showCatName val="0"/>
          <c:showSerName val="0"/>
          <c:showPercent val="0"/>
          <c:showBubbleSize val="0"/>
        </c:dLbls>
        <c:gapWidth val="103"/>
        <c:overlap val="100"/>
        <c:axId val="237820544"/>
        <c:axId val="237904256"/>
      </c:barChart>
      <c:catAx>
        <c:axId val="237820544"/>
        <c:scaling>
          <c:orientation val="minMax"/>
        </c:scaling>
        <c:delete val="0"/>
        <c:axPos val="b"/>
        <c:numFmt formatCode="General" sourceLinked="1"/>
        <c:majorTickMark val="none"/>
        <c:minorTickMark val="none"/>
        <c:tickLblPos val="nextTo"/>
        <c:spPr>
          <a:ln>
            <a:noFill/>
            <a:tailEnd type="stealth" w="lg" len="med"/>
          </a:ln>
        </c:spPr>
        <c:txPr>
          <a:bodyPr/>
          <a:lstStyle/>
          <a:p>
            <a:pPr>
              <a:defRPr sz="1200">
                <a:solidFill>
                  <a:schemeClr val="tx1">
                    <a:lumMod val="75000"/>
                    <a:lumOff val="25000"/>
                  </a:schemeClr>
                </a:solidFill>
                <a:latin typeface="Calibri" panose="020F0502020204030204" pitchFamily="34" charset="0"/>
                <a:cs typeface="Calibri" panose="020F0502020204030204" pitchFamily="34" charset="0"/>
              </a:defRPr>
            </a:pPr>
            <a:endParaRPr lang="fr-FR"/>
          </a:p>
        </c:txPr>
        <c:crossAx val="237904256"/>
        <c:crosses val="autoZero"/>
        <c:auto val="1"/>
        <c:lblAlgn val="ctr"/>
        <c:lblOffset val="100"/>
        <c:noMultiLvlLbl val="0"/>
      </c:catAx>
      <c:valAx>
        <c:axId val="237904256"/>
        <c:scaling>
          <c:orientation val="minMax"/>
        </c:scaling>
        <c:delete val="1"/>
        <c:axPos val="l"/>
        <c:numFmt formatCode="General\ &quot; M€&quot;" sourceLinked="0"/>
        <c:majorTickMark val="out"/>
        <c:minorTickMark val="none"/>
        <c:tickLblPos val="nextTo"/>
        <c:crossAx val="237820544"/>
        <c:crosses val="autoZero"/>
        <c:crossBetween val="between"/>
      </c:valAx>
      <c:spPr>
        <a:noFill/>
        <a:ln w="25400">
          <a:noFill/>
        </a:ln>
      </c:spPr>
    </c:plotArea>
    <c:plotVisOnly val="1"/>
    <c:dispBlanksAs val="gap"/>
    <c:showDLblsOverMax val="0"/>
  </c:chart>
  <c:spPr>
    <a:ln>
      <a:noFill/>
    </a:ln>
  </c:spPr>
  <c:txPr>
    <a:bodyPr/>
    <a:lstStyle/>
    <a:p>
      <a:pPr>
        <a:defRPr sz="1050">
          <a:latin typeface="ITC Avant Garde Std Bk" panose="020B0502020202020204" pitchFamily="34" charset="0"/>
        </a:defRPr>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2019</c:v>
                </c:pt>
              </c:strCache>
            </c:strRef>
          </c:tx>
          <c:dPt>
            <c:idx val="0"/>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1-0914-7B47-890D-B25BF5BD9A80}"/>
              </c:ext>
            </c:extLst>
          </c:dPt>
          <c:dPt>
            <c:idx val="1"/>
            <c:bubble3D val="0"/>
            <c:spPr>
              <a:solidFill>
                <a:schemeClr val="accent2">
                  <a:lumMod val="60000"/>
                  <a:lumOff val="4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914-7B47-890D-B25BF5BD9A80}"/>
              </c:ext>
            </c:extLst>
          </c:dPt>
          <c:dPt>
            <c:idx val="2"/>
            <c:bubble3D val="0"/>
            <c:spPr>
              <a:solidFill>
                <a:srgbClr val="AF92C8"/>
              </a:solidFill>
              <a:ln w="19050">
                <a:solidFill>
                  <a:schemeClr val="lt1"/>
                </a:solidFill>
              </a:ln>
              <a:effectLst/>
            </c:spPr>
            <c:extLst xmlns:c16r2="http://schemas.microsoft.com/office/drawing/2015/06/chart">
              <c:ext xmlns:c16="http://schemas.microsoft.com/office/drawing/2014/chart" uri="{C3380CC4-5D6E-409C-BE32-E72D297353CC}">
                <c16:uniqueId val="{00000005-0914-7B47-890D-B25BF5BD9A80}"/>
              </c:ext>
            </c:extLst>
          </c:dPt>
          <c:dPt>
            <c:idx val="3"/>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0-4248-DB46-BE26-88639158FA77}"/>
              </c:ext>
            </c:extLst>
          </c:dPt>
          <c:cat>
            <c:strRef>
              <c:f>Feuil1!$A$2:$A$5</c:f>
              <c:strCache>
                <c:ptCount val="4"/>
                <c:pt idx="0">
                  <c:v>AOC LIVE</c:v>
                </c:pt>
                <c:pt idx="1">
                  <c:v>AOC EN LIGNE</c:v>
                </c:pt>
                <c:pt idx="2">
                  <c:v>VOMI LIGNE</c:v>
                </c:pt>
                <c:pt idx="3">
                  <c:v>VOMI LIVE</c:v>
                </c:pt>
              </c:strCache>
            </c:strRef>
          </c:cat>
          <c:val>
            <c:numRef>
              <c:f>Feuil1!$B$2:$B$5</c:f>
              <c:numCache>
                <c:formatCode>0%</c:formatCode>
                <c:ptCount val="4"/>
                <c:pt idx="0">
                  <c:v>0.15</c:v>
                </c:pt>
                <c:pt idx="1">
                  <c:v>0.05</c:v>
                </c:pt>
                <c:pt idx="2">
                  <c:v>0.64</c:v>
                </c:pt>
                <c:pt idx="3">
                  <c:v>0.16</c:v>
                </c:pt>
              </c:numCache>
            </c:numRef>
          </c:val>
          <c:extLst xmlns:c16r2="http://schemas.microsoft.com/office/drawing/2015/06/chart">
            <c:ext xmlns:c16="http://schemas.microsoft.com/office/drawing/2014/chart" uri="{C3380CC4-5D6E-409C-BE32-E72D297353CC}">
              <c16:uniqueId val="{00000006-0914-7B47-890D-B25BF5BD9A8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Enchères2</c:v>
                </c:pt>
              </c:strCache>
            </c:strRef>
          </c:tx>
          <c:dPt>
            <c:idx val="0"/>
            <c:bubble3D val="0"/>
            <c:spPr>
              <a:solidFill>
                <a:schemeClr val="bg1">
                  <a:lumMod val="6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C074-2D43-8CFC-0CCC36A8C1F7}"/>
              </c:ext>
            </c:extLst>
          </c:dPt>
          <c:dPt>
            <c:idx val="1"/>
            <c:bubble3D val="0"/>
            <c:spPr>
              <a:solidFill>
                <a:srgbClr val="FFCC00"/>
              </a:solidFill>
              <a:ln w="19050">
                <a:solidFill>
                  <a:schemeClr val="lt1"/>
                </a:solidFill>
              </a:ln>
              <a:effectLst/>
            </c:spPr>
            <c:extLst xmlns:c16r2="http://schemas.microsoft.com/office/drawing/2015/06/chart">
              <c:ext xmlns:c16="http://schemas.microsoft.com/office/drawing/2014/chart" uri="{C3380CC4-5D6E-409C-BE32-E72D297353CC}">
                <c16:uniqueId val="{00000003-C074-2D43-8CFC-0CCC36A8C1F7}"/>
              </c:ext>
            </c:extLst>
          </c:dPt>
          <c:dLbls>
            <c:dLbl>
              <c:idx val="0"/>
              <c:layout>
                <c:manualLayout>
                  <c:x val="-0.14021533810598552"/>
                  <c:y val="8.285453183174758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074-2D43-8CFC-0CCC36A8C1F7}"/>
                </c:ext>
              </c:extLst>
            </c:dLbl>
            <c:dLbl>
              <c:idx val="1"/>
              <c:layout>
                <c:manualLayout>
                  <c:x val="0.14021550538746741"/>
                  <c:y val="-0.10197480840830478"/>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FFCC00"/>
                        </a:solidFill>
                        <a:latin typeface="Open Sans" panose="020B0606030504020204" pitchFamily="34" charset="0"/>
                        <a:ea typeface="Open Sans" panose="020B0606030504020204" pitchFamily="34" charset="0"/>
                        <a:cs typeface="Open Sans" panose="020B0606030504020204" pitchFamily="34" charset="0"/>
                      </a:defRPr>
                    </a:pPr>
                    <a:fld id="{B3CD66B1-FCB0-8B49-8665-3E2538C62BF7}" type="VALUE">
                      <a:rPr lang="en-US" sz="1200">
                        <a:solidFill>
                          <a:srgbClr val="FFCC00"/>
                        </a:solidFill>
                      </a:rPr>
                      <a:pPr>
                        <a:defRPr sz="1200" b="1" i="0" u="none" strike="noStrike" kern="1200" baseline="0">
                          <a:solidFill>
                            <a:srgbClr val="FFCC00"/>
                          </a:solidFill>
                          <a:latin typeface="Open Sans" panose="020B0606030504020204" pitchFamily="34" charset="0"/>
                          <a:ea typeface="Open Sans" panose="020B0606030504020204" pitchFamily="34" charset="0"/>
                          <a:cs typeface="Open Sans" panose="020B0606030504020204" pitchFamily="34" charset="0"/>
                        </a:defRPr>
                      </a:pPr>
                      <a:t>[VALEUR]</a:t>
                    </a:fld>
                    <a:endParaRPr lang="fr-FR"/>
                  </a:p>
                </c:rich>
              </c:tx>
              <c:spPr>
                <a:noFill/>
                <a:ln>
                  <a:noFill/>
                </a:ln>
                <a:effectLst/>
              </c:spP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0516070062837613"/>
                      <c:h val="0.15474677175960241"/>
                    </c:manualLayout>
                  </c15:layout>
                  <c15:dlblFieldTable/>
                  <c15:showDataLabelsRange val="0"/>
                </c:ext>
                <c:ext xmlns:c16="http://schemas.microsoft.com/office/drawing/2014/chart" uri="{C3380CC4-5D6E-409C-BE32-E72D297353CC}">
                  <c16:uniqueId val="{00000003-C074-2D43-8CFC-0CCC36A8C1F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Feuil1!$A$2:$A$3</c:f>
              <c:strCache>
                <c:ptCount val="2"/>
                <c:pt idx="0">
                  <c:v>Enchères "Live"</c:v>
                </c:pt>
                <c:pt idx="1">
                  <c:v>Enchères en ligne</c:v>
                </c:pt>
              </c:strCache>
            </c:strRef>
          </c:cat>
          <c:val>
            <c:numRef>
              <c:f>Feuil1!$B$2:$B$3</c:f>
              <c:numCache>
                <c:formatCode>0%</c:formatCode>
                <c:ptCount val="2"/>
                <c:pt idx="0">
                  <c:v>0.31</c:v>
                </c:pt>
                <c:pt idx="1">
                  <c:v>0.69</c:v>
                </c:pt>
              </c:numCache>
            </c:numRef>
          </c:val>
          <c:extLst xmlns:c16r2="http://schemas.microsoft.com/office/drawing/2015/06/chart">
            <c:ext xmlns:c16="http://schemas.microsoft.com/office/drawing/2014/chart" uri="{C3380CC4-5D6E-409C-BE32-E72D297353CC}">
              <c16:uniqueId val="{00000004-C074-2D43-8CFC-0CCC36A8C1F7}"/>
            </c:ext>
          </c:extLst>
        </c:ser>
        <c:dLbls>
          <c:showLegendKey val="0"/>
          <c:showVal val="1"/>
          <c:showCatName val="0"/>
          <c:showSerName val="0"/>
          <c:showPercent val="0"/>
          <c:showBubbleSize val="0"/>
          <c:showLeaderLines val="0"/>
        </c:dLbls>
        <c:firstSliceAng val="36"/>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2019</c:v>
                </c:pt>
              </c:strCache>
            </c:strRef>
          </c:tx>
          <c:dPt>
            <c:idx val="0"/>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1-0914-7B47-890D-B25BF5BD9A80}"/>
              </c:ext>
            </c:extLst>
          </c:dPt>
          <c:dPt>
            <c:idx val="1"/>
            <c:bubble3D val="0"/>
            <c:spPr>
              <a:solidFill>
                <a:schemeClr val="bg2">
                  <a:lumMod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0914-7B47-890D-B25BF5BD9A80}"/>
              </c:ext>
            </c:extLst>
          </c:dPt>
          <c:dPt>
            <c:idx val="2"/>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5-0914-7B47-890D-B25BF5BD9A80}"/>
              </c:ext>
            </c:extLst>
          </c:dPt>
          <c:dPt>
            <c:idx val="3"/>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0-2ECB-A945-B6E2-6AA01C9F34A9}"/>
              </c:ext>
            </c:extLst>
          </c:dPt>
          <c:dPt>
            <c:idx val="4"/>
            <c:bubble3D val="0"/>
            <c:spPr>
              <a:solidFill>
                <a:schemeClr val="bg1">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2ECB-A945-B6E2-6AA01C9F34A9}"/>
              </c:ext>
            </c:extLst>
          </c:dPt>
          <c:cat>
            <c:strRef>
              <c:f>Feuil1!$A$2:$A$6</c:f>
              <c:strCache>
                <c:ptCount val="2"/>
                <c:pt idx="0">
                  <c:v>Biens achetés par des Français </c:v>
                </c:pt>
                <c:pt idx="1">
                  <c:v>Biens achetés par des non résidents</c:v>
                </c:pt>
              </c:strCache>
            </c:strRef>
          </c:cat>
          <c:val>
            <c:numRef>
              <c:f>Feuil1!$B$2:$B$6</c:f>
              <c:numCache>
                <c:formatCode>0%</c:formatCode>
                <c:ptCount val="5"/>
                <c:pt idx="0">
                  <c:v>0.65</c:v>
                </c:pt>
                <c:pt idx="1">
                  <c:v>0.35</c:v>
                </c:pt>
              </c:numCache>
            </c:numRef>
          </c:val>
          <c:extLst xmlns:c16r2="http://schemas.microsoft.com/office/drawing/2015/06/chart">
            <c:ext xmlns:c16="http://schemas.microsoft.com/office/drawing/2014/chart" uri="{C3380CC4-5D6E-409C-BE32-E72D297353CC}">
              <c16:uniqueId val="{00000006-0914-7B47-890D-B25BF5BD9A80}"/>
            </c:ext>
          </c:extLst>
        </c:ser>
        <c:dLbls>
          <c:showLegendKey val="0"/>
          <c:showVal val="0"/>
          <c:showCatName val="0"/>
          <c:showSerName val="0"/>
          <c:showPercent val="0"/>
          <c:showBubbleSize val="0"/>
          <c:showLeaderLines val="1"/>
        </c:dLbls>
        <c:firstSliceAng val="24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Feuil1!$B$1</c:f>
              <c:strCache>
                <c:ptCount val="1"/>
                <c:pt idx="0">
                  <c:v>Colonne2</c:v>
                </c:pt>
              </c:strCache>
            </c:strRef>
          </c:tx>
          <c:dPt>
            <c:idx val="0"/>
            <c:bubble3D val="0"/>
            <c:spPr>
              <a:solidFill>
                <a:srgbClr val="7030A0"/>
              </a:solidFill>
              <a:ln w="19050">
                <a:solidFill>
                  <a:schemeClr val="lt1"/>
                </a:solidFill>
              </a:ln>
              <a:effectLst/>
            </c:spPr>
            <c:extLst xmlns:c16r2="http://schemas.microsoft.com/office/drawing/2015/06/chart">
              <c:ext xmlns:c16="http://schemas.microsoft.com/office/drawing/2014/chart" uri="{C3380CC4-5D6E-409C-BE32-E72D297353CC}">
                <c16:uniqueId val="{00000002-0F08-4B42-9803-FD047AF2B121}"/>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F17B-144F-A594-B6C74ACF5EEA}"/>
              </c:ext>
            </c:extLst>
          </c:dPt>
          <c:dPt>
            <c:idx val="2"/>
            <c:bubble3D val="0"/>
            <c:spPr>
              <a:solidFill>
                <a:srgbClr val="0070C0"/>
              </a:solidFill>
              <a:ln w="19050">
                <a:solidFill>
                  <a:schemeClr val="lt1"/>
                </a:solidFill>
              </a:ln>
              <a:effectLst/>
            </c:spPr>
            <c:extLst xmlns:c16r2="http://schemas.microsoft.com/office/drawing/2015/06/chart">
              <c:ext xmlns:c16="http://schemas.microsoft.com/office/drawing/2014/chart" uri="{C3380CC4-5D6E-409C-BE32-E72D297353CC}">
                <c16:uniqueId val="{00000001-0F08-4B42-9803-FD047AF2B121}"/>
              </c:ext>
            </c:extLst>
          </c:dPt>
          <c:cat>
            <c:strRef>
              <c:f>Feuil1!$A$2:$A$4</c:f>
              <c:strCache>
                <c:ptCount val="3"/>
                <c:pt idx="0">
                  <c:v>VO &amp; Matériel industriel</c:v>
                </c:pt>
                <c:pt idx="1">
                  <c:v>Art &amp; Objets de collection</c:v>
                </c:pt>
                <c:pt idx="2">
                  <c:v>Chevaux</c:v>
                </c:pt>
              </c:strCache>
            </c:strRef>
          </c:cat>
          <c:val>
            <c:numRef>
              <c:f>Feuil1!$B$2:$B$4</c:f>
              <c:numCache>
                <c:formatCode>0%</c:formatCode>
                <c:ptCount val="3"/>
                <c:pt idx="0">
                  <c:v>0.48</c:v>
                </c:pt>
                <c:pt idx="1">
                  <c:v>0.46</c:v>
                </c:pt>
                <c:pt idx="2">
                  <c:v>0.06</c:v>
                </c:pt>
              </c:numCache>
            </c:numRef>
          </c:val>
          <c:extLst xmlns:c16r2="http://schemas.microsoft.com/office/drawing/2015/06/chart">
            <c:ext xmlns:c16="http://schemas.microsoft.com/office/drawing/2014/chart" uri="{C3380CC4-5D6E-409C-BE32-E72D297353CC}">
              <c16:uniqueId val="{00000000-0F08-4B42-9803-FD047AF2B12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37962962962964E-2"/>
          <c:y val="9.8740406030162126E-2"/>
          <c:w val="0.93532407407407403"/>
          <c:h val="0.9012595939698379"/>
        </c:manualLayout>
      </c:layout>
      <c:lineChart>
        <c:grouping val="standard"/>
        <c:varyColors val="0"/>
        <c:ser>
          <c:idx val="0"/>
          <c:order val="0"/>
          <c:tx>
            <c:strRef>
              <c:f>Feuil1!$B$1</c:f>
              <c:strCache>
                <c:ptCount val="1"/>
                <c:pt idx="0">
                  <c:v>Colonne2</c:v>
                </c:pt>
              </c:strCache>
            </c:strRef>
          </c:tx>
          <c:spPr>
            <a:ln w="12700" cap="rnd">
              <a:solidFill>
                <a:srgbClr val="0070C0"/>
              </a:solidFill>
              <a:prstDash val="solid"/>
              <a:round/>
            </a:ln>
            <a:effectLst/>
          </c:spPr>
          <c:marker>
            <c:symbol val="circle"/>
            <c:size val="5"/>
            <c:spPr>
              <a:solidFill>
                <a:srgbClr val="0070C0"/>
              </a:solidFill>
              <a:ln w="12700">
                <a:solidFill>
                  <a:srgbClr val="0070C0"/>
                </a:solidFill>
                <a:prstDash val="solid"/>
              </a:ln>
              <a:effectLst/>
            </c:spPr>
          </c:marker>
          <c:dLbls>
            <c:dLbl>
              <c:idx val="3"/>
              <c:layout>
                <c:manualLayout>
                  <c:x val="-5.4443749999999999E-2"/>
                  <c:y val="-0.14530107455495594"/>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FDB-1F43-9DAF-7D1C33F2C63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FDB-1F43-9DAF-7D1C33F2C63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Feuil1!$A$2:$A$6</c:f>
              <c:numCache>
                <c:formatCode>[&gt;=0]\+\ 0.0\%;[&lt;0]\-\ 0.0\%;General</c:formatCode>
                <c:ptCount val="5"/>
                <c:pt idx="0">
                  <c:v>4.2</c:v>
                </c:pt>
                <c:pt idx="1">
                  <c:v>4.7</c:v>
                </c:pt>
                <c:pt idx="2">
                  <c:v>8.3000000000000007</c:v>
                </c:pt>
                <c:pt idx="3">
                  <c:v>3.5</c:v>
                </c:pt>
                <c:pt idx="4">
                  <c:v>5.0999999999999996</c:v>
                </c:pt>
              </c:numCache>
            </c:numRef>
          </c:cat>
          <c:val>
            <c:numRef>
              <c:f>Feuil1!$B$2:$B$6</c:f>
              <c:numCache>
                <c:formatCode>General</c:formatCode>
                <c:ptCount val="5"/>
                <c:pt idx="0">
                  <c:v>150</c:v>
                </c:pt>
                <c:pt idx="1">
                  <c:v>157</c:v>
                </c:pt>
                <c:pt idx="2">
                  <c:v>170</c:v>
                </c:pt>
                <c:pt idx="3">
                  <c:v>176</c:v>
                </c:pt>
                <c:pt idx="4">
                  <c:v>186</c:v>
                </c:pt>
              </c:numCache>
            </c:numRef>
          </c:val>
          <c:smooth val="0"/>
          <c:extLst xmlns:c16r2="http://schemas.microsoft.com/office/drawing/2015/06/chart">
            <c:ext xmlns:c16="http://schemas.microsoft.com/office/drawing/2014/chart" uri="{C3380CC4-5D6E-409C-BE32-E72D297353CC}">
              <c16:uniqueId val="{00000002-7FDB-1F43-9DAF-7D1C33F2C630}"/>
            </c:ext>
          </c:extLst>
        </c:ser>
        <c:dLbls>
          <c:showLegendKey val="0"/>
          <c:showVal val="0"/>
          <c:showCatName val="0"/>
          <c:showSerName val="0"/>
          <c:showPercent val="0"/>
          <c:showBubbleSize val="0"/>
        </c:dLbls>
        <c:marker val="1"/>
        <c:smooth val="0"/>
        <c:axId val="235994496"/>
        <c:axId val="236147840"/>
      </c:lineChart>
      <c:catAx>
        <c:axId val="235994496"/>
        <c:scaling>
          <c:orientation val="minMax"/>
        </c:scaling>
        <c:delete val="1"/>
        <c:axPos val="b"/>
        <c:numFmt formatCode="[&gt;=0]\+\ 0.0\%;[&lt;0]\-\ 0.0\%;General" sourceLinked="1"/>
        <c:majorTickMark val="none"/>
        <c:minorTickMark val="none"/>
        <c:tickLblPos val="nextTo"/>
        <c:crossAx val="236147840"/>
        <c:crosses val="autoZero"/>
        <c:auto val="1"/>
        <c:lblAlgn val="ctr"/>
        <c:lblOffset val="100"/>
        <c:noMultiLvlLbl val="0"/>
      </c:catAx>
      <c:valAx>
        <c:axId val="236147840"/>
        <c:scaling>
          <c:orientation val="minMax"/>
        </c:scaling>
        <c:delete val="1"/>
        <c:axPos val="l"/>
        <c:numFmt formatCode="General" sourceLinked="1"/>
        <c:majorTickMark val="none"/>
        <c:minorTickMark val="none"/>
        <c:tickLblPos val="nextTo"/>
        <c:crossAx val="23599449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337962962962964E-2"/>
          <c:y val="0"/>
          <c:w val="0.93532407407407403"/>
          <c:h val="1"/>
        </c:manualLayout>
      </c:layout>
      <c:lineChart>
        <c:grouping val="standard"/>
        <c:varyColors val="0"/>
        <c:ser>
          <c:idx val="0"/>
          <c:order val="0"/>
          <c:tx>
            <c:strRef>
              <c:f>Feuil1!$B$1</c:f>
              <c:strCache>
                <c:ptCount val="1"/>
                <c:pt idx="0">
                  <c:v>Colonne2</c:v>
                </c:pt>
              </c:strCache>
            </c:strRef>
          </c:tx>
          <c:spPr>
            <a:ln w="12700" cap="rnd">
              <a:solidFill>
                <a:srgbClr val="7030A0"/>
              </a:solidFill>
              <a:prstDash val="solid"/>
              <a:round/>
            </a:ln>
            <a:effectLst/>
          </c:spPr>
          <c:marker>
            <c:symbol val="circle"/>
            <c:size val="5"/>
            <c:spPr>
              <a:solidFill>
                <a:srgbClr val="7030A0"/>
              </a:solidFill>
              <a:ln w="12700">
                <a:solidFill>
                  <a:srgbClr val="7030A0"/>
                </a:solidFill>
                <a:prstDash val="solid"/>
              </a:ln>
              <a:effectLst/>
            </c:spPr>
          </c:marker>
          <c:dLbls>
            <c:dLbl>
              <c:idx val="3"/>
              <c:layout>
                <c:manualLayout>
                  <c:x val="-5.4443749999999999E-2"/>
                  <c:y val="-0.14530107455495594"/>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EF0-684D-AA95-70F52BDA37B4}"/>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EF0-684D-AA95-70F52BDA37B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Feuil1!$A$2:$A$6</c:f>
              <c:numCache>
                <c:formatCode>[&gt;=0]\+\ 0.0\%;[&lt;0]\-\ 0.0\%;General</c:formatCode>
                <c:ptCount val="5"/>
                <c:pt idx="0">
                  <c:v>15.4</c:v>
                </c:pt>
                <c:pt idx="1">
                  <c:v>10</c:v>
                </c:pt>
                <c:pt idx="2">
                  <c:v>4.5</c:v>
                </c:pt>
                <c:pt idx="3" formatCode="0.0%">
                  <c:v>-1.6574585635359074E-2</c:v>
                </c:pt>
                <c:pt idx="4" formatCode="0.0%">
                  <c:v>0.14399999999999999</c:v>
                </c:pt>
              </c:numCache>
            </c:numRef>
          </c:cat>
          <c:val>
            <c:numRef>
              <c:f>Feuil1!$B$2:$B$6</c:f>
              <c:numCache>
                <c:formatCode>General</c:formatCode>
                <c:ptCount val="5"/>
                <c:pt idx="0">
                  <c:v>1259</c:v>
                </c:pt>
                <c:pt idx="1">
                  <c:v>1385</c:v>
                </c:pt>
                <c:pt idx="2">
                  <c:v>1448</c:v>
                </c:pt>
                <c:pt idx="3">
                  <c:v>1424</c:v>
                </c:pt>
                <c:pt idx="4">
                  <c:v>1629</c:v>
                </c:pt>
              </c:numCache>
            </c:numRef>
          </c:val>
          <c:smooth val="0"/>
          <c:extLst xmlns:c16r2="http://schemas.microsoft.com/office/drawing/2015/06/chart">
            <c:ext xmlns:c16="http://schemas.microsoft.com/office/drawing/2014/chart" uri="{C3380CC4-5D6E-409C-BE32-E72D297353CC}">
              <c16:uniqueId val="{00000002-4EF0-684D-AA95-70F52BDA37B4}"/>
            </c:ext>
          </c:extLst>
        </c:ser>
        <c:dLbls>
          <c:showLegendKey val="0"/>
          <c:showVal val="0"/>
          <c:showCatName val="0"/>
          <c:showSerName val="0"/>
          <c:showPercent val="0"/>
          <c:showBubbleSize val="0"/>
        </c:dLbls>
        <c:marker val="1"/>
        <c:smooth val="0"/>
        <c:axId val="236112128"/>
        <c:axId val="236113920"/>
      </c:lineChart>
      <c:catAx>
        <c:axId val="236112128"/>
        <c:scaling>
          <c:orientation val="minMax"/>
        </c:scaling>
        <c:delete val="1"/>
        <c:axPos val="b"/>
        <c:numFmt formatCode="[&gt;=0]\+\ 0.0\%;[&lt;0]\-\ 0.0\%;General" sourceLinked="1"/>
        <c:majorTickMark val="none"/>
        <c:minorTickMark val="none"/>
        <c:tickLblPos val="nextTo"/>
        <c:crossAx val="236113920"/>
        <c:crosses val="autoZero"/>
        <c:auto val="1"/>
        <c:lblAlgn val="ctr"/>
        <c:lblOffset val="100"/>
        <c:noMultiLvlLbl val="0"/>
      </c:catAx>
      <c:valAx>
        <c:axId val="236113920"/>
        <c:scaling>
          <c:orientation val="minMax"/>
        </c:scaling>
        <c:delete val="1"/>
        <c:axPos val="l"/>
        <c:numFmt formatCode="General" sourceLinked="1"/>
        <c:majorTickMark val="none"/>
        <c:minorTickMark val="none"/>
        <c:tickLblPos val="nextTo"/>
        <c:crossAx val="23611212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Feuil1!$B$1</c:f>
              <c:strCache>
                <c:ptCount val="1"/>
                <c:pt idx="0">
                  <c:v>Colonne2</c:v>
                </c:pt>
              </c:strCache>
            </c:strRef>
          </c:tx>
          <c:spPr>
            <a:ln w="12700" cap="rnd">
              <a:solidFill>
                <a:schemeClr val="accent2"/>
              </a:solidFill>
              <a:prstDash val="solid"/>
              <a:round/>
            </a:ln>
            <a:effectLst/>
          </c:spPr>
          <c:marker>
            <c:symbol val="circle"/>
            <c:size val="5"/>
            <c:spPr>
              <a:solidFill>
                <a:schemeClr val="accent2"/>
              </a:solidFill>
              <a:ln w="12700">
                <a:solidFill>
                  <a:schemeClr val="accent2"/>
                </a:solidFill>
                <a:prstDash val="solid"/>
              </a:ln>
              <a:effectLst/>
            </c:spPr>
          </c:marker>
          <c:dLbls>
            <c:dLbl>
              <c:idx val="3"/>
              <c:layout>
                <c:manualLayout>
                  <c:x val="-5.4443749999999999E-2"/>
                  <c:y val="-0.14530107455495594"/>
                </c:manualLayout>
              </c:layout>
              <c:dLblPos val="r"/>
              <c:showLegendKey val="0"/>
              <c:showVal val="0"/>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DFA-6849-BA5E-AF7FC947D88D}"/>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DFA-6849-BA5E-AF7FC947D88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fr-FR"/>
              </a:p>
            </c:txPr>
            <c:dLblPos val="t"/>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Feuil1!$A$2:$A$6</c:f>
              <c:strCache>
                <c:ptCount val="5"/>
                <c:pt idx="0">
                  <c:v>+6%</c:v>
                </c:pt>
                <c:pt idx="1">
                  <c:v>+4,7%</c:v>
                </c:pt>
                <c:pt idx="2">
                  <c:v>+5,4%</c:v>
                </c:pt>
                <c:pt idx="3">
                  <c:v>-4,1%</c:v>
                </c:pt>
                <c:pt idx="4">
                  <c:v>+10,5%</c:v>
                </c:pt>
              </c:strCache>
            </c:strRef>
          </c:cat>
          <c:val>
            <c:numRef>
              <c:f>Feuil1!$B$2:$B$6</c:f>
              <c:numCache>
                <c:formatCode>General</c:formatCode>
                <c:ptCount val="5"/>
                <c:pt idx="0">
                  <c:v>1329</c:v>
                </c:pt>
                <c:pt idx="1">
                  <c:v>1392</c:v>
                </c:pt>
                <c:pt idx="2">
                  <c:v>1467</c:v>
                </c:pt>
                <c:pt idx="3">
                  <c:v>1407</c:v>
                </c:pt>
                <c:pt idx="4">
                  <c:v>1555</c:v>
                </c:pt>
              </c:numCache>
            </c:numRef>
          </c:val>
          <c:smooth val="0"/>
          <c:extLst xmlns:c16r2="http://schemas.microsoft.com/office/drawing/2015/06/chart">
            <c:ext xmlns:c16="http://schemas.microsoft.com/office/drawing/2014/chart" uri="{C3380CC4-5D6E-409C-BE32-E72D297353CC}">
              <c16:uniqueId val="{00000002-BDFA-6849-BA5E-AF7FC947D88D}"/>
            </c:ext>
          </c:extLst>
        </c:ser>
        <c:dLbls>
          <c:showLegendKey val="0"/>
          <c:showVal val="0"/>
          <c:showCatName val="0"/>
          <c:showSerName val="0"/>
          <c:showPercent val="0"/>
          <c:showBubbleSize val="0"/>
        </c:dLbls>
        <c:marker val="1"/>
        <c:smooth val="0"/>
        <c:axId val="236008576"/>
        <c:axId val="236010112"/>
      </c:lineChart>
      <c:catAx>
        <c:axId val="236008576"/>
        <c:scaling>
          <c:orientation val="minMax"/>
        </c:scaling>
        <c:delete val="1"/>
        <c:axPos val="b"/>
        <c:numFmt formatCode="General" sourceLinked="1"/>
        <c:majorTickMark val="none"/>
        <c:minorTickMark val="none"/>
        <c:tickLblPos val="nextTo"/>
        <c:crossAx val="236010112"/>
        <c:crosses val="autoZero"/>
        <c:auto val="1"/>
        <c:lblAlgn val="ctr"/>
        <c:lblOffset val="100"/>
        <c:noMultiLvlLbl val="0"/>
      </c:catAx>
      <c:valAx>
        <c:axId val="236010112"/>
        <c:scaling>
          <c:orientation val="minMax"/>
        </c:scaling>
        <c:delete val="1"/>
        <c:axPos val="l"/>
        <c:numFmt formatCode="General" sourceLinked="1"/>
        <c:majorTickMark val="none"/>
        <c:minorTickMark val="none"/>
        <c:tickLblPos val="nextTo"/>
        <c:crossAx val="2360085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0.12959620216314682"/>
          <c:w val="0.91740071358267716"/>
          <c:h val="0.79006073726993231"/>
        </c:manualLayout>
      </c:layout>
      <c:barChart>
        <c:barDir val="col"/>
        <c:grouping val="stacked"/>
        <c:varyColors val="0"/>
        <c:ser>
          <c:idx val="1"/>
          <c:order val="0"/>
          <c:tx>
            <c:strRef>
              <c:f>'[HI_Graph_Bilan économique ventes aux enchères_France_2019 - v3.xlsx]SECT x ANNEE'!$Q$35</c:f>
              <c:strCache>
                <c:ptCount val="1"/>
                <c:pt idx="0">
                  <c:v>Dont Art et Antiquités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'[1]SECT x ANNEE'!$R$34:$V$34</c:f>
              <c:numCache>
                <c:formatCode>General</c:formatCode>
                <c:ptCount val="5"/>
                <c:pt idx="0">
                  <c:v>2015</c:v>
                </c:pt>
                <c:pt idx="1">
                  <c:v>2016</c:v>
                </c:pt>
                <c:pt idx="2">
                  <c:v>2017</c:v>
                </c:pt>
                <c:pt idx="3">
                  <c:v>2018</c:v>
                </c:pt>
                <c:pt idx="4">
                  <c:v>2019</c:v>
                </c:pt>
              </c:numCache>
            </c:numRef>
          </c:cat>
          <c:val>
            <c:numRef>
              <c:f>'[1]SECT x ANNEE'!$R$35:$V$35</c:f>
              <c:numCache>
                <c:formatCode>General</c:formatCode>
                <c:ptCount val="5"/>
                <c:pt idx="0">
                  <c:v>823</c:v>
                </c:pt>
                <c:pt idx="1">
                  <c:v>877</c:v>
                </c:pt>
                <c:pt idx="2">
                  <c:v>945</c:v>
                </c:pt>
                <c:pt idx="3">
                  <c:v>875</c:v>
                </c:pt>
                <c:pt idx="4">
                  <c:v>1002</c:v>
                </c:pt>
              </c:numCache>
            </c:numRef>
          </c:val>
          <c:extLst xmlns:c16r2="http://schemas.microsoft.com/office/drawing/2015/06/chart">
            <c:ext xmlns:c16="http://schemas.microsoft.com/office/drawing/2014/chart" uri="{C3380CC4-5D6E-409C-BE32-E72D297353CC}">
              <c16:uniqueId val="{00000000-3D0F-5E45-87E2-1DD1C4141247}"/>
            </c:ext>
          </c:extLst>
        </c:ser>
        <c:ser>
          <c:idx val="2"/>
          <c:order val="1"/>
          <c:tx>
            <c:strRef>
              <c:f>'[HI_Graph_Bilan économique ventes aux enchères_France_2019 - v3.xlsx]SECT x ANNEE'!$Q$36</c:f>
              <c:strCache>
                <c:ptCount val="1"/>
                <c:pt idx="0">
                  <c:v>Dont Autres objets de collection *</c:v>
                </c:pt>
              </c:strCache>
            </c:strRef>
          </c:tx>
          <c:spPr>
            <a:solidFill>
              <a:srgbClr val="FF99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'[1]SECT x ANNEE'!$R$34:$V$34</c:f>
              <c:numCache>
                <c:formatCode>General</c:formatCode>
                <c:ptCount val="5"/>
                <c:pt idx="0">
                  <c:v>2015</c:v>
                </c:pt>
                <c:pt idx="1">
                  <c:v>2016</c:v>
                </c:pt>
                <c:pt idx="2">
                  <c:v>2017</c:v>
                </c:pt>
                <c:pt idx="3">
                  <c:v>2018</c:v>
                </c:pt>
                <c:pt idx="4">
                  <c:v>2019</c:v>
                </c:pt>
              </c:numCache>
            </c:numRef>
          </c:cat>
          <c:val>
            <c:numRef>
              <c:f>'[1]SECT x ANNEE'!$R$36:$V$36</c:f>
              <c:numCache>
                <c:formatCode>General</c:formatCode>
                <c:ptCount val="5"/>
                <c:pt idx="0">
                  <c:v>269</c:v>
                </c:pt>
                <c:pt idx="1">
                  <c:v>269</c:v>
                </c:pt>
                <c:pt idx="2">
                  <c:v>265</c:v>
                </c:pt>
                <c:pt idx="3">
                  <c:v>289</c:v>
                </c:pt>
                <c:pt idx="4">
                  <c:v>286</c:v>
                </c:pt>
              </c:numCache>
            </c:numRef>
          </c:val>
          <c:extLst xmlns:c16r2="http://schemas.microsoft.com/office/drawing/2015/06/chart">
            <c:ext xmlns:c16="http://schemas.microsoft.com/office/drawing/2014/chart" uri="{C3380CC4-5D6E-409C-BE32-E72D297353CC}">
              <c16:uniqueId val="{00000001-3D0F-5E45-87E2-1DD1C4141247}"/>
            </c:ext>
          </c:extLst>
        </c:ser>
        <c:ser>
          <c:idx val="3"/>
          <c:order val="2"/>
          <c:tx>
            <c:strRef>
              <c:f>'[HI_Graph_Bilan économique ventes aux enchères_France_2019 - v3.xlsx]SECT x ANNEE'!$Q$37</c:f>
              <c:strCache>
                <c:ptCount val="1"/>
                <c:pt idx="0">
                  <c:v>Dont Joaillerie et orfèvrerie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'[1]SECT x ANNEE'!$R$34:$V$34</c:f>
              <c:numCache>
                <c:formatCode>General</c:formatCode>
                <c:ptCount val="5"/>
                <c:pt idx="0">
                  <c:v>2015</c:v>
                </c:pt>
                <c:pt idx="1">
                  <c:v>2016</c:v>
                </c:pt>
                <c:pt idx="2">
                  <c:v>2017</c:v>
                </c:pt>
                <c:pt idx="3">
                  <c:v>2018</c:v>
                </c:pt>
                <c:pt idx="4">
                  <c:v>2019</c:v>
                </c:pt>
              </c:numCache>
            </c:numRef>
          </c:cat>
          <c:val>
            <c:numRef>
              <c:f>'[1]SECT x ANNEE'!$R$37:$V$37</c:f>
              <c:numCache>
                <c:formatCode>General</c:formatCode>
                <c:ptCount val="5"/>
                <c:pt idx="0">
                  <c:v>127</c:v>
                </c:pt>
                <c:pt idx="1">
                  <c:v>133</c:v>
                </c:pt>
                <c:pt idx="2">
                  <c:v>144</c:v>
                </c:pt>
                <c:pt idx="3">
                  <c:v>134</c:v>
                </c:pt>
                <c:pt idx="4">
                  <c:v>146</c:v>
                </c:pt>
              </c:numCache>
            </c:numRef>
          </c:val>
          <c:extLst xmlns:c16r2="http://schemas.microsoft.com/office/drawing/2015/06/chart">
            <c:ext xmlns:c16="http://schemas.microsoft.com/office/drawing/2014/chart" uri="{C3380CC4-5D6E-409C-BE32-E72D297353CC}">
              <c16:uniqueId val="{00000002-3D0F-5E45-87E2-1DD1C4141247}"/>
            </c:ext>
          </c:extLst>
        </c:ser>
        <c:ser>
          <c:idx val="4"/>
          <c:order val="3"/>
          <c:tx>
            <c:strRef>
              <c:f>'[HI_Graph_Bilan économique ventes aux enchères_France_2019 - v3.xlsx]SECT x ANNEE'!$Q$38</c:f>
              <c:strCache>
                <c:ptCount val="1"/>
                <c:pt idx="0">
                  <c:v>Dont Vins et alcools</c:v>
                </c:pt>
              </c:strCache>
            </c:strRef>
          </c:tx>
          <c:spPr>
            <a:solidFill>
              <a:schemeClr val="tx1">
                <a:lumMod val="75000"/>
                <a:lumOff val="25000"/>
              </a:schemeClr>
            </a:solidFill>
            <a:ln>
              <a:noFill/>
            </a:ln>
            <a:effectLst/>
          </c:spPr>
          <c:invertIfNegative val="0"/>
          <c:dLbls>
            <c:dLbl>
              <c:idx val="0"/>
              <c:layout>
                <c:manualLayout>
                  <c:x val="-5.4567451747492689E-2"/>
                  <c:y val="-4.4948122186791555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D0F-5E45-87E2-1DD1C4141247}"/>
                </c:ext>
              </c:extLst>
            </c:dLbl>
            <c:dLbl>
              <c:idx val="1"/>
              <c:layout>
                <c:manualLayout>
                  <c:x val="-5.1695480602887825E-2"/>
                  <c:y val="4.9034881561455506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0F-5E45-87E2-1DD1C4141247}"/>
                </c:ext>
              </c:extLst>
            </c:dLbl>
            <c:dLbl>
              <c:idx val="2"/>
              <c:layout>
                <c:manualLayout>
                  <c:x val="-5.4567451747492682E-2"/>
                  <c:y val="0"/>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D0F-5E45-87E2-1DD1C4141247}"/>
                </c:ext>
              </c:extLst>
            </c:dLbl>
            <c:dLbl>
              <c:idx val="3"/>
              <c:layout>
                <c:manualLayout>
                  <c:x val="-5.4567451747492682E-2"/>
                  <c:y val="-4.4948122186791555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D0F-5E45-87E2-1DD1C4141247}"/>
                </c:ext>
              </c:extLst>
            </c:dLbl>
            <c:dLbl>
              <c:idx val="4"/>
              <c:layout>
                <c:manualLayout>
                  <c:x val="-5.7439422892097663E-2"/>
                  <c:y val="-4.4948122186791555E-17"/>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D0F-5E45-87E2-1DD1C4141247}"/>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'[1]SECT x ANNEE'!$R$34:$V$34</c:f>
              <c:numCache>
                <c:formatCode>General</c:formatCode>
                <c:ptCount val="5"/>
                <c:pt idx="0">
                  <c:v>2015</c:v>
                </c:pt>
                <c:pt idx="1">
                  <c:v>2016</c:v>
                </c:pt>
                <c:pt idx="2">
                  <c:v>2017</c:v>
                </c:pt>
                <c:pt idx="3">
                  <c:v>2018</c:v>
                </c:pt>
                <c:pt idx="4">
                  <c:v>2019</c:v>
                </c:pt>
              </c:numCache>
            </c:numRef>
          </c:cat>
          <c:val>
            <c:numRef>
              <c:f>'[1]SECT x ANNEE'!$R$38:$V$38</c:f>
              <c:numCache>
                <c:formatCode>General</c:formatCode>
                <c:ptCount val="5"/>
                <c:pt idx="0">
                  <c:v>34</c:v>
                </c:pt>
                <c:pt idx="1">
                  <c:v>38</c:v>
                </c:pt>
                <c:pt idx="2">
                  <c:v>39</c:v>
                </c:pt>
                <c:pt idx="3">
                  <c:v>46</c:v>
                </c:pt>
                <c:pt idx="4">
                  <c:v>47</c:v>
                </c:pt>
              </c:numCache>
            </c:numRef>
          </c:val>
          <c:extLst xmlns:c16r2="http://schemas.microsoft.com/office/drawing/2015/06/chart">
            <c:ext xmlns:c16="http://schemas.microsoft.com/office/drawing/2014/chart" uri="{C3380CC4-5D6E-409C-BE32-E72D297353CC}">
              <c16:uniqueId val="{00000008-3D0F-5E45-87E2-1DD1C4141247}"/>
            </c:ext>
          </c:extLst>
        </c:ser>
        <c:ser>
          <c:idx val="5"/>
          <c:order val="4"/>
          <c:tx>
            <c:strRef>
              <c:f>'[HI_Graph_Bilan économique ventes aux enchères_France_2019 - v3.xlsx]SECT x ANNEE'!$Q$39</c:f>
              <c:strCache>
                <c:ptCount val="1"/>
                <c:pt idx="0">
                  <c:v>Dont Ventes courantes</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'[1]SECT x ANNEE'!$R$34:$V$34</c:f>
              <c:numCache>
                <c:formatCode>General</c:formatCode>
                <c:ptCount val="5"/>
                <c:pt idx="0">
                  <c:v>2015</c:v>
                </c:pt>
                <c:pt idx="1">
                  <c:v>2016</c:v>
                </c:pt>
                <c:pt idx="2">
                  <c:v>2017</c:v>
                </c:pt>
                <c:pt idx="3">
                  <c:v>2018</c:v>
                </c:pt>
                <c:pt idx="4">
                  <c:v>2019</c:v>
                </c:pt>
              </c:numCache>
            </c:numRef>
          </c:cat>
          <c:val>
            <c:numRef>
              <c:f>'[1]SECT x ANNEE'!$R$39:$V$39</c:f>
              <c:numCache>
                <c:formatCode>General</c:formatCode>
                <c:ptCount val="5"/>
                <c:pt idx="0">
                  <c:v>77</c:v>
                </c:pt>
                <c:pt idx="1">
                  <c:v>75</c:v>
                </c:pt>
                <c:pt idx="2">
                  <c:v>75</c:v>
                </c:pt>
                <c:pt idx="3">
                  <c:v>62</c:v>
                </c:pt>
                <c:pt idx="4">
                  <c:v>74</c:v>
                </c:pt>
              </c:numCache>
            </c:numRef>
          </c:val>
          <c:extLst xmlns:c16r2="http://schemas.microsoft.com/office/drawing/2015/06/chart">
            <c:ext xmlns:c16="http://schemas.microsoft.com/office/drawing/2014/chart" uri="{C3380CC4-5D6E-409C-BE32-E72D297353CC}">
              <c16:uniqueId val="{00000009-3D0F-5E45-87E2-1DD1C4141247}"/>
            </c:ext>
          </c:extLst>
        </c:ser>
        <c:dLbls>
          <c:dLblPos val="ctr"/>
          <c:showLegendKey val="0"/>
          <c:showVal val="1"/>
          <c:showCatName val="0"/>
          <c:showSerName val="0"/>
          <c:showPercent val="0"/>
          <c:showBubbleSize val="0"/>
        </c:dLbls>
        <c:gapWidth val="152"/>
        <c:overlap val="100"/>
        <c:axId val="236519808"/>
        <c:axId val="236521344"/>
      </c:barChart>
      <c:barChart>
        <c:barDir val="col"/>
        <c:grouping val="stacked"/>
        <c:varyColors val="0"/>
        <c:ser>
          <c:idx val="6"/>
          <c:order val="5"/>
          <c:tx>
            <c:strRef>
              <c:f>'[HI_Graph_Bilan économique ventes aux enchères_France_2019 - v3.xlsx]SECT x ANNEE'!$Q$40</c:f>
              <c:strCache>
                <c:ptCount val="1"/>
                <c:pt idx="0">
                  <c:v>Sous total </c:v>
                </c:pt>
              </c:strCache>
            </c:strRef>
          </c:tx>
          <c:spPr>
            <a:noFill/>
            <a:ln>
              <a:noFill/>
            </a:ln>
            <a:effectLst/>
          </c:spPr>
          <c:invertIfNegative val="0"/>
          <c:dLbls>
            <c:dLbl>
              <c:idx val="0"/>
              <c:layout>
                <c:manualLayout>
                  <c:x val="-1.4322751209022492E-17"/>
                  <c:y val="-0.32745931794664629"/>
                </c:manualLayout>
              </c:layout>
              <c:dLblPos val="ct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D0F-5E45-87E2-1DD1C4141247}"/>
                </c:ext>
              </c:extLst>
            </c:dLbl>
            <c:dLbl>
              <c:idx val="1"/>
              <c:layout>
                <c:manualLayout>
                  <c:x val="-5.729100483608997E-17"/>
                  <c:y val="-0.33438334557189064"/>
                </c:manualLayout>
              </c:layout>
              <c:dLblPos val="ct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D0F-5E45-87E2-1DD1C4141247}"/>
                </c:ext>
              </c:extLst>
            </c:dLbl>
            <c:dLbl>
              <c:idx val="2"/>
              <c:layout>
                <c:manualLayout>
                  <c:x val="-1.3095736140478359E-3"/>
                  <c:y val="-0.35523464892091083"/>
                </c:manualLayout>
              </c:layout>
              <c:dLblPos val="ct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D0F-5E45-87E2-1DD1C4141247}"/>
                </c:ext>
              </c:extLst>
            </c:dLbl>
            <c:dLbl>
              <c:idx val="3"/>
              <c:layout>
                <c:manualLayout>
                  <c:x val="0"/>
                  <c:y val="-0.3442715752825366"/>
                </c:manualLayout>
              </c:layout>
              <c:dLblPos val="ct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D0F-5E45-87E2-1DD1C4141247}"/>
                </c:ext>
              </c:extLst>
            </c:dLbl>
            <c:dLbl>
              <c:idx val="4"/>
              <c:layout>
                <c:manualLayout>
                  <c:x val="0"/>
                  <c:y val="-0.37259129686776354"/>
                </c:manualLayout>
              </c:layout>
              <c:dLblPos val="ctr"/>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D0F-5E45-87E2-1DD1C4141247}"/>
                </c:ext>
              </c:extLst>
            </c:dLbl>
            <c:spPr>
              <a:noFill/>
              <a:ln>
                <a:no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in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'[1]SECT x ANNEE'!$R$34:$V$34</c:f>
              <c:numCache>
                <c:formatCode>General</c:formatCode>
                <c:ptCount val="5"/>
                <c:pt idx="0">
                  <c:v>2015</c:v>
                </c:pt>
                <c:pt idx="1">
                  <c:v>2016</c:v>
                </c:pt>
                <c:pt idx="2">
                  <c:v>2017</c:v>
                </c:pt>
                <c:pt idx="3">
                  <c:v>2018</c:v>
                </c:pt>
                <c:pt idx="4">
                  <c:v>2019</c:v>
                </c:pt>
              </c:numCache>
            </c:numRef>
          </c:cat>
          <c:val>
            <c:numRef>
              <c:f>'[1]SECT x ANNEE'!$R$40:$V$40</c:f>
              <c:numCache>
                <c:formatCode>General</c:formatCode>
                <c:ptCount val="5"/>
                <c:pt idx="0">
                  <c:v>1329</c:v>
                </c:pt>
                <c:pt idx="1">
                  <c:v>1392</c:v>
                </c:pt>
                <c:pt idx="2">
                  <c:v>1467</c:v>
                </c:pt>
                <c:pt idx="3">
                  <c:v>1407</c:v>
                </c:pt>
                <c:pt idx="4">
                  <c:v>1555</c:v>
                </c:pt>
              </c:numCache>
            </c:numRef>
          </c:val>
          <c:extLst xmlns:c16r2="http://schemas.microsoft.com/office/drawing/2015/06/chart">
            <c:ext xmlns:c16="http://schemas.microsoft.com/office/drawing/2014/chart" uri="{C3380CC4-5D6E-409C-BE32-E72D297353CC}">
              <c16:uniqueId val="{0000000F-3D0F-5E45-87E2-1DD1C4141247}"/>
            </c:ext>
          </c:extLst>
        </c:ser>
        <c:dLbls>
          <c:showLegendKey val="0"/>
          <c:showVal val="0"/>
          <c:showCatName val="0"/>
          <c:showSerName val="0"/>
          <c:showPercent val="0"/>
          <c:showBubbleSize val="0"/>
        </c:dLbls>
        <c:gapWidth val="343"/>
        <c:overlap val="100"/>
        <c:axId val="236545152"/>
        <c:axId val="236522880"/>
      </c:barChart>
      <c:catAx>
        <c:axId val="23651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fr-FR"/>
          </a:p>
        </c:txPr>
        <c:crossAx val="236521344"/>
        <c:crosses val="autoZero"/>
        <c:auto val="1"/>
        <c:lblAlgn val="ctr"/>
        <c:lblOffset val="100"/>
        <c:noMultiLvlLbl val="0"/>
      </c:catAx>
      <c:valAx>
        <c:axId val="236521344"/>
        <c:scaling>
          <c:orientation val="minMax"/>
        </c:scaling>
        <c:delete val="1"/>
        <c:axPos val="l"/>
        <c:numFmt formatCode="General" sourceLinked="1"/>
        <c:majorTickMark val="none"/>
        <c:minorTickMark val="none"/>
        <c:tickLblPos val="nextTo"/>
        <c:crossAx val="236519808"/>
        <c:crosses val="autoZero"/>
        <c:crossBetween val="between"/>
      </c:valAx>
      <c:valAx>
        <c:axId val="23652288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crossAx val="236545152"/>
        <c:crosses val="max"/>
        <c:crossBetween val="between"/>
      </c:valAx>
      <c:catAx>
        <c:axId val="236545152"/>
        <c:scaling>
          <c:orientation val="minMax"/>
        </c:scaling>
        <c:delete val="1"/>
        <c:axPos val="b"/>
        <c:numFmt formatCode="General" sourceLinked="1"/>
        <c:majorTickMark val="out"/>
        <c:minorTickMark val="none"/>
        <c:tickLblPos val="nextTo"/>
        <c:crossAx val="23652288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a:solidFill>
            <a:schemeClr val="bg1"/>
          </a:solidFill>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'SECT x ANNEE'!$P$44</c:f>
              <c:strCache>
                <c:ptCount val="1"/>
                <c:pt idx="0">
                  <c:v>Dont Véhicule d'occasion</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 x ANNEE'!$R$34:$V$34</c:f>
              <c:numCache>
                <c:formatCode>General</c:formatCode>
                <c:ptCount val="5"/>
                <c:pt idx="0">
                  <c:v>2015</c:v>
                </c:pt>
                <c:pt idx="1">
                  <c:v>2016</c:v>
                </c:pt>
                <c:pt idx="2">
                  <c:v>2017</c:v>
                </c:pt>
                <c:pt idx="3">
                  <c:v>2018</c:v>
                </c:pt>
                <c:pt idx="4">
                  <c:v>2019</c:v>
                </c:pt>
              </c:numCache>
            </c:numRef>
          </c:cat>
          <c:val>
            <c:numRef>
              <c:f>'SECT x ANNEE'!$Q$44:$U$44</c:f>
              <c:numCache>
                <c:formatCode>General</c:formatCode>
                <c:ptCount val="5"/>
                <c:pt idx="0">
                  <c:v>1166</c:v>
                </c:pt>
                <c:pt idx="1">
                  <c:v>1301</c:v>
                </c:pt>
                <c:pt idx="2">
                  <c:v>1364</c:v>
                </c:pt>
                <c:pt idx="3">
                  <c:v>1361</c:v>
                </c:pt>
                <c:pt idx="4">
                  <c:v>1541</c:v>
                </c:pt>
              </c:numCache>
            </c:numRef>
          </c:val>
          <c:extLst xmlns:c16r2="http://schemas.microsoft.com/office/drawing/2015/06/chart">
            <c:ext xmlns:c16="http://schemas.microsoft.com/office/drawing/2014/chart" uri="{C3380CC4-5D6E-409C-BE32-E72D297353CC}">
              <c16:uniqueId val="{00000000-E6AE-6C4F-A4A8-4262AD5BF0C3}"/>
            </c:ext>
          </c:extLst>
        </c:ser>
        <c:ser>
          <c:idx val="2"/>
          <c:order val="1"/>
          <c:tx>
            <c:strRef>
              <c:f>'SECT x ANNEE'!$P$45</c:f>
              <c:strCache>
                <c:ptCount val="1"/>
                <c:pt idx="0">
                  <c:v>Dont Matériel Industriel</c:v>
                </c:pt>
              </c:strCache>
            </c:strRef>
          </c:tx>
          <c:spPr>
            <a:solidFill>
              <a:srgbClr val="AF92C8"/>
            </a:solidFill>
            <a:ln>
              <a:noFill/>
            </a:ln>
            <a:effectLst/>
          </c:spPr>
          <c:invertIfNegative val="0"/>
          <c:dLbls>
            <c:dLbl>
              <c:idx val="3"/>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'SECT x ANNEE'!$R$34:$V$34</c:f>
              <c:numCache>
                <c:formatCode>General</c:formatCode>
                <c:ptCount val="5"/>
                <c:pt idx="0">
                  <c:v>2015</c:v>
                </c:pt>
                <c:pt idx="1">
                  <c:v>2016</c:v>
                </c:pt>
                <c:pt idx="2">
                  <c:v>2017</c:v>
                </c:pt>
                <c:pt idx="3">
                  <c:v>2018</c:v>
                </c:pt>
                <c:pt idx="4">
                  <c:v>2019</c:v>
                </c:pt>
              </c:numCache>
            </c:numRef>
          </c:cat>
          <c:val>
            <c:numRef>
              <c:f>'SECT x ANNEE'!$Q$45:$U$45</c:f>
              <c:numCache>
                <c:formatCode>General</c:formatCode>
                <c:ptCount val="5"/>
                <c:pt idx="0">
                  <c:v>93</c:v>
                </c:pt>
                <c:pt idx="1">
                  <c:v>84</c:v>
                </c:pt>
                <c:pt idx="2">
                  <c:v>84</c:v>
                </c:pt>
                <c:pt idx="3">
                  <c:v>64</c:v>
                </c:pt>
                <c:pt idx="4">
                  <c:v>88</c:v>
                </c:pt>
              </c:numCache>
            </c:numRef>
          </c:val>
          <c:extLst xmlns:c16r2="http://schemas.microsoft.com/office/drawing/2015/06/chart">
            <c:ext xmlns:c16="http://schemas.microsoft.com/office/drawing/2014/chart" uri="{C3380CC4-5D6E-409C-BE32-E72D297353CC}">
              <c16:uniqueId val="{00000002-E6AE-6C4F-A4A8-4262AD5BF0C3}"/>
            </c:ext>
          </c:extLst>
        </c:ser>
        <c:dLbls>
          <c:dLblPos val="ctr"/>
          <c:showLegendKey val="0"/>
          <c:showVal val="1"/>
          <c:showCatName val="0"/>
          <c:showSerName val="0"/>
          <c:showPercent val="0"/>
          <c:showBubbleSize val="0"/>
        </c:dLbls>
        <c:gapWidth val="150"/>
        <c:overlap val="100"/>
        <c:axId val="236658688"/>
        <c:axId val="236661376"/>
      </c:barChart>
      <c:barChart>
        <c:barDir val="col"/>
        <c:grouping val="stacked"/>
        <c:varyColors val="0"/>
        <c:ser>
          <c:idx val="3"/>
          <c:order val="2"/>
          <c:tx>
            <c:strRef>
              <c:f>'SECT x ANNEE'!$P$46</c:f>
              <c:strCache>
                <c:ptCount val="1"/>
                <c:pt idx="0">
                  <c:v>Sous total </c:v>
                </c:pt>
              </c:strCache>
            </c:strRef>
          </c:tx>
          <c:spPr>
            <a:noFill/>
            <a:ln>
              <a:noFill/>
            </a:ln>
            <a:effectLst/>
          </c:spPr>
          <c:invertIfNegative val="0"/>
          <c:dLbls>
            <c:dLbl>
              <c:idx val="0"/>
              <c:layout>
                <c:manualLayout>
                  <c:x val="2.7777777777777779E-3"/>
                  <c:y val="-0.3287037037037037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6AE-6C4F-A4A8-4262AD5BF0C3}"/>
                </c:ext>
              </c:extLst>
            </c:dLbl>
            <c:dLbl>
              <c:idx val="1"/>
              <c:layout>
                <c:manualLayout>
                  <c:x val="5.5555555555555558E-3"/>
                  <c:y val="-0.3657407407407408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6AE-6C4F-A4A8-4262AD5BF0C3}"/>
                </c:ext>
              </c:extLst>
            </c:dLbl>
            <c:dLbl>
              <c:idx val="2"/>
              <c:layout>
                <c:manualLayout>
                  <c:x val="2.7777777777777267E-3"/>
                  <c:y val="-0.3796296296296296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6AE-6C4F-A4A8-4262AD5BF0C3}"/>
                </c:ext>
              </c:extLst>
            </c:dLbl>
            <c:dLbl>
              <c:idx val="3"/>
              <c:layout>
                <c:manualLayout>
                  <c:x val="0"/>
                  <c:y val="-0.37962962962962965"/>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6AE-6C4F-A4A8-4262AD5BF0C3}"/>
                </c:ext>
              </c:extLst>
            </c:dLbl>
            <c:dLbl>
              <c:idx val="4"/>
              <c:layout>
                <c:manualLayout>
                  <c:x val="-1.0185067526415994E-16"/>
                  <c:y val="-0.4259259259259259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6AE-6C4F-A4A8-4262AD5BF0C3}"/>
                </c:ext>
              </c:extLst>
            </c:dLbl>
            <c:spPr>
              <a:noFill/>
              <a:ln>
                <a:no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'SECT x ANNEE'!$R$34:$V$34</c:f>
              <c:numCache>
                <c:formatCode>General</c:formatCode>
                <c:ptCount val="5"/>
                <c:pt idx="0">
                  <c:v>2015</c:v>
                </c:pt>
                <c:pt idx="1">
                  <c:v>2016</c:v>
                </c:pt>
                <c:pt idx="2">
                  <c:v>2017</c:v>
                </c:pt>
                <c:pt idx="3">
                  <c:v>2018</c:v>
                </c:pt>
                <c:pt idx="4">
                  <c:v>2019</c:v>
                </c:pt>
              </c:numCache>
            </c:numRef>
          </c:cat>
          <c:val>
            <c:numRef>
              <c:f>'SECT x ANNEE'!$Q$46:$U$46</c:f>
              <c:numCache>
                <c:formatCode>General</c:formatCode>
                <c:ptCount val="5"/>
                <c:pt idx="0">
                  <c:v>1259</c:v>
                </c:pt>
                <c:pt idx="1">
                  <c:v>1385</c:v>
                </c:pt>
                <c:pt idx="2">
                  <c:v>1448</c:v>
                </c:pt>
                <c:pt idx="3">
                  <c:v>1424</c:v>
                </c:pt>
                <c:pt idx="4">
                  <c:v>1629</c:v>
                </c:pt>
              </c:numCache>
            </c:numRef>
          </c:val>
          <c:extLst xmlns:c16r2="http://schemas.microsoft.com/office/drawing/2015/06/chart">
            <c:ext xmlns:c16="http://schemas.microsoft.com/office/drawing/2014/chart" uri="{C3380CC4-5D6E-409C-BE32-E72D297353CC}">
              <c16:uniqueId val="{00000008-E6AE-6C4F-A4A8-4262AD5BF0C3}"/>
            </c:ext>
          </c:extLst>
        </c:ser>
        <c:dLbls>
          <c:dLblPos val="ctr"/>
          <c:showLegendKey val="0"/>
          <c:showVal val="1"/>
          <c:showCatName val="0"/>
          <c:showSerName val="0"/>
          <c:showPercent val="0"/>
          <c:showBubbleSize val="0"/>
        </c:dLbls>
        <c:gapWidth val="150"/>
        <c:overlap val="100"/>
        <c:axId val="236685184"/>
        <c:axId val="236683648"/>
      </c:barChart>
      <c:catAx>
        <c:axId val="236658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fr-FR"/>
          </a:p>
        </c:txPr>
        <c:crossAx val="236661376"/>
        <c:crosses val="autoZero"/>
        <c:auto val="1"/>
        <c:lblAlgn val="ctr"/>
        <c:lblOffset val="100"/>
        <c:noMultiLvlLbl val="0"/>
      </c:catAx>
      <c:valAx>
        <c:axId val="236661376"/>
        <c:scaling>
          <c:orientation val="minMax"/>
        </c:scaling>
        <c:delete val="1"/>
        <c:axPos val="l"/>
        <c:numFmt formatCode="General" sourceLinked="1"/>
        <c:majorTickMark val="none"/>
        <c:minorTickMark val="none"/>
        <c:tickLblPos val="nextTo"/>
        <c:crossAx val="236658688"/>
        <c:crosses val="autoZero"/>
        <c:crossBetween val="between"/>
      </c:valAx>
      <c:valAx>
        <c:axId val="236683648"/>
        <c:scaling>
          <c:orientation val="minMax"/>
        </c:scaling>
        <c:delete val="1"/>
        <c:axPos val="r"/>
        <c:numFmt formatCode="General" sourceLinked="1"/>
        <c:majorTickMark val="out"/>
        <c:minorTickMark val="none"/>
        <c:tickLblPos val="nextTo"/>
        <c:crossAx val="236685184"/>
        <c:crosses val="max"/>
        <c:crossBetween val="between"/>
      </c:valAx>
      <c:catAx>
        <c:axId val="236685184"/>
        <c:scaling>
          <c:orientation val="minMax"/>
        </c:scaling>
        <c:delete val="1"/>
        <c:axPos val="b"/>
        <c:numFmt formatCode="General" sourceLinked="1"/>
        <c:majorTickMark val="out"/>
        <c:minorTickMark val="none"/>
        <c:tickLblPos val="nextTo"/>
        <c:crossAx val="23668364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7A73AEBA-9F59-4296-82E8-FDCB46009253}"/>
              </a:ext>
            </a:extLst>
          </p:cNvPr>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D5E1FC26-8A85-4CBB-8FDA-FD9264FFE2D0}"/>
              </a:ext>
            </a:extLst>
          </p:cNvPr>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fld id="{604F33BA-81CC-4169-827E-8F121AB03C49}" type="datetimeFigureOut">
              <a:rPr lang="fr-FR" smtClean="0"/>
              <a:t>13/03/2020</a:t>
            </a:fld>
            <a:endParaRPr lang="fr-FR"/>
          </a:p>
        </p:txBody>
      </p:sp>
      <p:sp>
        <p:nvSpPr>
          <p:cNvPr id="4" name="Espace réservé du pied de page 3">
            <a:extLst>
              <a:ext uri="{FF2B5EF4-FFF2-40B4-BE49-F238E27FC236}">
                <a16:creationId xmlns:a16="http://schemas.microsoft.com/office/drawing/2014/main" xmlns="" id="{99B84109-8F07-4AB0-AC99-AAE6CD7CDE5F}"/>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DE5531EF-FC09-4F50-8F1A-F1F2B33A63FF}"/>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2F55CB95-D8BF-493A-8BDA-F9E45862163E}" type="slidenum">
              <a:rPr lang="fr-FR" smtClean="0"/>
              <a:t>‹N°›</a:t>
            </a:fld>
            <a:endParaRPr lang="fr-FR"/>
          </a:p>
        </p:txBody>
      </p:sp>
    </p:spTree>
    <p:extLst>
      <p:ext uri="{BB962C8B-B14F-4D97-AF65-F5344CB8AC3E}">
        <p14:creationId xmlns:p14="http://schemas.microsoft.com/office/powerpoint/2010/main" val="3787198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64FC8F56-A949-4032-A3CB-4E71CFA63D2C}" type="datetimeFigureOut">
              <a:rPr lang="en-US" smtClean="0"/>
              <a:t>3/13/2020</a:t>
            </a:fld>
            <a:endParaRPr lang="en-US" dirty="0"/>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03D5EC5-A483-4062-96A7-4ECF2A11A12D}" type="slidenum">
              <a:rPr lang="en-US" smtClean="0"/>
              <a:t>‹N°›</a:t>
            </a:fld>
            <a:endParaRPr lang="en-US" dirty="0"/>
          </a:p>
        </p:txBody>
      </p:sp>
    </p:spTree>
    <p:extLst>
      <p:ext uri="{BB962C8B-B14F-4D97-AF65-F5344CB8AC3E}">
        <p14:creationId xmlns:p14="http://schemas.microsoft.com/office/powerpoint/2010/main" val="1868081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203D5EC5-A483-4062-96A7-4ECF2A11A12D}" type="slidenum">
              <a:rPr lang="en-US" smtClean="0"/>
              <a:t>5</a:t>
            </a:fld>
            <a:endParaRPr lang="en-US" dirty="0"/>
          </a:p>
        </p:txBody>
      </p:sp>
    </p:spTree>
    <p:extLst>
      <p:ext uri="{BB962C8B-B14F-4D97-AF65-F5344CB8AC3E}">
        <p14:creationId xmlns:p14="http://schemas.microsoft.com/office/powerpoint/2010/main" val="148679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203D5EC5-A483-4062-96A7-4ECF2A11A12D}" type="slidenum">
              <a:rPr lang="en-US" smtClean="0"/>
              <a:t>14</a:t>
            </a:fld>
            <a:endParaRPr lang="en-US" dirty="0"/>
          </a:p>
        </p:txBody>
      </p:sp>
    </p:spTree>
    <p:extLst>
      <p:ext uri="{BB962C8B-B14F-4D97-AF65-F5344CB8AC3E}">
        <p14:creationId xmlns:p14="http://schemas.microsoft.com/office/powerpoint/2010/main" val="4021078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15641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4351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9_Custom Layout">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D7E53968-94BB-4E69-867A-88DD36CD9ED4}"/>
              </a:ext>
            </a:extLst>
          </p:cNvPr>
          <p:cNvSpPr>
            <a:spLocks noGrp="1"/>
          </p:cNvSpPr>
          <p:nvPr>
            <p:ph type="sldNum" sz="quarter" idx="10"/>
          </p:nvPr>
        </p:nvSpPr>
        <p:spPr>
          <a:xfrm>
            <a:off x="8610600" y="6356350"/>
            <a:ext cx="2743200" cy="365125"/>
          </a:xfrm>
          <a:prstGeom prst="rect">
            <a:avLst/>
          </a:prstGeom>
        </p:spPr>
        <p:txBody>
          <a:bodyPr/>
          <a:lstStyle/>
          <a:p>
            <a:fld id="{93FF00DF-8111-4975-89BD-35DEC3803E16}" type="slidenum">
              <a:rPr lang="fr-FR" smtClean="0"/>
              <a:t>‹N°›</a:t>
            </a:fld>
            <a:endParaRPr lang="fr-FR"/>
          </a:p>
        </p:txBody>
      </p:sp>
    </p:spTree>
    <p:extLst>
      <p:ext uri="{BB962C8B-B14F-4D97-AF65-F5344CB8AC3E}">
        <p14:creationId xmlns:p14="http://schemas.microsoft.com/office/powerpoint/2010/main" val="2947467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Rounded Corners 1">
            <a:extLst>
              <a:ext uri="{FF2B5EF4-FFF2-40B4-BE49-F238E27FC236}">
                <a16:creationId xmlns:a16="http://schemas.microsoft.com/office/drawing/2014/main" xmlns="" id="{9256C596-F2EA-7E41-910A-C03CB6633689}"/>
              </a:ext>
            </a:extLst>
          </p:cNvPr>
          <p:cNvSpPr/>
          <p:nvPr userDrawn="1"/>
        </p:nvSpPr>
        <p:spPr>
          <a:xfrm>
            <a:off x="6648570" y="6519797"/>
            <a:ext cx="5313730" cy="121854"/>
          </a:xfrm>
          <a:prstGeom prst="roundRect">
            <a:avLst>
              <a:gd name="adj" fmla="val 50000"/>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2">
            <a:extLst>
              <a:ext uri="{FF2B5EF4-FFF2-40B4-BE49-F238E27FC236}">
                <a16:creationId xmlns:a16="http://schemas.microsoft.com/office/drawing/2014/main" xmlns="" id="{EBA04EB0-8B91-E442-8E3D-1B86117210EF}"/>
              </a:ext>
            </a:extLst>
          </p:cNvPr>
          <p:cNvSpPr txBox="1"/>
          <p:nvPr userDrawn="1"/>
        </p:nvSpPr>
        <p:spPr>
          <a:xfrm>
            <a:off x="154284" y="6465884"/>
            <a:ext cx="6633434" cy="236603"/>
          </a:xfrm>
          <a:prstGeom prst="rect">
            <a:avLst/>
          </a:prstGeom>
          <a:noFill/>
        </p:spPr>
        <p:txBody>
          <a:bodyPr wrap="square" rtlCol="0">
            <a:spAutoFit/>
          </a:bodyPr>
          <a:lstStyle/>
          <a:p>
            <a:pPr>
              <a:lnSpc>
                <a:spcPct val="80000"/>
              </a:lnSpc>
            </a:pPr>
            <a:r>
              <a:rPr lang="fr-FR" sz="1150" b="1" spc="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 marché des ventes volontaires de meubles aux enchères publiques 2019 en France </a:t>
            </a:r>
          </a:p>
        </p:txBody>
      </p:sp>
      <p:sp>
        <p:nvSpPr>
          <p:cNvPr id="3" name="Espace réservé du numéro de diapositive 2">
            <a:extLst>
              <a:ext uri="{FF2B5EF4-FFF2-40B4-BE49-F238E27FC236}">
                <a16:creationId xmlns:a16="http://schemas.microsoft.com/office/drawing/2014/main" xmlns="" id="{5AAB051A-3061-488C-8AD2-33BBE9400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498FF-294F-4B3D-A051-CBFB0063F200}" type="slidenum">
              <a:rPr lang="fr-FR" smtClean="0"/>
              <a:t>‹N°›</a:t>
            </a:fld>
            <a:endParaRPr lang="fr-FR"/>
          </a:p>
        </p:txBody>
      </p:sp>
    </p:spTree>
    <p:extLst>
      <p:ext uri="{BB962C8B-B14F-4D97-AF65-F5344CB8AC3E}">
        <p14:creationId xmlns:p14="http://schemas.microsoft.com/office/powerpoint/2010/main" val="1438708743"/>
      </p:ext>
    </p:extLst>
  </p:cSld>
  <p:clrMap bg1="lt1" tx1="dk1" bg2="lt2" tx2="dk2" accent1="accent1" accent2="accent2" accent3="accent3" accent4="accent4" accent5="accent5" accent6="accent6" hlink="hlink" folHlink="folHlink"/>
  <p:sldLayoutIdLst>
    <p:sldLayoutId id="2147483684" r:id="rId1"/>
    <p:sldLayoutId id="2147483674" r:id="rId2"/>
    <p:sldLayoutId id="2147483731" r:id="rId3"/>
  </p:sldLayoutIdLst>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8.svg"/><Relationship Id="rId7" Type="http://schemas.openxmlformats.org/officeDocument/2006/relationships/image" Target="../media/image12.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62.svg"/><Relationship Id="rId4" Type="http://schemas.openxmlformats.org/officeDocument/2006/relationships/image" Target="../media/image39.png"/><Relationship Id="rId9" Type="http://schemas.openxmlformats.org/officeDocument/2006/relationships/chart" Target="../charts/chart2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2.svg"/><Relationship Id="rId7" Type="http://schemas.openxmlformats.org/officeDocument/2006/relationships/image" Target="../media/image14.sv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70.sv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21.svg"/><Relationship Id="rId3" Type="http://schemas.openxmlformats.org/officeDocument/2006/relationships/image" Target="../media/image46.png"/><Relationship Id="rId7" Type="http://schemas.openxmlformats.org/officeDocument/2006/relationships/chart" Target="../charts/chart23.xml"/><Relationship Id="rId12" Type="http://schemas.openxmlformats.org/officeDocument/2006/relationships/image" Target="../media/image48.png"/><Relationship Id="rId2" Type="http://schemas.openxmlformats.org/officeDocument/2006/relationships/chart" Target="../charts/chart22.xml"/><Relationship Id="rId1" Type="http://schemas.openxmlformats.org/officeDocument/2006/relationships/slideLayout" Target="../slideLayouts/slideLayout2.xml"/><Relationship Id="rId6" Type="http://schemas.openxmlformats.org/officeDocument/2006/relationships/image" Target="../media/image74.svg"/><Relationship Id="rId11" Type="http://schemas.openxmlformats.org/officeDocument/2006/relationships/image" Target="../media/image2.png"/><Relationship Id="rId5" Type="http://schemas.openxmlformats.org/officeDocument/2006/relationships/image" Target="../media/image47.png"/><Relationship Id="rId10" Type="http://schemas.openxmlformats.org/officeDocument/2006/relationships/chart" Target="../charts/chart24.xml"/><Relationship Id="rId4" Type="http://schemas.openxmlformats.org/officeDocument/2006/relationships/image" Target="../media/image72.svg"/><Relationship Id="rId9" Type="http://schemas.openxmlformats.org/officeDocument/2006/relationships/image" Target="../media/image12.sv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3.svg"/><Relationship Id="rId7" Type="http://schemas.openxmlformats.org/officeDocument/2006/relationships/chart" Target="../charts/chart28.xm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hart" Target="../charts/chart27.xml"/><Relationship Id="rId5" Type="http://schemas.openxmlformats.org/officeDocument/2006/relationships/chart" Target="../charts/chart26.xml"/><Relationship Id="rId10" Type="http://schemas.openxmlformats.org/officeDocument/2006/relationships/image" Target="../media/image25.svg"/><Relationship Id="rId4" Type="http://schemas.openxmlformats.org/officeDocument/2006/relationships/chart" Target="../charts/chart25.xml"/><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12.svg"/><Relationship Id="rId3" Type="http://schemas.openxmlformats.org/officeDocument/2006/relationships/chart" Target="../charts/chart29.xml"/><Relationship Id="rId7" Type="http://schemas.openxmlformats.org/officeDocument/2006/relationships/image" Target="../media/image51.png"/><Relationship Id="rId12"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svg"/><Relationship Id="rId11" Type="http://schemas.openxmlformats.org/officeDocument/2006/relationships/image" Target="../media/image2.png"/><Relationship Id="rId5" Type="http://schemas.openxmlformats.org/officeDocument/2006/relationships/image" Target="../media/image50.png"/><Relationship Id="rId10" Type="http://schemas.openxmlformats.org/officeDocument/2006/relationships/image" Target="../media/image78.svg"/><Relationship Id="rId4" Type="http://schemas.openxmlformats.org/officeDocument/2006/relationships/chart" Target="../charts/chart30.xml"/><Relationship Id="rId9" Type="http://schemas.openxmlformats.org/officeDocument/2006/relationships/image" Target="../media/image52.png"/><Relationship Id="rId14" Type="http://schemas.openxmlformats.org/officeDocument/2006/relationships/chart" Target="../charts/char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0.sv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8" Type="http://schemas.openxmlformats.org/officeDocument/2006/relationships/image" Target="../media/image84.svg"/><Relationship Id="rId13" Type="http://schemas.openxmlformats.org/officeDocument/2006/relationships/image" Target="../media/image86.svg"/><Relationship Id="rId1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55.png"/><Relationship Id="rId12" Type="http://schemas.openxmlformats.org/officeDocument/2006/relationships/image" Target="../media/image58.png"/><Relationship Id="rId17" Type="http://schemas.openxmlformats.org/officeDocument/2006/relationships/image" Target="../media/image90.svg"/><Relationship Id="rId2" Type="http://schemas.openxmlformats.org/officeDocument/2006/relationships/chart" Target="../charts/chart32.xml"/><Relationship Id="rId16" Type="http://schemas.openxmlformats.org/officeDocument/2006/relationships/image" Target="../media/image60.png"/><Relationship Id="rId20"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82.svg"/><Relationship Id="rId11" Type="http://schemas.openxmlformats.org/officeDocument/2006/relationships/image" Target="../media/image57.png"/><Relationship Id="rId5" Type="http://schemas.openxmlformats.org/officeDocument/2006/relationships/image" Target="../media/image54.png"/><Relationship Id="rId15" Type="http://schemas.openxmlformats.org/officeDocument/2006/relationships/image" Target="../media/image88.svg"/><Relationship Id="rId10" Type="http://schemas.openxmlformats.org/officeDocument/2006/relationships/image" Target="../media/image56.png"/><Relationship Id="rId19" Type="http://schemas.openxmlformats.org/officeDocument/2006/relationships/image" Target="../media/image61.png"/><Relationship Id="rId4" Type="http://schemas.openxmlformats.org/officeDocument/2006/relationships/image" Target="../media/image14.svg"/><Relationship Id="rId9" Type="http://schemas.openxmlformats.org/officeDocument/2006/relationships/chart" Target="../charts/chart33.xml"/><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chart" Target="../charts/chart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2.sv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2.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chart" Target="../charts/chart4.xml"/><Relationship Id="rId7" Type="http://schemas.openxmlformats.org/officeDocument/2006/relationships/image" Target="../media/image16.svg"/><Relationship Id="rId12"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8.svg"/><Relationship Id="rId5" Type="http://schemas.openxmlformats.org/officeDocument/2006/relationships/image" Target="../media/image14.svg"/><Relationship Id="rId15" Type="http://schemas.openxmlformats.org/officeDocument/2006/relationships/image" Target="../media/image21.sv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8.png"/><Relationship Id="rId3" Type="http://schemas.openxmlformats.org/officeDocument/2006/relationships/chart" Target="../charts/chart6.xml"/><Relationship Id="rId7" Type="http://schemas.openxmlformats.org/officeDocument/2006/relationships/image" Target="../media/image14.svg"/><Relationship Id="rId12" Type="http://schemas.openxmlformats.org/officeDocument/2006/relationships/image" Target="../media/image2.png"/><Relationship Id="rId17" Type="http://schemas.openxmlformats.org/officeDocument/2006/relationships/image" Target="../media/image17.png"/><Relationship Id="rId2" Type="http://schemas.openxmlformats.org/officeDocument/2006/relationships/chart" Target="../charts/chart5.xml"/><Relationship Id="rId16" Type="http://schemas.openxmlformats.org/officeDocument/2006/relationships/image" Target="../media/image21.sv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chart" Target="../charts/chart10.xml"/><Relationship Id="rId5" Type="http://schemas.openxmlformats.org/officeDocument/2006/relationships/chart" Target="../charts/chart8.xml"/><Relationship Id="rId15" Type="http://schemas.openxmlformats.org/officeDocument/2006/relationships/image" Target="../media/image14.png"/><Relationship Id="rId10" Type="http://schemas.openxmlformats.org/officeDocument/2006/relationships/chart" Target="../charts/chart9.xml"/><Relationship Id="rId4" Type="http://schemas.openxmlformats.org/officeDocument/2006/relationships/chart" Target="../charts/chart7.xml"/><Relationship Id="rId9" Type="http://schemas.openxmlformats.org/officeDocument/2006/relationships/image" Target="../media/image16.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hart" Target="../charts/chart11.xm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18.png"/><Relationship Id="rId4" Type="http://schemas.openxmlformats.org/officeDocument/2006/relationships/chart" Target="../charts/chart12.xml"/><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7.svg"/><Relationship Id="rId18" Type="http://schemas.openxmlformats.org/officeDocument/2006/relationships/image" Target="../media/image42.svg"/><Relationship Id="rId3" Type="http://schemas.openxmlformats.org/officeDocument/2006/relationships/image" Target="../media/image27.svg"/><Relationship Id="rId21" Type="http://schemas.openxmlformats.org/officeDocument/2006/relationships/image" Target="../media/image29.png"/><Relationship Id="rId7" Type="http://schemas.openxmlformats.org/officeDocument/2006/relationships/image" Target="../media/image31.svg"/><Relationship Id="rId12" Type="http://schemas.openxmlformats.org/officeDocument/2006/relationships/image" Target="../media/image25.png"/><Relationship Id="rId17" Type="http://schemas.openxmlformats.org/officeDocument/2006/relationships/image" Target="../media/image27.png"/><Relationship Id="rId2" Type="http://schemas.openxmlformats.org/officeDocument/2006/relationships/image" Target="../media/image20.png"/><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2.png"/><Relationship Id="rId10" Type="http://schemas.openxmlformats.org/officeDocument/2006/relationships/image" Target="../media/image24.png"/><Relationship Id="rId19" Type="http://schemas.openxmlformats.org/officeDocument/2006/relationships/image" Target="../media/image28.png"/><Relationship Id="rId4" Type="http://schemas.openxmlformats.org/officeDocument/2006/relationships/image" Target="../media/image21.png"/><Relationship Id="rId9" Type="http://schemas.openxmlformats.org/officeDocument/2006/relationships/image" Target="../media/image33.svg"/><Relationship Id="rId14" Type="http://schemas.openxmlformats.org/officeDocument/2006/relationships/image" Target="../media/image26.png"/><Relationship Id="rId22" Type="http://schemas.openxmlformats.org/officeDocument/2006/relationships/image" Target="../media/image46.sv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4.svg"/><Relationship Id="rId3" Type="http://schemas.openxmlformats.org/officeDocument/2006/relationships/image" Target="../media/image30.png"/><Relationship Id="rId7" Type="http://schemas.openxmlformats.org/officeDocument/2006/relationships/image" Target="../media/image48.svg"/><Relationship Id="rId12" Type="http://schemas.openxmlformats.org/officeDocument/2006/relationships/image" Target="../media/image34.png"/><Relationship Id="rId17" Type="http://schemas.openxmlformats.org/officeDocument/2006/relationships/image" Target="../media/image2.png"/><Relationship Id="rId2" Type="http://schemas.openxmlformats.org/officeDocument/2006/relationships/chart" Target="../charts/chart13.xml"/><Relationship Id="rId16" Type="http://schemas.openxmlformats.org/officeDocument/2006/relationships/image" Target="../media/image12.sv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52.svg"/><Relationship Id="rId5" Type="http://schemas.openxmlformats.org/officeDocument/2006/relationships/chart" Target="../charts/chart14.xml"/><Relationship Id="rId15" Type="http://schemas.openxmlformats.org/officeDocument/2006/relationships/image" Target="../media/image35.png"/><Relationship Id="rId10" Type="http://schemas.openxmlformats.org/officeDocument/2006/relationships/image" Target="../media/image33.png"/><Relationship Id="rId4" Type="http://schemas.openxmlformats.org/officeDocument/2006/relationships/image" Target="../media/image14.svg"/><Relationship Id="rId9" Type="http://schemas.openxmlformats.org/officeDocument/2006/relationships/image" Target="../media/image50.svg"/><Relationship Id="rId14" Type="http://schemas.openxmlformats.org/officeDocument/2006/relationships/chart" Target="../charts/chart15.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chart" Target="../charts/chart17.xml"/><Relationship Id="rId7" Type="http://schemas.openxmlformats.org/officeDocument/2006/relationships/chart" Target="../charts/chart19.xml"/><Relationship Id="rId2" Type="http://schemas.openxmlformats.org/officeDocument/2006/relationships/chart" Target="../charts/chart16.xml"/><Relationship Id="rId1" Type="http://schemas.openxmlformats.org/officeDocument/2006/relationships/slideLayout" Target="../slideLayouts/slideLayout1.xml"/><Relationship Id="rId6" Type="http://schemas.openxmlformats.org/officeDocument/2006/relationships/image" Target="../media/image56.svg"/><Relationship Id="rId5" Type="http://schemas.openxmlformats.org/officeDocument/2006/relationships/image" Target="../media/image36.png"/><Relationship Id="rId10" Type="http://schemas.openxmlformats.org/officeDocument/2006/relationships/image" Target="../media/image2.png"/><Relationship Id="rId4" Type="http://schemas.openxmlformats.org/officeDocument/2006/relationships/chart" Target="../charts/chart18.xml"/><Relationship Id="rId9" Type="http://schemas.openxmlformats.org/officeDocument/2006/relationships/image" Target="../media/image58.sv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0.svg"/><Relationship Id="rId7" Type="http://schemas.openxmlformats.org/officeDocument/2006/relationships/chart" Target="../charts/chart20.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62.svg"/><Relationship Id="rId11" Type="http://schemas.openxmlformats.org/officeDocument/2006/relationships/image" Target="../media/image66.sv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6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52390" y="3784044"/>
            <a:ext cx="1451687" cy="0"/>
          </a:xfrm>
          <a:custGeom>
            <a:avLst/>
            <a:gdLst/>
            <a:ahLst/>
            <a:cxnLst/>
            <a:rect l="l" t="t" r="r" b="b"/>
            <a:pathLst>
              <a:path w="899794">
                <a:moveTo>
                  <a:pt x="0" y="0"/>
                </a:moveTo>
                <a:lnTo>
                  <a:pt x="899794" y="0"/>
                </a:lnTo>
              </a:path>
            </a:pathLst>
          </a:custGeom>
          <a:ln w="62649">
            <a:solidFill>
              <a:srgbClr val="F1584B"/>
            </a:solidFill>
          </a:ln>
        </p:spPr>
        <p:txBody>
          <a:bodyPr wrap="square" lIns="0" tIns="0" rIns="0" bIns="0" rtlCol="0"/>
          <a:lstStyle/>
          <a:p>
            <a:endParaRPr sz="2904"/>
          </a:p>
        </p:txBody>
      </p:sp>
      <p:pic>
        <p:nvPicPr>
          <p:cNvPr id="22" name="Image 21" descr="Une image contenant intérieur, mur, assis, objet&#10;&#10;Description générée automatiquement">
            <a:extLst>
              <a:ext uri="{FF2B5EF4-FFF2-40B4-BE49-F238E27FC236}">
                <a16:creationId xmlns:a16="http://schemas.microsoft.com/office/drawing/2014/main" xmlns="" id="{8602EA69-A9CD-1A43-A3EE-F939F8B1113E}"/>
              </a:ext>
            </a:extLst>
          </p:cNvPr>
          <p:cNvPicPr>
            <a:picLocks noChangeAspect="1"/>
          </p:cNvPicPr>
          <p:nvPr/>
        </p:nvPicPr>
        <p:blipFill rotWithShape="1">
          <a:blip r:embed="rId2">
            <a:alphaModFix/>
            <a:duotone>
              <a:prstClr val="black"/>
              <a:srgbClr val="0070C0">
                <a:tint val="45000"/>
                <a:satMod val="400000"/>
              </a:srgbClr>
            </a:duotone>
          </a:blip>
          <a:srcRect l="-127" t="6605"/>
          <a:stretch/>
        </p:blipFill>
        <p:spPr>
          <a:xfrm flipH="1">
            <a:off x="661659" y="574958"/>
            <a:ext cx="10868682" cy="5708085"/>
          </a:xfrm>
          <a:prstGeom prst="rect">
            <a:avLst/>
          </a:prstGeom>
          <a:ln>
            <a:noFill/>
          </a:ln>
        </p:spPr>
      </p:pic>
      <p:sp>
        <p:nvSpPr>
          <p:cNvPr id="10" name="object 10"/>
          <p:cNvSpPr txBox="1">
            <a:spLocks noGrp="1"/>
          </p:cNvSpPr>
          <p:nvPr>
            <p:ph type="title" idx="4294967295"/>
          </p:nvPr>
        </p:nvSpPr>
        <p:spPr>
          <a:xfrm>
            <a:off x="2040049" y="1285046"/>
            <a:ext cx="7277100" cy="1943100"/>
          </a:xfrm>
          <a:prstGeom prst="rect">
            <a:avLst/>
          </a:prstGeom>
        </p:spPr>
        <p:txBody>
          <a:bodyPr vert="horz" wrap="square" lIns="0" tIns="20489" rIns="0" bIns="0" rtlCol="0">
            <a:spAutoFit/>
          </a:bodyPr>
          <a:lstStyle/>
          <a:p>
            <a:pPr marL="20489">
              <a:spcBef>
                <a:spcPts val="161"/>
              </a:spcBef>
            </a:pPr>
            <a:r>
              <a:rPr lang="fr-FR" sz="4629" dirty="0">
                <a:solidFill>
                  <a:schemeClr val="bg1"/>
                </a:solidFill>
                <a:latin typeface="Open Sans" panose="020B0606030504020204" pitchFamily="34" charset="0"/>
                <a:ea typeface="Open Sans" panose="020B0606030504020204" pitchFamily="34" charset="0"/>
                <a:cs typeface="Open Sans" panose="020B0606030504020204" pitchFamily="34" charset="0"/>
              </a:rPr>
              <a:t>Le marché des ventes volontaires de meubles </a:t>
            </a:r>
            <a:br>
              <a:rPr lang="fr-FR" sz="4629"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fr-FR" sz="4629" dirty="0">
                <a:solidFill>
                  <a:schemeClr val="bg1"/>
                </a:solidFill>
                <a:latin typeface="Open Sans" panose="020B0606030504020204" pitchFamily="34" charset="0"/>
                <a:ea typeface="Open Sans" panose="020B0606030504020204" pitchFamily="34" charset="0"/>
                <a:cs typeface="Open Sans" panose="020B0606030504020204" pitchFamily="34" charset="0"/>
              </a:rPr>
              <a:t>aux enchères publiques </a:t>
            </a:r>
          </a:p>
        </p:txBody>
      </p:sp>
      <p:sp>
        <p:nvSpPr>
          <p:cNvPr id="24" name="bk object 19">
            <a:extLst>
              <a:ext uri="{FF2B5EF4-FFF2-40B4-BE49-F238E27FC236}">
                <a16:creationId xmlns:a16="http://schemas.microsoft.com/office/drawing/2014/main" xmlns="" id="{B3BC181E-6B42-4445-B066-81E71AD2F0D5}"/>
              </a:ext>
            </a:extLst>
          </p:cNvPr>
          <p:cNvSpPr/>
          <p:nvPr/>
        </p:nvSpPr>
        <p:spPr>
          <a:xfrm>
            <a:off x="10450187" y="875116"/>
            <a:ext cx="795956" cy="819860"/>
          </a:xfrm>
          <a:prstGeom prst="rect">
            <a:avLst/>
          </a:prstGeom>
          <a:blipFill>
            <a:blip r:embed="rId3" cstate="print"/>
            <a:stretch>
              <a:fillRect/>
            </a:stretch>
          </a:blipFill>
        </p:spPr>
        <p:txBody>
          <a:bodyPr wrap="square" lIns="0" tIns="0" rIns="0" bIns="0" rtlCol="0"/>
          <a:lstStyle/>
          <a:p>
            <a:endParaRPr sz="2314"/>
          </a:p>
        </p:txBody>
      </p:sp>
      <p:sp>
        <p:nvSpPr>
          <p:cNvPr id="11" name="Rectangle: Rounded Corners 4">
            <a:extLst>
              <a:ext uri="{FF2B5EF4-FFF2-40B4-BE49-F238E27FC236}">
                <a16:creationId xmlns:a16="http://schemas.microsoft.com/office/drawing/2014/main" xmlns="" id="{DBB26CD5-5228-C242-96E4-DA8B68DE773E}"/>
              </a:ext>
            </a:extLst>
          </p:cNvPr>
          <p:cNvSpPr/>
          <p:nvPr/>
        </p:nvSpPr>
        <p:spPr>
          <a:xfrm rot="16200000">
            <a:off x="999910" y="2216794"/>
            <a:ext cx="1726461" cy="79602"/>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22722"/>
              </a:solidFill>
            </a:endParaRPr>
          </a:p>
        </p:txBody>
      </p:sp>
      <p:sp>
        <p:nvSpPr>
          <p:cNvPr id="2" name="Rectangle : coins arrondis 1">
            <a:extLst>
              <a:ext uri="{FF2B5EF4-FFF2-40B4-BE49-F238E27FC236}">
                <a16:creationId xmlns:a16="http://schemas.microsoft.com/office/drawing/2014/main" xmlns="" id="{B4A2AB0E-BD30-2948-BDAE-E8F0CA81C590}"/>
              </a:ext>
            </a:extLst>
          </p:cNvPr>
          <p:cNvSpPr/>
          <p:nvPr/>
        </p:nvSpPr>
        <p:spPr>
          <a:xfrm>
            <a:off x="1823339" y="3317689"/>
            <a:ext cx="2281881" cy="299738"/>
          </a:xfrm>
          <a:prstGeom prst="roundRect">
            <a:avLst/>
          </a:prstGeom>
          <a:solidFill>
            <a:srgbClr val="C60C0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pc="300" dirty="0"/>
              <a:t>EN FRANCE</a:t>
            </a:r>
          </a:p>
        </p:txBody>
      </p:sp>
      <p:pic>
        <p:nvPicPr>
          <p:cNvPr id="4" name="Graphique 3">
            <a:extLst>
              <a:ext uri="{FF2B5EF4-FFF2-40B4-BE49-F238E27FC236}">
                <a16:creationId xmlns:a16="http://schemas.microsoft.com/office/drawing/2014/main" xmlns="" id="{375A17B6-1B16-C544-AAB4-7FC1B97FE4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30991" y="3746421"/>
            <a:ext cx="1315462" cy="1797180"/>
          </a:xfrm>
          <a:prstGeom prst="rect">
            <a:avLst/>
          </a:prstGeom>
        </p:spPr>
      </p:pic>
      <p:pic>
        <p:nvPicPr>
          <p:cNvPr id="6" name="Graphique 5">
            <a:extLst>
              <a:ext uri="{FF2B5EF4-FFF2-40B4-BE49-F238E27FC236}">
                <a16:creationId xmlns:a16="http://schemas.microsoft.com/office/drawing/2014/main" xmlns="" id="{28E6D8EB-A396-3940-B2BF-7EB466406C2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192142" y="3775124"/>
            <a:ext cx="1232574" cy="1768476"/>
          </a:xfrm>
          <a:prstGeom prst="rect">
            <a:avLst/>
          </a:prstGeom>
        </p:spPr>
      </p:pic>
      <p:pic>
        <p:nvPicPr>
          <p:cNvPr id="8" name="Graphique 7">
            <a:extLst>
              <a:ext uri="{FF2B5EF4-FFF2-40B4-BE49-F238E27FC236}">
                <a16:creationId xmlns:a16="http://schemas.microsoft.com/office/drawing/2014/main" xmlns="" id="{76F855EE-401F-7F4E-8711-C4BDC1D3F5F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521141" y="3757418"/>
            <a:ext cx="1052268" cy="1803888"/>
          </a:xfrm>
          <a:prstGeom prst="rect">
            <a:avLst/>
          </a:prstGeom>
        </p:spPr>
      </p:pic>
      <p:pic>
        <p:nvPicPr>
          <p:cNvPr id="17" name="Graphique 16">
            <a:extLst>
              <a:ext uri="{FF2B5EF4-FFF2-40B4-BE49-F238E27FC236}">
                <a16:creationId xmlns:a16="http://schemas.microsoft.com/office/drawing/2014/main" xmlns="" id="{87F93437-EFFF-824F-9F1C-C29B6AEEBBC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808100" y="3736114"/>
            <a:ext cx="1294988" cy="1805687"/>
          </a:xfrm>
          <a:prstGeom prst="rect">
            <a:avLst/>
          </a:prstGeom>
        </p:spPr>
      </p:pic>
    </p:spTree>
    <p:extLst>
      <p:ext uri="{BB962C8B-B14F-4D97-AF65-F5344CB8AC3E}">
        <p14:creationId xmlns:p14="http://schemas.microsoft.com/office/powerpoint/2010/main" val="15696275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ight Triangle 3">
            <a:extLst>
              <a:ext uri="{FF2B5EF4-FFF2-40B4-BE49-F238E27FC236}">
                <a16:creationId xmlns:a16="http://schemas.microsoft.com/office/drawing/2014/main" xmlns="" id="{D9DF5912-C72D-4CC9-804C-59DD8F76F7CE}"/>
              </a:ext>
            </a:extLst>
          </p:cNvPr>
          <p:cNvSpPr/>
          <p:nvPr/>
        </p:nvSpPr>
        <p:spPr>
          <a:xfrm rot="5400000">
            <a:off x="5265821" y="-5271255"/>
            <a:ext cx="1656977" cy="12195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xmlns="" id="{F557BF29-7080-5842-8DF2-C4760F0A3567}"/>
              </a:ext>
            </a:extLst>
          </p:cNvPr>
          <p:cNvSpPr/>
          <p:nvPr/>
        </p:nvSpPr>
        <p:spPr>
          <a:xfrm>
            <a:off x="9252629" y="387177"/>
            <a:ext cx="680366" cy="852553"/>
          </a:xfrm>
          <a:prstGeom prst="rect">
            <a:avLst/>
          </a:prstGeom>
          <a:noFill/>
        </p:spPr>
        <p:txBody>
          <a:bodyPr wrap="none" lIns="0" anchor="ctr">
            <a:noAutofit/>
          </a:bodyPr>
          <a:lstStyle/>
          <a:p>
            <a:r>
              <a:rPr lang="fr-FR"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286</a:t>
            </a:r>
          </a:p>
          <a:p>
            <a:r>
              <a:rPr lang="fr-FR"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MILLIONS </a:t>
            </a:r>
          </a:p>
          <a:p>
            <a:r>
              <a:rPr lang="fr-FR"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D’EUROS</a:t>
            </a:r>
          </a:p>
        </p:txBody>
      </p:sp>
      <p:sp>
        <p:nvSpPr>
          <p:cNvPr id="137" name="Rectangle 136">
            <a:extLst>
              <a:ext uri="{FF2B5EF4-FFF2-40B4-BE49-F238E27FC236}">
                <a16:creationId xmlns:a16="http://schemas.microsoft.com/office/drawing/2014/main" xmlns="" id="{1EE7B5F1-52A2-CF45-82CB-CB9EE1379764}"/>
              </a:ext>
            </a:extLst>
          </p:cNvPr>
          <p:cNvSpPr/>
          <p:nvPr/>
        </p:nvSpPr>
        <p:spPr>
          <a:xfrm>
            <a:off x="11103365" y="438328"/>
            <a:ext cx="625565" cy="750242"/>
          </a:xfrm>
          <a:prstGeom prst="rect">
            <a:avLst/>
          </a:prstGeom>
          <a:noFill/>
        </p:spPr>
        <p:txBody>
          <a:bodyPr wrap="none" lIns="0" anchor="ctr">
            <a:noAutofit/>
          </a:bodyPr>
          <a:lstStyle/>
          <a:p>
            <a:pPr algn="ctr"/>
            <a:r>
              <a:rPr lang="fr-FR"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-1%</a:t>
            </a:r>
          </a:p>
          <a:p>
            <a:pPr algn="ctr"/>
            <a:r>
              <a:rPr lang="fr-FR"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EN 2019</a:t>
            </a:r>
          </a:p>
        </p:txBody>
      </p:sp>
      <p:sp>
        <p:nvSpPr>
          <p:cNvPr id="158" name="Rectangle 157">
            <a:extLst>
              <a:ext uri="{FF2B5EF4-FFF2-40B4-BE49-F238E27FC236}">
                <a16:creationId xmlns:a16="http://schemas.microsoft.com/office/drawing/2014/main" xmlns="" id="{CC3F5DC6-7F87-0C44-A066-DB7FC67DBADE}"/>
              </a:ext>
            </a:extLst>
          </p:cNvPr>
          <p:cNvSpPr/>
          <p:nvPr/>
        </p:nvSpPr>
        <p:spPr>
          <a:xfrm>
            <a:off x="7022695" y="387177"/>
            <a:ext cx="735383" cy="852553"/>
          </a:xfrm>
          <a:prstGeom prst="rect">
            <a:avLst/>
          </a:prstGeom>
          <a:noFill/>
        </p:spPr>
        <p:txBody>
          <a:bodyPr wrap="none" lIns="36000" anchor="ctr">
            <a:noAutofit/>
          </a:bodyPr>
          <a:lstStyle/>
          <a:p>
            <a:r>
              <a:rPr lang="fr-FR" sz="3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19%</a:t>
            </a:r>
          </a:p>
          <a:p>
            <a:r>
              <a:rPr lang="fr-FR"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DU SECTEUR </a:t>
            </a:r>
            <a:endParaRPr lang="fr-FR" sz="32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a:solidFill>
                  <a:prstClr val="white"/>
                </a:solidFill>
                <a:latin typeface="Open Sans" panose="020B0606030504020204" pitchFamily="34" charset="0"/>
                <a:ea typeface="Open Sans" panose="020B0606030504020204" pitchFamily="34" charset="0"/>
                <a:cs typeface="Open Sans" panose="020B0606030504020204" pitchFamily="34" charset="0"/>
              </a:rPr>
              <a:t>Art et Objets de Collection</a:t>
            </a:r>
            <a:endParaRPr lang="fr-FR" sz="3200" b="1" dirty="0">
              <a:solidFill>
                <a:prstClr val="white"/>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3" name="Graphique 72">
            <a:extLst>
              <a:ext uri="{FF2B5EF4-FFF2-40B4-BE49-F238E27FC236}">
                <a16:creationId xmlns:a16="http://schemas.microsoft.com/office/drawing/2014/main" xmlns="" id="{35AA2332-C275-47FE-9919-BB87FF2A42E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5909" y="326195"/>
            <a:ext cx="753090" cy="990908"/>
          </a:xfrm>
          <a:prstGeom prst="rect">
            <a:avLst/>
          </a:prstGeom>
        </p:spPr>
      </p:pic>
      <p:sp>
        <p:nvSpPr>
          <p:cNvPr id="78" name="TextBox 3">
            <a:extLst>
              <a:ext uri="{FF2B5EF4-FFF2-40B4-BE49-F238E27FC236}">
                <a16:creationId xmlns:a16="http://schemas.microsoft.com/office/drawing/2014/main" xmlns="" id="{1EB7E420-5214-4A25-B126-71D90C8F0CA5}"/>
              </a:ext>
            </a:extLst>
          </p:cNvPr>
          <p:cNvSpPr txBox="1"/>
          <p:nvPr/>
        </p:nvSpPr>
        <p:spPr>
          <a:xfrm>
            <a:off x="1481402" y="448552"/>
            <a:ext cx="4677660" cy="712694"/>
          </a:xfrm>
          <a:prstGeom prst="rect">
            <a:avLst/>
          </a:prstGeom>
          <a:noFill/>
        </p:spPr>
        <p:txBody>
          <a:bodyPr wrap="square" rtlCol="0">
            <a:noAutofit/>
          </a:bodyPr>
          <a:lstStyle/>
          <a:p>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Montants adjugés et répartition</a:t>
            </a:r>
          </a:p>
          <a:p>
            <a:r>
              <a:rPr lang="fr-FR" sz="2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Autres objets de Collection</a:t>
            </a:r>
          </a:p>
        </p:txBody>
      </p:sp>
      <p:sp>
        <p:nvSpPr>
          <p:cNvPr id="79" name="Rectangle: Rounded Corners 4">
            <a:extLst>
              <a:ext uri="{FF2B5EF4-FFF2-40B4-BE49-F238E27FC236}">
                <a16:creationId xmlns:a16="http://schemas.microsoft.com/office/drawing/2014/main" xmlns="" id="{3896C123-E6EE-43B7-A457-B469544C7F62}"/>
              </a:ext>
            </a:extLst>
          </p:cNvPr>
          <p:cNvSpPr/>
          <p:nvPr/>
        </p:nvSpPr>
        <p:spPr>
          <a:xfrm rot="16200000">
            <a:off x="1029232" y="773893"/>
            <a:ext cx="596761" cy="100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grpSp>
        <p:nvGrpSpPr>
          <p:cNvPr id="81" name="Groupe 80">
            <a:extLst>
              <a:ext uri="{FF2B5EF4-FFF2-40B4-BE49-F238E27FC236}">
                <a16:creationId xmlns:a16="http://schemas.microsoft.com/office/drawing/2014/main" xmlns="" id="{CBE7660B-8B0F-4CCE-B679-8FC218863DE6}"/>
              </a:ext>
            </a:extLst>
          </p:cNvPr>
          <p:cNvGrpSpPr/>
          <p:nvPr/>
        </p:nvGrpSpPr>
        <p:grpSpPr>
          <a:xfrm>
            <a:off x="6213900" y="501233"/>
            <a:ext cx="626752" cy="624432"/>
            <a:chOff x="6213900" y="501233"/>
            <a:chExt cx="626752" cy="624432"/>
          </a:xfrm>
        </p:grpSpPr>
        <p:sp>
          <p:nvSpPr>
            <p:cNvPr id="82" name="Rectangle: Rounded Corners 12">
              <a:extLst>
                <a:ext uri="{FF2B5EF4-FFF2-40B4-BE49-F238E27FC236}">
                  <a16:creationId xmlns:a16="http://schemas.microsoft.com/office/drawing/2014/main" xmlns="" id="{97462F8C-826C-4A7E-BE1C-FDE4D899A20B}"/>
                </a:ext>
              </a:extLst>
            </p:cNvPr>
            <p:cNvSpPr/>
            <p:nvPr/>
          </p:nvSpPr>
          <p:spPr>
            <a:xfrm>
              <a:off x="6213900" y="501233"/>
              <a:ext cx="626752" cy="624432"/>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Graphique 82">
              <a:extLst>
                <a:ext uri="{FF2B5EF4-FFF2-40B4-BE49-F238E27FC236}">
                  <a16:creationId xmlns:a16="http://schemas.microsoft.com/office/drawing/2014/main" xmlns="" id="{D72FEF73-8284-40EE-BD2D-83E9A5FF87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437025" y="591410"/>
              <a:ext cx="185033" cy="444079"/>
            </a:xfrm>
            <a:prstGeom prst="rect">
              <a:avLst/>
            </a:prstGeom>
          </p:spPr>
        </p:pic>
      </p:grpSp>
      <p:grpSp>
        <p:nvGrpSpPr>
          <p:cNvPr id="104" name="Groupe 103">
            <a:extLst>
              <a:ext uri="{FF2B5EF4-FFF2-40B4-BE49-F238E27FC236}">
                <a16:creationId xmlns:a16="http://schemas.microsoft.com/office/drawing/2014/main" xmlns="" id="{A89C170F-3118-4330-9ABB-F03021A8ACB7}"/>
              </a:ext>
            </a:extLst>
          </p:cNvPr>
          <p:cNvGrpSpPr/>
          <p:nvPr/>
        </p:nvGrpSpPr>
        <p:grpSpPr>
          <a:xfrm>
            <a:off x="8284894" y="501233"/>
            <a:ext cx="626752" cy="624432"/>
            <a:chOff x="5829989" y="504962"/>
            <a:chExt cx="626752" cy="624432"/>
          </a:xfrm>
        </p:grpSpPr>
        <p:pic>
          <p:nvPicPr>
            <p:cNvPr id="105" name="Graphique 104">
              <a:extLst>
                <a:ext uri="{FF2B5EF4-FFF2-40B4-BE49-F238E27FC236}">
                  <a16:creationId xmlns:a16="http://schemas.microsoft.com/office/drawing/2014/main" xmlns="" id="{AAECE116-7275-4462-B6AA-B2C4923BFC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1113929">
              <a:off x="5938369" y="702516"/>
              <a:ext cx="404680" cy="224698"/>
            </a:xfrm>
            <a:prstGeom prst="rect">
              <a:avLst/>
            </a:prstGeom>
          </p:spPr>
        </p:pic>
        <p:sp>
          <p:nvSpPr>
            <p:cNvPr id="108" name="Rectangle: Rounded Corners 12">
              <a:extLst>
                <a:ext uri="{FF2B5EF4-FFF2-40B4-BE49-F238E27FC236}">
                  <a16:creationId xmlns:a16="http://schemas.microsoft.com/office/drawing/2014/main" xmlns="" id="{EF967FC3-C77E-4AE1-92A7-A69C35023AC1}"/>
                </a:ext>
              </a:extLst>
            </p:cNvPr>
            <p:cNvSpPr/>
            <p:nvPr/>
          </p:nvSpPr>
          <p:spPr>
            <a:xfrm>
              <a:off x="5829989" y="504962"/>
              <a:ext cx="626752" cy="624432"/>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0" name="Connecteur droit 109">
            <a:extLst>
              <a:ext uri="{FF2B5EF4-FFF2-40B4-BE49-F238E27FC236}">
                <a16:creationId xmlns:a16="http://schemas.microsoft.com/office/drawing/2014/main" xmlns="" id="{29F22ED8-8E8C-4D30-B728-85D4C4E743C8}"/>
              </a:ext>
            </a:extLst>
          </p:cNvPr>
          <p:cNvCxnSpPr>
            <a:cxnSpLocks/>
          </p:cNvCxnSpPr>
          <p:nvPr/>
        </p:nvCxnSpPr>
        <p:spPr>
          <a:xfrm flipV="1">
            <a:off x="10095311" y="466389"/>
            <a:ext cx="0" cy="6941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2" name="Groupe 111">
            <a:extLst>
              <a:ext uri="{FF2B5EF4-FFF2-40B4-BE49-F238E27FC236}">
                <a16:creationId xmlns:a16="http://schemas.microsoft.com/office/drawing/2014/main" xmlns="" id="{2CED9D41-2B8F-497C-A7D1-B652AB93C500}"/>
              </a:ext>
            </a:extLst>
          </p:cNvPr>
          <p:cNvGrpSpPr/>
          <p:nvPr/>
        </p:nvGrpSpPr>
        <p:grpSpPr>
          <a:xfrm rot="5400000">
            <a:off x="10233566" y="501233"/>
            <a:ext cx="626752" cy="624432"/>
            <a:chOff x="7765760" y="486711"/>
            <a:chExt cx="626752" cy="624432"/>
          </a:xfrm>
        </p:grpSpPr>
        <p:sp>
          <p:nvSpPr>
            <p:cNvPr id="114" name="Rectangle: Rounded Corners 12">
              <a:extLst>
                <a:ext uri="{FF2B5EF4-FFF2-40B4-BE49-F238E27FC236}">
                  <a16:creationId xmlns:a16="http://schemas.microsoft.com/office/drawing/2014/main" xmlns="" id="{436C730B-8DF9-4AED-B3D4-D97E811ABF66}"/>
                </a:ext>
              </a:extLst>
            </p:cNvPr>
            <p:cNvSpPr/>
            <p:nvPr/>
          </p:nvSpPr>
          <p:spPr>
            <a:xfrm>
              <a:off x="7765760" y="486711"/>
              <a:ext cx="626752" cy="624432"/>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lèche vers le haut 145">
              <a:extLst>
                <a:ext uri="{FF2B5EF4-FFF2-40B4-BE49-F238E27FC236}">
                  <a16:creationId xmlns:a16="http://schemas.microsoft.com/office/drawing/2014/main" xmlns="" id="{015F0672-21BF-493B-9A28-CEFE7F829370}"/>
                </a:ext>
              </a:extLst>
            </p:cNvPr>
            <p:cNvSpPr/>
            <p:nvPr/>
          </p:nvSpPr>
          <p:spPr>
            <a:xfrm rot="13757474" flipV="1">
              <a:off x="7981557" y="628126"/>
              <a:ext cx="195157" cy="341604"/>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cxnSp>
        <p:nvCxnSpPr>
          <p:cNvPr id="116" name="Connecteur droit 115">
            <a:extLst>
              <a:ext uri="{FF2B5EF4-FFF2-40B4-BE49-F238E27FC236}">
                <a16:creationId xmlns:a16="http://schemas.microsoft.com/office/drawing/2014/main" xmlns="" id="{43B0DCD2-8CFD-47B6-8325-3892EA3D1813}"/>
              </a:ext>
            </a:extLst>
          </p:cNvPr>
          <p:cNvCxnSpPr>
            <a:cxnSpLocks/>
          </p:cNvCxnSpPr>
          <p:nvPr/>
        </p:nvCxnSpPr>
        <p:spPr>
          <a:xfrm flipV="1">
            <a:off x="8099228" y="466389"/>
            <a:ext cx="0" cy="6941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7" name="Rectangle: Rounded Corners 1">
            <a:extLst>
              <a:ext uri="{FF2B5EF4-FFF2-40B4-BE49-F238E27FC236}">
                <a16:creationId xmlns:a16="http://schemas.microsoft.com/office/drawing/2014/main" xmlns="" id="{5F57DD0E-57A9-40C9-8614-28F9726D27B2}"/>
              </a:ext>
            </a:extLst>
          </p:cNvPr>
          <p:cNvSpPr/>
          <p:nvPr/>
        </p:nvSpPr>
        <p:spPr>
          <a:xfrm>
            <a:off x="6235547" y="1908056"/>
            <a:ext cx="4947460" cy="4325871"/>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bk object 19">
            <a:extLst>
              <a:ext uri="{FF2B5EF4-FFF2-40B4-BE49-F238E27FC236}">
                <a16:creationId xmlns:a16="http://schemas.microsoft.com/office/drawing/2014/main" xmlns="" id="{2F1FDC61-A09F-456A-BEC5-5BC59E2D1731}"/>
              </a:ext>
            </a:extLst>
          </p:cNvPr>
          <p:cNvSpPr/>
          <p:nvPr/>
        </p:nvSpPr>
        <p:spPr>
          <a:xfrm>
            <a:off x="11265775" y="5623853"/>
            <a:ext cx="531662" cy="547628"/>
          </a:xfrm>
          <a:prstGeom prst="rect">
            <a:avLst/>
          </a:prstGeom>
          <a:blipFill>
            <a:blip r:embed="rId8" cstate="print"/>
            <a:stretch>
              <a:fillRect/>
            </a:stretch>
          </a:blipFill>
        </p:spPr>
        <p:txBody>
          <a:bodyPr wrap="square" lIns="0" tIns="0" rIns="0" bIns="0" rtlCol="0"/>
          <a:lstStyle/>
          <a:p>
            <a:endParaRPr/>
          </a:p>
        </p:txBody>
      </p:sp>
      <p:sp>
        <p:nvSpPr>
          <p:cNvPr id="67" name="Rectangle 66">
            <a:extLst>
              <a:ext uri="{FF2B5EF4-FFF2-40B4-BE49-F238E27FC236}">
                <a16:creationId xmlns:a16="http://schemas.microsoft.com/office/drawing/2014/main" xmlns="" id="{8F9500B6-FF87-4E9E-8A84-B6ECF31A1A3D}"/>
              </a:ext>
            </a:extLst>
          </p:cNvPr>
          <p:cNvSpPr/>
          <p:nvPr/>
        </p:nvSpPr>
        <p:spPr>
          <a:xfrm>
            <a:off x="408904" y="2696189"/>
            <a:ext cx="2356330" cy="230832"/>
          </a:xfrm>
          <a:prstGeom prst="rect">
            <a:avLst/>
          </a:prstGeom>
        </p:spPr>
        <p:txBody>
          <a:bodyPr wrap="square" lIns="0" rIns="0">
            <a:spAutoFit/>
          </a:bodyPr>
          <a:lstStyle/>
          <a:p>
            <a:pPr algn="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Véhicules de collection </a:t>
            </a:r>
          </a:p>
        </p:txBody>
      </p:sp>
      <p:sp>
        <p:nvSpPr>
          <p:cNvPr id="68" name="Rectangle 67">
            <a:extLst>
              <a:ext uri="{FF2B5EF4-FFF2-40B4-BE49-F238E27FC236}">
                <a16:creationId xmlns:a16="http://schemas.microsoft.com/office/drawing/2014/main" xmlns="" id="{32FA026D-7647-4D10-B94A-F32A46EB42BE}"/>
              </a:ext>
            </a:extLst>
          </p:cNvPr>
          <p:cNvSpPr/>
          <p:nvPr/>
        </p:nvSpPr>
        <p:spPr>
          <a:xfrm>
            <a:off x="84172" y="3109586"/>
            <a:ext cx="2681062" cy="230832"/>
          </a:xfrm>
          <a:prstGeom prst="rect">
            <a:avLst/>
          </a:prstGeom>
        </p:spPr>
        <p:txBody>
          <a:bodyPr wrap="square" lIns="0" rIns="0">
            <a:spAutoFit/>
          </a:bodyPr>
          <a:lstStyle/>
          <a:p>
            <a:pPr algn="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Livres, manuscrits et bandes dessinées </a:t>
            </a:r>
          </a:p>
        </p:txBody>
      </p:sp>
      <p:sp>
        <p:nvSpPr>
          <p:cNvPr id="69" name="Rectangle 68">
            <a:extLst>
              <a:ext uri="{FF2B5EF4-FFF2-40B4-BE49-F238E27FC236}">
                <a16:creationId xmlns:a16="http://schemas.microsoft.com/office/drawing/2014/main" xmlns="" id="{65586BEF-8AEE-4759-8864-18B2AFB73D0D}"/>
              </a:ext>
            </a:extLst>
          </p:cNvPr>
          <p:cNvSpPr/>
          <p:nvPr/>
        </p:nvSpPr>
        <p:spPr>
          <a:xfrm>
            <a:off x="408901" y="3566488"/>
            <a:ext cx="2356333" cy="230832"/>
          </a:xfrm>
          <a:prstGeom prst="rect">
            <a:avLst/>
          </a:prstGeom>
        </p:spPr>
        <p:txBody>
          <a:bodyPr wrap="square" lIns="0" rIns="0">
            <a:spAutoFit/>
          </a:bodyPr>
          <a:lstStyle/>
          <a:p>
            <a:pPr algn="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Instruments de musique</a:t>
            </a:r>
          </a:p>
        </p:txBody>
      </p:sp>
      <p:sp>
        <p:nvSpPr>
          <p:cNvPr id="72" name="Rectangle 71">
            <a:extLst>
              <a:ext uri="{FF2B5EF4-FFF2-40B4-BE49-F238E27FC236}">
                <a16:creationId xmlns:a16="http://schemas.microsoft.com/office/drawing/2014/main" xmlns="" id="{6490FC53-3C71-402C-B93E-6EDB33BAF30D}"/>
              </a:ext>
            </a:extLst>
          </p:cNvPr>
          <p:cNvSpPr/>
          <p:nvPr/>
        </p:nvSpPr>
        <p:spPr>
          <a:xfrm>
            <a:off x="84172" y="4037261"/>
            <a:ext cx="2681062" cy="230832"/>
          </a:xfrm>
          <a:prstGeom prst="rect">
            <a:avLst/>
          </a:prstGeom>
        </p:spPr>
        <p:txBody>
          <a:bodyPr wrap="square" lIns="0" rIns="0">
            <a:spAutoFit/>
          </a:bodyPr>
          <a:lstStyle/>
          <a:p>
            <a:pPr algn="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Numismatique </a:t>
            </a:r>
          </a:p>
        </p:txBody>
      </p:sp>
      <p:sp>
        <p:nvSpPr>
          <p:cNvPr id="88" name="Rectangle 87">
            <a:extLst>
              <a:ext uri="{FF2B5EF4-FFF2-40B4-BE49-F238E27FC236}">
                <a16:creationId xmlns:a16="http://schemas.microsoft.com/office/drawing/2014/main" xmlns="" id="{A7FC3BA8-F5F7-45F3-973F-1BD2A8EE3E31}"/>
              </a:ext>
            </a:extLst>
          </p:cNvPr>
          <p:cNvSpPr/>
          <p:nvPr/>
        </p:nvSpPr>
        <p:spPr>
          <a:xfrm>
            <a:off x="75857" y="4424592"/>
            <a:ext cx="2689377" cy="230832"/>
          </a:xfrm>
          <a:prstGeom prst="rect">
            <a:avLst/>
          </a:prstGeom>
        </p:spPr>
        <p:txBody>
          <a:bodyPr wrap="square" lIns="0" rIns="0">
            <a:spAutoFit/>
          </a:bodyPr>
          <a:lstStyle/>
          <a:p>
            <a:pPr algn="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Photographies </a:t>
            </a:r>
          </a:p>
        </p:txBody>
      </p:sp>
      <p:sp>
        <p:nvSpPr>
          <p:cNvPr id="89" name="Rectangle 88">
            <a:extLst>
              <a:ext uri="{FF2B5EF4-FFF2-40B4-BE49-F238E27FC236}">
                <a16:creationId xmlns:a16="http://schemas.microsoft.com/office/drawing/2014/main" xmlns="" id="{0B9CFC34-72F9-4D95-8360-4DA1DBFC66CB}"/>
              </a:ext>
            </a:extLst>
          </p:cNvPr>
          <p:cNvSpPr/>
          <p:nvPr/>
        </p:nvSpPr>
        <p:spPr>
          <a:xfrm>
            <a:off x="0" y="5865946"/>
            <a:ext cx="2765234" cy="369332"/>
          </a:xfrm>
          <a:prstGeom prst="rect">
            <a:avLst/>
          </a:prstGeom>
        </p:spPr>
        <p:txBody>
          <a:bodyPr wrap="square" lIns="0" rIns="0">
            <a:spAutoFit/>
          </a:bodyPr>
          <a:lstStyle/>
          <a:p>
            <a:pPr algn="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Autres : timbres, cartes postales, affiches, jouets anciens, objets de vitrine, cabinets de curiosité …</a:t>
            </a:r>
          </a:p>
        </p:txBody>
      </p:sp>
      <p:cxnSp>
        <p:nvCxnSpPr>
          <p:cNvPr id="94" name="Connecteur droit 93">
            <a:extLst>
              <a:ext uri="{FF2B5EF4-FFF2-40B4-BE49-F238E27FC236}">
                <a16:creationId xmlns:a16="http://schemas.microsoft.com/office/drawing/2014/main" xmlns="" id="{D82672D3-E85C-45FA-9DCD-2380443E5C6F}"/>
              </a:ext>
            </a:extLst>
          </p:cNvPr>
          <p:cNvCxnSpPr>
            <a:cxnSpLocks/>
          </p:cNvCxnSpPr>
          <p:nvPr/>
        </p:nvCxnSpPr>
        <p:spPr>
          <a:xfrm>
            <a:off x="2818021" y="2541262"/>
            <a:ext cx="0" cy="380445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5" name="Groupe 94">
            <a:extLst>
              <a:ext uri="{FF2B5EF4-FFF2-40B4-BE49-F238E27FC236}">
                <a16:creationId xmlns:a16="http://schemas.microsoft.com/office/drawing/2014/main" xmlns="" id="{11F407CB-9CF5-4616-B44B-B359D8EA6B37}"/>
              </a:ext>
            </a:extLst>
          </p:cNvPr>
          <p:cNvGrpSpPr/>
          <p:nvPr/>
        </p:nvGrpSpPr>
        <p:grpSpPr>
          <a:xfrm>
            <a:off x="2904635" y="2668196"/>
            <a:ext cx="2612667" cy="276999"/>
            <a:chOff x="2061291" y="3250975"/>
            <a:chExt cx="3483554" cy="276999"/>
          </a:xfrm>
        </p:grpSpPr>
        <p:sp>
          <p:nvSpPr>
            <p:cNvPr id="96" name="Rectangle 95">
              <a:extLst>
                <a:ext uri="{FF2B5EF4-FFF2-40B4-BE49-F238E27FC236}">
                  <a16:creationId xmlns:a16="http://schemas.microsoft.com/office/drawing/2014/main" xmlns="" id="{3F4E9C89-7EE5-4913-9C67-934F93CA22D8}"/>
                </a:ext>
              </a:extLst>
            </p:cNvPr>
            <p:cNvSpPr/>
            <p:nvPr/>
          </p:nvSpPr>
          <p:spPr>
            <a:xfrm>
              <a:off x="2061291" y="3256278"/>
              <a:ext cx="2788158" cy="235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7" name="Rectangle 96">
              <a:extLst>
                <a:ext uri="{FF2B5EF4-FFF2-40B4-BE49-F238E27FC236}">
                  <a16:creationId xmlns:a16="http://schemas.microsoft.com/office/drawing/2014/main" xmlns="" id="{CC8FD3C3-E9DE-4E75-A4D5-EBD73F6DDCF1}"/>
                </a:ext>
              </a:extLst>
            </p:cNvPr>
            <p:cNvSpPr/>
            <p:nvPr/>
          </p:nvSpPr>
          <p:spPr>
            <a:xfrm>
              <a:off x="4757877" y="3250975"/>
              <a:ext cx="786968" cy="276999"/>
            </a:xfrm>
            <a:prstGeom prst="rect">
              <a:avLst/>
            </a:prstGeom>
          </p:spPr>
          <p:txBody>
            <a:bodyPr wrap="non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92 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0" name="Groupe 99">
            <a:extLst>
              <a:ext uri="{FF2B5EF4-FFF2-40B4-BE49-F238E27FC236}">
                <a16:creationId xmlns:a16="http://schemas.microsoft.com/office/drawing/2014/main" xmlns="" id="{8DE2B0B2-F6BE-4CEE-858E-863AFD31B0F9}"/>
              </a:ext>
            </a:extLst>
          </p:cNvPr>
          <p:cNvGrpSpPr/>
          <p:nvPr/>
        </p:nvGrpSpPr>
        <p:grpSpPr>
          <a:xfrm>
            <a:off x="2902614" y="3115353"/>
            <a:ext cx="1531146" cy="276999"/>
            <a:chOff x="2061291" y="3622850"/>
            <a:chExt cx="3553121" cy="276999"/>
          </a:xfrm>
        </p:grpSpPr>
        <p:sp>
          <p:nvSpPr>
            <p:cNvPr id="102" name="Rectangle 101">
              <a:extLst>
                <a:ext uri="{FF2B5EF4-FFF2-40B4-BE49-F238E27FC236}">
                  <a16:creationId xmlns:a16="http://schemas.microsoft.com/office/drawing/2014/main" xmlns="" id="{9E850F76-068C-48CD-9D9C-EE940F3F29E6}"/>
                </a:ext>
              </a:extLst>
            </p:cNvPr>
            <p:cNvSpPr/>
            <p:nvPr/>
          </p:nvSpPr>
          <p:spPr>
            <a:xfrm>
              <a:off x="2061291" y="3637652"/>
              <a:ext cx="2299643" cy="2357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4" name="Rectangle 123">
              <a:extLst>
                <a:ext uri="{FF2B5EF4-FFF2-40B4-BE49-F238E27FC236}">
                  <a16:creationId xmlns:a16="http://schemas.microsoft.com/office/drawing/2014/main" xmlns="" id="{13E08117-B486-4119-B423-FF03161EA0E0}"/>
                </a:ext>
              </a:extLst>
            </p:cNvPr>
            <p:cNvSpPr/>
            <p:nvPr/>
          </p:nvSpPr>
          <p:spPr>
            <a:xfrm>
              <a:off x="4326592" y="3622850"/>
              <a:ext cx="1287820" cy="276999"/>
            </a:xfrm>
            <a:prstGeom prst="rect">
              <a:avLst/>
            </a:prstGeom>
          </p:spPr>
          <p:txBody>
            <a:bodyPr wrap="non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45M€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28" name="Groupe 127">
            <a:extLst>
              <a:ext uri="{FF2B5EF4-FFF2-40B4-BE49-F238E27FC236}">
                <a16:creationId xmlns:a16="http://schemas.microsoft.com/office/drawing/2014/main" xmlns="" id="{8C465139-00D0-4974-9990-4481E8BE92C4}"/>
              </a:ext>
            </a:extLst>
          </p:cNvPr>
          <p:cNvGrpSpPr/>
          <p:nvPr/>
        </p:nvGrpSpPr>
        <p:grpSpPr>
          <a:xfrm>
            <a:off x="2910729" y="3562510"/>
            <a:ext cx="968071" cy="276999"/>
            <a:chOff x="2614329" y="3911566"/>
            <a:chExt cx="1290760" cy="276999"/>
          </a:xfrm>
        </p:grpSpPr>
        <p:sp>
          <p:nvSpPr>
            <p:cNvPr id="131" name="Rectangle 130">
              <a:extLst>
                <a:ext uri="{FF2B5EF4-FFF2-40B4-BE49-F238E27FC236}">
                  <a16:creationId xmlns:a16="http://schemas.microsoft.com/office/drawing/2014/main" xmlns="" id="{5D7DF546-7AD8-4E45-8DB5-0F2F748F0674}"/>
                </a:ext>
              </a:extLst>
            </p:cNvPr>
            <p:cNvSpPr/>
            <p:nvPr/>
          </p:nvSpPr>
          <p:spPr>
            <a:xfrm>
              <a:off x="2614329" y="3929660"/>
              <a:ext cx="381284" cy="2357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3" name="Rectangle 132">
              <a:extLst>
                <a:ext uri="{FF2B5EF4-FFF2-40B4-BE49-F238E27FC236}">
                  <a16:creationId xmlns:a16="http://schemas.microsoft.com/office/drawing/2014/main" xmlns="" id="{1771C3D5-AAFF-4500-8D93-1E296EEC503D}"/>
                </a:ext>
              </a:extLst>
            </p:cNvPr>
            <p:cNvSpPr/>
            <p:nvPr/>
          </p:nvSpPr>
          <p:spPr>
            <a:xfrm>
              <a:off x="2969874" y="3911566"/>
              <a:ext cx="935215" cy="276999"/>
            </a:xfrm>
            <a:prstGeom prst="rect">
              <a:avLst/>
            </a:prstGeom>
          </p:spPr>
          <p:txBody>
            <a:bodyPr wrap="squar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11 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34" name="Groupe 133">
            <a:extLst>
              <a:ext uri="{FF2B5EF4-FFF2-40B4-BE49-F238E27FC236}">
                <a16:creationId xmlns:a16="http://schemas.microsoft.com/office/drawing/2014/main" xmlns="" id="{80580CA7-F4A9-459A-96C4-482BFD94E07A}"/>
              </a:ext>
            </a:extLst>
          </p:cNvPr>
          <p:cNvGrpSpPr/>
          <p:nvPr/>
        </p:nvGrpSpPr>
        <p:grpSpPr>
          <a:xfrm>
            <a:off x="2904725" y="4009667"/>
            <a:ext cx="861440" cy="276999"/>
            <a:chOff x="2608256" y="4490976"/>
            <a:chExt cx="1148585" cy="276999"/>
          </a:xfrm>
        </p:grpSpPr>
        <p:sp>
          <p:nvSpPr>
            <p:cNvPr id="135" name="Rectangle 134">
              <a:extLst>
                <a:ext uri="{FF2B5EF4-FFF2-40B4-BE49-F238E27FC236}">
                  <a16:creationId xmlns:a16="http://schemas.microsoft.com/office/drawing/2014/main" xmlns="" id="{9E6DFC79-E7EB-4426-B2AB-CCEA921EF4BB}"/>
                </a:ext>
              </a:extLst>
            </p:cNvPr>
            <p:cNvSpPr/>
            <p:nvPr/>
          </p:nvSpPr>
          <p:spPr>
            <a:xfrm>
              <a:off x="2608256" y="4506638"/>
              <a:ext cx="356400" cy="2357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36" name="Rectangle 135">
              <a:extLst>
                <a:ext uri="{FF2B5EF4-FFF2-40B4-BE49-F238E27FC236}">
                  <a16:creationId xmlns:a16="http://schemas.microsoft.com/office/drawing/2014/main" xmlns="" id="{DA6C87E2-6D02-4AD3-8A14-75B9A96FFB88}"/>
                </a:ext>
              </a:extLst>
            </p:cNvPr>
            <p:cNvSpPr/>
            <p:nvPr/>
          </p:nvSpPr>
          <p:spPr>
            <a:xfrm>
              <a:off x="2969874" y="4490976"/>
              <a:ext cx="786967" cy="276999"/>
            </a:xfrm>
            <a:prstGeom prst="rect">
              <a:avLst/>
            </a:prstGeom>
          </p:spPr>
          <p:txBody>
            <a:bodyPr wrap="non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10 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8" name="Rectangle 137">
            <a:extLst>
              <a:ext uri="{FF2B5EF4-FFF2-40B4-BE49-F238E27FC236}">
                <a16:creationId xmlns:a16="http://schemas.microsoft.com/office/drawing/2014/main" xmlns="" id="{303A8EE1-1B37-4A8E-8E80-C50E49D3EF6E}"/>
              </a:ext>
            </a:extLst>
          </p:cNvPr>
          <p:cNvSpPr/>
          <p:nvPr/>
        </p:nvSpPr>
        <p:spPr>
          <a:xfrm>
            <a:off x="3163102" y="4545777"/>
            <a:ext cx="842535" cy="276999"/>
          </a:xfrm>
          <a:prstGeom prst="rect">
            <a:avLst/>
          </a:prstGeom>
        </p:spPr>
        <p:txBody>
          <a:bodyPr wrap="squar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9 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39" name="Groupe 138">
            <a:extLst>
              <a:ext uri="{FF2B5EF4-FFF2-40B4-BE49-F238E27FC236}">
                <a16:creationId xmlns:a16="http://schemas.microsoft.com/office/drawing/2014/main" xmlns="" id="{CE6419C7-00A5-4112-B658-C244587118C2}"/>
              </a:ext>
            </a:extLst>
          </p:cNvPr>
          <p:cNvGrpSpPr/>
          <p:nvPr/>
        </p:nvGrpSpPr>
        <p:grpSpPr>
          <a:xfrm>
            <a:off x="2878313" y="5979977"/>
            <a:ext cx="3084642" cy="276999"/>
            <a:chOff x="2061291" y="5142512"/>
            <a:chExt cx="4112854" cy="276999"/>
          </a:xfrm>
        </p:grpSpPr>
        <p:sp>
          <p:nvSpPr>
            <p:cNvPr id="142" name="Rectangle 141">
              <a:extLst>
                <a:ext uri="{FF2B5EF4-FFF2-40B4-BE49-F238E27FC236}">
                  <a16:creationId xmlns:a16="http://schemas.microsoft.com/office/drawing/2014/main" xmlns="" id="{D79ABE4A-D90E-42A4-B799-19A4A5F2C104}"/>
                </a:ext>
              </a:extLst>
            </p:cNvPr>
            <p:cNvSpPr/>
            <p:nvPr/>
          </p:nvSpPr>
          <p:spPr>
            <a:xfrm>
              <a:off x="2061291" y="5163146"/>
              <a:ext cx="3170244" cy="235733"/>
            </a:xfrm>
            <a:prstGeom prst="rect">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3" name="Rectangle 142">
              <a:extLst>
                <a:ext uri="{FF2B5EF4-FFF2-40B4-BE49-F238E27FC236}">
                  <a16:creationId xmlns:a16="http://schemas.microsoft.com/office/drawing/2014/main" xmlns="" id="{E2353D95-6F05-4C59-A553-1182CD64A5D7}"/>
                </a:ext>
              </a:extLst>
            </p:cNvPr>
            <p:cNvSpPr/>
            <p:nvPr/>
          </p:nvSpPr>
          <p:spPr>
            <a:xfrm>
              <a:off x="5259352" y="5142512"/>
              <a:ext cx="914793" cy="276999"/>
            </a:xfrm>
            <a:prstGeom prst="rect">
              <a:avLst/>
            </a:prstGeom>
          </p:spPr>
          <p:txBody>
            <a:bodyPr wrap="squar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98 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grpSp>
      <p:graphicFrame>
        <p:nvGraphicFramePr>
          <p:cNvPr id="144" name="Graphique 143">
            <a:extLst>
              <a:ext uri="{FF2B5EF4-FFF2-40B4-BE49-F238E27FC236}">
                <a16:creationId xmlns:a16="http://schemas.microsoft.com/office/drawing/2014/main" xmlns="" id="{5B84886C-52D5-4616-9D13-1E43E437A5B9}"/>
              </a:ext>
            </a:extLst>
          </p:cNvPr>
          <p:cNvGraphicFramePr>
            <a:graphicFrameLocks noChangeAspect="1"/>
          </p:cNvGraphicFramePr>
          <p:nvPr>
            <p:extLst>
              <p:ext uri="{D42A27DB-BD31-4B8C-83A1-F6EECF244321}">
                <p14:modId xmlns:p14="http://schemas.microsoft.com/office/powerpoint/2010/main" val="3652463194"/>
              </p:ext>
            </p:extLst>
          </p:nvPr>
        </p:nvGraphicFramePr>
        <p:xfrm>
          <a:off x="6398995" y="2205134"/>
          <a:ext cx="4729501" cy="3825322"/>
        </p:xfrm>
        <a:graphic>
          <a:graphicData uri="http://schemas.openxmlformats.org/drawingml/2006/chart">
            <c:chart xmlns:c="http://schemas.openxmlformats.org/drawingml/2006/chart" xmlns:r="http://schemas.openxmlformats.org/officeDocument/2006/relationships" r:id="rId9"/>
          </a:graphicData>
        </a:graphic>
      </p:graphicFrame>
      <p:sp>
        <p:nvSpPr>
          <p:cNvPr id="146" name="Rectangle 145">
            <a:extLst>
              <a:ext uri="{FF2B5EF4-FFF2-40B4-BE49-F238E27FC236}">
                <a16:creationId xmlns:a16="http://schemas.microsoft.com/office/drawing/2014/main" xmlns="" id="{213E5030-5EE0-46EC-B197-39FF3CA67E3C}"/>
              </a:ext>
            </a:extLst>
          </p:cNvPr>
          <p:cNvSpPr/>
          <p:nvPr/>
        </p:nvSpPr>
        <p:spPr>
          <a:xfrm>
            <a:off x="10257120" y="2578909"/>
            <a:ext cx="974451" cy="369332"/>
          </a:xfrm>
          <a:prstGeom prst="rect">
            <a:avLst/>
          </a:prstGeom>
        </p:spPr>
        <p:txBody>
          <a:bodyPr wrap="square" lIns="0" rIns="0">
            <a:spAutoFit/>
          </a:bodyPr>
          <a:lstStyle/>
          <a:p>
            <a:r>
              <a:rPr lang="fr-FR" sz="900" dirty="0">
                <a:solidFill>
                  <a:schemeClr val="accent1">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Véhicules de collection </a:t>
            </a:r>
          </a:p>
        </p:txBody>
      </p:sp>
      <p:sp>
        <p:nvSpPr>
          <p:cNvPr id="147" name="Rectangle 146">
            <a:extLst>
              <a:ext uri="{FF2B5EF4-FFF2-40B4-BE49-F238E27FC236}">
                <a16:creationId xmlns:a16="http://schemas.microsoft.com/office/drawing/2014/main" xmlns="" id="{C7A49C96-88D1-4EBD-AD20-95EA1B55232F}"/>
              </a:ext>
            </a:extLst>
          </p:cNvPr>
          <p:cNvSpPr/>
          <p:nvPr/>
        </p:nvSpPr>
        <p:spPr>
          <a:xfrm>
            <a:off x="9895101" y="5346544"/>
            <a:ext cx="1222939" cy="369332"/>
          </a:xfrm>
          <a:prstGeom prst="rect">
            <a:avLst/>
          </a:prstGeom>
        </p:spPr>
        <p:txBody>
          <a:bodyPr wrap="square" lIns="0" rIns="0">
            <a:spAutoFit/>
          </a:bodyPr>
          <a:lstStyle/>
          <a:p>
            <a:r>
              <a:rPr lang="fr-FR" sz="900" dirty="0">
                <a:solidFill>
                  <a:srgbClr val="7030A0"/>
                </a:solidFill>
                <a:latin typeface="Open Sans" panose="020B0606030504020204" pitchFamily="34" charset="0"/>
                <a:ea typeface="Open Sans" panose="020B0606030504020204" pitchFamily="34" charset="0"/>
                <a:cs typeface="Open Sans" panose="020B0606030504020204" pitchFamily="34" charset="0"/>
              </a:rPr>
              <a:t>Livres, manuscrits et bandes dessinées</a:t>
            </a:r>
          </a:p>
        </p:txBody>
      </p:sp>
      <p:sp>
        <p:nvSpPr>
          <p:cNvPr id="148" name="Rectangle 147">
            <a:extLst>
              <a:ext uri="{FF2B5EF4-FFF2-40B4-BE49-F238E27FC236}">
                <a16:creationId xmlns:a16="http://schemas.microsoft.com/office/drawing/2014/main" xmlns="" id="{40F8C512-E969-49C0-9087-9EE040B872CE}"/>
              </a:ext>
            </a:extLst>
          </p:cNvPr>
          <p:cNvSpPr/>
          <p:nvPr/>
        </p:nvSpPr>
        <p:spPr>
          <a:xfrm>
            <a:off x="9436826" y="5642334"/>
            <a:ext cx="1888513" cy="229656"/>
          </a:xfrm>
          <a:prstGeom prst="rect">
            <a:avLst/>
          </a:prstGeom>
        </p:spPr>
        <p:txBody>
          <a:bodyPr wrap="square" lIns="0" rIns="0">
            <a:spAutoFit/>
          </a:bodyPr>
          <a:lstStyle/>
          <a:p>
            <a:r>
              <a:rPr lang="fr-FR" sz="900" dirty="0">
                <a:solidFill>
                  <a:srgbClr val="0070C0"/>
                </a:solidFill>
                <a:latin typeface="Open Sans" panose="020B0606030504020204" pitchFamily="34" charset="0"/>
                <a:ea typeface="Open Sans" panose="020B0606030504020204" pitchFamily="34" charset="0"/>
                <a:cs typeface="Open Sans" panose="020B0606030504020204" pitchFamily="34" charset="0"/>
              </a:rPr>
              <a:t>Instruments de musique</a:t>
            </a:r>
          </a:p>
        </p:txBody>
      </p:sp>
      <p:sp>
        <p:nvSpPr>
          <p:cNvPr id="151" name="Rectangle 150">
            <a:extLst>
              <a:ext uri="{FF2B5EF4-FFF2-40B4-BE49-F238E27FC236}">
                <a16:creationId xmlns:a16="http://schemas.microsoft.com/office/drawing/2014/main" xmlns="" id="{67F50A79-53E5-42E2-A63A-CFF8EF55BC8B}"/>
              </a:ext>
            </a:extLst>
          </p:cNvPr>
          <p:cNvSpPr/>
          <p:nvPr/>
        </p:nvSpPr>
        <p:spPr>
          <a:xfrm>
            <a:off x="7826382" y="5684163"/>
            <a:ext cx="893150" cy="230832"/>
          </a:xfrm>
          <a:prstGeom prst="rect">
            <a:avLst/>
          </a:prstGeom>
        </p:spPr>
        <p:txBody>
          <a:bodyPr wrap="square" lIns="0" rIns="0">
            <a:spAutoFit/>
          </a:bodyPr>
          <a:lstStyle/>
          <a:p>
            <a:pPr algn="ctr"/>
            <a:r>
              <a:rPr lang="fr-FR" sz="9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Numismatique</a:t>
            </a:r>
          </a:p>
        </p:txBody>
      </p:sp>
      <p:sp>
        <p:nvSpPr>
          <p:cNvPr id="152" name="Rectangle 151">
            <a:extLst>
              <a:ext uri="{FF2B5EF4-FFF2-40B4-BE49-F238E27FC236}">
                <a16:creationId xmlns:a16="http://schemas.microsoft.com/office/drawing/2014/main" xmlns="" id="{7E55B2BD-8307-409F-8C94-8D3AAA3EFBC7}"/>
              </a:ext>
            </a:extLst>
          </p:cNvPr>
          <p:cNvSpPr/>
          <p:nvPr/>
        </p:nvSpPr>
        <p:spPr>
          <a:xfrm>
            <a:off x="6787279" y="5330466"/>
            <a:ext cx="1289435" cy="230832"/>
          </a:xfrm>
          <a:prstGeom prst="rect">
            <a:avLst/>
          </a:prstGeom>
          <a:ln>
            <a:noFill/>
          </a:ln>
        </p:spPr>
        <p:txBody>
          <a:bodyPr wrap="square" lIns="0" rIns="0">
            <a:spAutoFit/>
          </a:bodyPr>
          <a:lstStyle/>
          <a:p>
            <a:pPr algn="r"/>
            <a:r>
              <a:rPr lang="fr-FR" sz="9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Photographies </a:t>
            </a:r>
          </a:p>
        </p:txBody>
      </p:sp>
      <p:sp>
        <p:nvSpPr>
          <p:cNvPr id="153" name="Rectangle 152">
            <a:extLst>
              <a:ext uri="{FF2B5EF4-FFF2-40B4-BE49-F238E27FC236}">
                <a16:creationId xmlns:a16="http://schemas.microsoft.com/office/drawing/2014/main" xmlns="" id="{2BB298A7-10C7-4CB0-8818-34CD9EC9CABB}"/>
              </a:ext>
            </a:extLst>
          </p:cNvPr>
          <p:cNvSpPr/>
          <p:nvPr/>
        </p:nvSpPr>
        <p:spPr>
          <a:xfrm>
            <a:off x="7589888" y="2459592"/>
            <a:ext cx="406998" cy="230832"/>
          </a:xfrm>
          <a:prstGeom prst="rect">
            <a:avLst/>
          </a:prstGeom>
        </p:spPr>
        <p:txBody>
          <a:bodyPr wrap="square" lIns="0" rIns="0">
            <a:spAutoFit/>
          </a:bodyPr>
          <a:lstStyle/>
          <a:p>
            <a:pPr algn="r"/>
            <a:r>
              <a:rPr lang="fr-FR" sz="9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Autres</a:t>
            </a:r>
          </a:p>
        </p:txBody>
      </p:sp>
      <p:sp>
        <p:nvSpPr>
          <p:cNvPr id="155" name="Rectangle 154">
            <a:extLst>
              <a:ext uri="{FF2B5EF4-FFF2-40B4-BE49-F238E27FC236}">
                <a16:creationId xmlns:a16="http://schemas.microsoft.com/office/drawing/2014/main" xmlns="" id="{08F2B753-3A08-4083-8861-1214763F89EE}"/>
              </a:ext>
            </a:extLst>
          </p:cNvPr>
          <p:cNvSpPr/>
          <p:nvPr/>
        </p:nvSpPr>
        <p:spPr>
          <a:xfrm>
            <a:off x="86873" y="5190331"/>
            <a:ext cx="2689377" cy="230832"/>
          </a:xfrm>
          <a:prstGeom prst="rect">
            <a:avLst/>
          </a:prstGeom>
        </p:spPr>
        <p:txBody>
          <a:bodyPr wrap="square" lIns="0" rIns="0">
            <a:spAutoFit/>
          </a:bodyPr>
          <a:lstStyle/>
          <a:p>
            <a:pPr algn="r"/>
            <a:r>
              <a:rPr lang="fr-FR" sz="900"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Militaria</a:t>
            </a: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et armes</a:t>
            </a:r>
          </a:p>
        </p:txBody>
      </p:sp>
      <p:sp>
        <p:nvSpPr>
          <p:cNvPr id="156" name="Rectangle 155">
            <a:extLst>
              <a:ext uri="{FF2B5EF4-FFF2-40B4-BE49-F238E27FC236}">
                <a16:creationId xmlns:a16="http://schemas.microsoft.com/office/drawing/2014/main" xmlns="" id="{29BF1F51-E3F2-4F69-B67F-DAAAAFEBA777}"/>
              </a:ext>
            </a:extLst>
          </p:cNvPr>
          <p:cNvSpPr/>
          <p:nvPr/>
        </p:nvSpPr>
        <p:spPr>
          <a:xfrm>
            <a:off x="75857" y="5543615"/>
            <a:ext cx="2689377" cy="230832"/>
          </a:xfrm>
          <a:prstGeom prst="rect">
            <a:avLst/>
          </a:prstGeom>
        </p:spPr>
        <p:txBody>
          <a:bodyPr wrap="square" lIns="0" rIns="0">
            <a:spAutoFit/>
          </a:bodyPr>
          <a:lstStyle/>
          <a:p>
            <a:pPr algn="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Orientalisme et Art russe</a:t>
            </a:r>
          </a:p>
        </p:txBody>
      </p:sp>
      <p:grpSp>
        <p:nvGrpSpPr>
          <p:cNvPr id="157" name="Groupe 156">
            <a:extLst>
              <a:ext uri="{FF2B5EF4-FFF2-40B4-BE49-F238E27FC236}">
                <a16:creationId xmlns:a16="http://schemas.microsoft.com/office/drawing/2014/main" xmlns="" id="{92934A07-2992-4618-ADD7-2B7660EAAE95}"/>
              </a:ext>
            </a:extLst>
          </p:cNvPr>
          <p:cNvGrpSpPr/>
          <p:nvPr/>
        </p:nvGrpSpPr>
        <p:grpSpPr>
          <a:xfrm>
            <a:off x="2913941" y="5174154"/>
            <a:ext cx="1120489" cy="276999"/>
            <a:chOff x="2623070" y="5034172"/>
            <a:chExt cx="985747" cy="276999"/>
          </a:xfrm>
        </p:grpSpPr>
        <p:sp>
          <p:nvSpPr>
            <p:cNvPr id="160" name="Rectangle 159">
              <a:extLst>
                <a:ext uri="{FF2B5EF4-FFF2-40B4-BE49-F238E27FC236}">
                  <a16:creationId xmlns:a16="http://schemas.microsoft.com/office/drawing/2014/main" xmlns="" id="{72782110-C3A1-4D2C-853F-B2FFB721E88C}"/>
                </a:ext>
              </a:extLst>
            </p:cNvPr>
            <p:cNvSpPr/>
            <p:nvPr/>
          </p:nvSpPr>
          <p:spPr>
            <a:xfrm>
              <a:off x="2623070" y="5094595"/>
              <a:ext cx="174976" cy="188507"/>
            </a:xfrm>
            <a:prstGeom prst="rect">
              <a:avLst/>
            </a:prstGeom>
            <a:solidFill>
              <a:srgbClr val="009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1" name="Rectangle 160">
              <a:extLst>
                <a:ext uri="{FF2B5EF4-FFF2-40B4-BE49-F238E27FC236}">
                  <a16:creationId xmlns:a16="http://schemas.microsoft.com/office/drawing/2014/main" xmlns="" id="{66E136DB-76A1-4570-AD5E-7E35831B732C}"/>
                </a:ext>
              </a:extLst>
            </p:cNvPr>
            <p:cNvSpPr/>
            <p:nvPr/>
          </p:nvSpPr>
          <p:spPr>
            <a:xfrm>
              <a:off x="2867599" y="5034172"/>
              <a:ext cx="741218" cy="276999"/>
            </a:xfrm>
            <a:prstGeom prst="rect">
              <a:avLst/>
            </a:prstGeom>
          </p:spPr>
          <p:txBody>
            <a:bodyPr wrap="squar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5 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2" name="Rectangle 161">
            <a:extLst>
              <a:ext uri="{FF2B5EF4-FFF2-40B4-BE49-F238E27FC236}">
                <a16:creationId xmlns:a16="http://schemas.microsoft.com/office/drawing/2014/main" xmlns="" id="{9CBD7304-4203-4FE4-9B9E-8C9E69BEC6EA}"/>
              </a:ext>
            </a:extLst>
          </p:cNvPr>
          <p:cNvSpPr/>
          <p:nvPr/>
        </p:nvSpPr>
        <p:spPr>
          <a:xfrm>
            <a:off x="3211686" y="5566313"/>
            <a:ext cx="842535" cy="276999"/>
          </a:xfrm>
          <a:prstGeom prst="rect">
            <a:avLst/>
          </a:prstGeom>
        </p:spPr>
        <p:txBody>
          <a:bodyPr wrap="squar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9 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5" name="Rectangle 164">
            <a:extLst>
              <a:ext uri="{FF2B5EF4-FFF2-40B4-BE49-F238E27FC236}">
                <a16:creationId xmlns:a16="http://schemas.microsoft.com/office/drawing/2014/main" xmlns="" id="{44207B01-F394-499C-839F-6D9EFEF3DD79}"/>
              </a:ext>
            </a:extLst>
          </p:cNvPr>
          <p:cNvSpPr/>
          <p:nvPr/>
        </p:nvSpPr>
        <p:spPr>
          <a:xfrm>
            <a:off x="2909887" y="5621311"/>
            <a:ext cx="198894" cy="188507"/>
          </a:xfrm>
          <a:prstGeom prst="rect">
            <a:avLst/>
          </a:prstGeom>
          <a:solidFill>
            <a:srgbClr val="FF9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6" name="Rectangle 165">
            <a:extLst>
              <a:ext uri="{FF2B5EF4-FFF2-40B4-BE49-F238E27FC236}">
                <a16:creationId xmlns:a16="http://schemas.microsoft.com/office/drawing/2014/main" xmlns="" id="{92E64BC7-7856-45B5-A579-9397426C1357}"/>
              </a:ext>
            </a:extLst>
          </p:cNvPr>
          <p:cNvSpPr/>
          <p:nvPr/>
        </p:nvSpPr>
        <p:spPr>
          <a:xfrm>
            <a:off x="6079259" y="4965247"/>
            <a:ext cx="1609367" cy="230832"/>
          </a:xfrm>
          <a:prstGeom prst="rect">
            <a:avLst/>
          </a:prstGeom>
        </p:spPr>
        <p:txBody>
          <a:bodyPr wrap="square" lIns="0" rIns="0">
            <a:spAutoFit/>
          </a:bodyPr>
          <a:lstStyle/>
          <a:p>
            <a:pPr algn="r"/>
            <a:r>
              <a:rPr lang="fr-FR" sz="900" dirty="0">
                <a:solidFill>
                  <a:srgbClr val="FF9300"/>
                </a:solidFill>
                <a:latin typeface="Open Sans" panose="020B0606030504020204" pitchFamily="34" charset="0"/>
                <a:ea typeface="Open Sans" panose="020B0606030504020204" pitchFamily="34" charset="0"/>
                <a:cs typeface="Open Sans" panose="020B0606030504020204" pitchFamily="34" charset="0"/>
              </a:rPr>
              <a:t>Orientalisme et Art russe</a:t>
            </a:r>
          </a:p>
        </p:txBody>
      </p:sp>
      <p:sp>
        <p:nvSpPr>
          <p:cNvPr id="167" name="Rectangle 166">
            <a:extLst>
              <a:ext uri="{FF2B5EF4-FFF2-40B4-BE49-F238E27FC236}">
                <a16:creationId xmlns:a16="http://schemas.microsoft.com/office/drawing/2014/main" xmlns="" id="{92CA0838-4634-464B-9141-2079C3D7EA53}"/>
              </a:ext>
            </a:extLst>
          </p:cNvPr>
          <p:cNvSpPr/>
          <p:nvPr/>
        </p:nvSpPr>
        <p:spPr>
          <a:xfrm>
            <a:off x="6178148" y="5171189"/>
            <a:ext cx="1609367" cy="230832"/>
          </a:xfrm>
          <a:prstGeom prst="rect">
            <a:avLst/>
          </a:prstGeom>
        </p:spPr>
        <p:txBody>
          <a:bodyPr wrap="square" lIns="0" rIns="0">
            <a:spAutoFit/>
          </a:bodyPr>
          <a:lstStyle/>
          <a:p>
            <a:pPr algn="r"/>
            <a:r>
              <a:rPr lang="fr-FR" sz="900" dirty="0" err="1">
                <a:solidFill>
                  <a:srgbClr val="009051"/>
                </a:solidFill>
                <a:latin typeface="Open Sans" panose="020B0606030504020204" pitchFamily="34" charset="0"/>
                <a:ea typeface="Open Sans" panose="020B0606030504020204" pitchFamily="34" charset="0"/>
                <a:cs typeface="Open Sans" panose="020B0606030504020204" pitchFamily="34" charset="0"/>
              </a:rPr>
              <a:t>Militaria</a:t>
            </a:r>
            <a:r>
              <a:rPr lang="fr-FR" sz="900" dirty="0">
                <a:solidFill>
                  <a:srgbClr val="009051"/>
                </a:solidFill>
                <a:latin typeface="Open Sans" panose="020B0606030504020204" pitchFamily="34" charset="0"/>
                <a:ea typeface="Open Sans" panose="020B0606030504020204" pitchFamily="34" charset="0"/>
                <a:cs typeface="Open Sans" panose="020B0606030504020204" pitchFamily="34" charset="0"/>
              </a:rPr>
              <a:t> et armes</a:t>
            </a:r>
          </a:p>
        </p:txBody>
      </p:sp>
      <p:sp>
        <p:nvSpPr>
          <p:cNvPr id="168" name="Rectangle 167">
            <a:extLst>
              <a:ext uri="{FF2B5EF4-FFF2-40B4-BE49-F238E27FC236}">
                <a16:creationId xmlns:a16="http://schemas.microsoft.com/office/drawing/2014/main" xmlns="" id="{DBAC6663-3FAC-46BD-AD44-589F67805902}"/>
              </a:ext>
            </a:extLst>
          </p:cNvPr>
          <p:cNvSpPr/>
          <p:nvPr/>
        </p:nvSpPr>
        <p:spPr>
          <a:xfrm>
            <a:off x="7727388" y="2646411"/>
            <a:ext cx="453970" cy="276999"/>
          </a:xfrm>
          <a:prstGeom prst="rect">
            <a:avLst/>
          </a:prstGeom>
        </p:spPr>
        <p:txBody>
          <a:bodyPr wrap="none">
            <a:spAutoFit/>
          </a:bodyPr>
          <a:lstStyle/>
          <a:p>
            <a:r>
              <a:rPr lang="fr-FR" sz="1200" b="1" dirty="0">
                <a:solidFill>
                  <a:srgbClr val="00B0F0"/>
                </a:solidFill>
                <a:latin typeface="Open Sans" panose="020B0606030504020204" pitchFamily="34" charset="0"/>
                <a:ea typeface="Open Sans" panose="020B0606030504020204" pitchFamily="34" charset="0"/>
                <a:cs typeface="Open Sans" panose="020B0606030504020204" pitchFamily="34" charset="0"/>
              </a:rPr>
              <a:t>34%</a:t>
            </a:r>
          </a:p>
        </p:txBody>
      </p:sp>
      <p:sp>
        <p:nvSpPr>
          <p:cNvPr id="169" name="Rectangle 168">
            <a:extLst>
              <a:ext uri="{FF2B5EF4-FFF2-40B4-BE49-F238E27FC236}">
                <a16:creationId xmlns:a16="http://schemas.microsoft.com/office/drawing/2014/main" xmlns="" id="{7EFFF47D-FA24-4D90-98DC-8275E185350B}"/>
              </a:ext>
            </a:extLst>
          </p:cNvPr>
          <p:cNvSpPr/>
          <p:nvPr/>
        </p:nvSpPr>
        <p:spPr>
          <a:xfrm>
            <a:off x="2910469" y="4456824"/>
            <a:ext cx="198894" cy="188507"/>
          </a:xfrm>
          <a:prstGeom prst="rect">
            <a:avLst/>
          </a:prstGeom>
          <a:solidFill>
            <a:srgbClr val="E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70" name="Rectangle 169">
            <a:extLst>
              <a:ext uri="{FF2B5EF4-FFF2-40B4-BE49-F238E27FC236}">
                <a16:creationId xmlns:a16="http://schemas.microsoft.com/office/drawing/2014/main" xmlns="" id="{7C8AA85D-7E97-4BA4-9927-60A59D233FEF}"/>
              </a:ext>
            </a:extLst>
          </p:cNvPr>
          <p:cNvSpPr/>
          <p:nvPr/>
        </p:nvSpPr>
        <p:spPr>
          <a:xfrm>
            <a:off x="2912378" y="4815489"/>
            <a:ext cx="198894" cy="18850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71" name="Rectangle 170">
            <a:extLst>
              <a:ext uri="{FF2B5EF4-FFF2-40B4-BE49-F238E27FC236}">
                <a16:creationId xmlns:a16="http://schemas.microsoft.com/office/drawing/2014/main" xmlns="" id="{0F251BC6-9EBA-473C-A860-D6F0AAF8815D}"/>
              </a:ext>
            </a:extLst>
          </p:cNvPr>
          <p:cNvSpPr/>
          <p:nvPr/>
        </p:nvSpPr>
        <p:spPr>
          <a:xfrm>
            <a:off x="75857" y="4752051"/>
            <a:ext cx="2689377" cy="230832"/>
          </a:xfrm>
          <a:prstGeom prst="rect">
            <a:avLst/>
          </a:prstGeom>
        </p:spPr>
        <p:txBody>
          <a:bodyPr wrap="square" lIns="0" rIns="0">
            <a:spAutoFit/>
          </a:bodyPr>
          <a:lstStyle/>
          <a:p>
            <a:pPr algn="r"/>
            <a:r>
              <a:rPr lang="fr-FR" sz="9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Mode et accessoires</a:t>
            </a:r>
          </a:p>
        </p:txBody>
      </p:sp>
      <p:sp>
        <p:nvSpPr>
          <p:cNvPr id="172" name="Rectangle 171">
            <a:extLst>
              <a:ext uri="{FF2B5EF4-FFF2-40B4-BE49-F238E27FC236}">
                <a16:creationId xmlns:a16="http://schemas.microsoft.com/office/drawing/2014/main" xmlns="" id="{580CD1A8-4635-4CD4-98AD-1B9089606843}"/>
              </a:ext>
            </a:extLst>
          </p:cNvPr>
          <p:cNvSpPr/>
          <p:nvPr/>
        </p:nvSpPr>
        <p:spPr>
          <a:xfrm>
            <a:off x="3191895" y="4860565"/>
            <a:ext cx="842535" cy="276999"/>
          </a:xfrm>
          <a:prstGeom prst="rect">
            <a:avLst/>
          </a:prstGeom>
        </p:spPr>
        <p:txBody>
          <a:bodyPr wrap="square">
            <a:spAutoFit/>
          </a:bodyPr>
          <a:lstStyle/>
          <a:p>
            <a:r>
              <a:rPr lang="en-US"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6 M€</a:t>
            </a:r>
            <a:endPar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3" name="Rectangle 172">
            <a:extLst>
              <a:ext uri="{FF2B5EF4-FFF2-40B4-BE49-F238E27FC236}">
                <a16:creationId xmlns:a16="http://schemas.microsoft.com/office/drawing/2014/main" xmlns="" id="{98DC240F-ED7E-4112-A3E9-0158A843EE81}"/>
              </a:ext>
            </a:extLst>
          </p:cNvPr>
          <p:cNvSpPr/>
          <p:nvPr/>
        </p:nvSpPr>
        <p:spPr>
          <a:xfrm>
            <a:off x="7180902" y="5521747"/>
            <a:ext cx="1289435" cy="230832"/>
          </a:xfrm>
          <a:prstGeom prst="rect">
            <a:avLst/>
          </a:prstGeom>
          <a:ln>
            <a:noFill/>
          </a:ln>
        </p:spPr>
        <p:txBody>
          <a:bodyPr wrap="square" lIns="0" rIns="0">
            <a:spAutoFit/>
          </a:bodyPr>
          <a:lstStyle/>
          <a:p>
            <a:pPr algn="r"/>
            <a:r>
              <a:rPr lang="fr-FR" sz="900" dirty="0">
                <a:solidFill>
                  <a:srgbClr val="92D050"/>
                </a:solidFill>
                <a:latin typeface="Open Sans" panose="020B0606030504020204" pitchFamily="34" charset="0"/>
                <a:ea typeface="Open Sans" panose="020B0606030504020204" pitchFamily="34" charset="0"/>
                <a:cs typeface="Open Sans" panose="020B0606030504020204" pitchFamily="34" charset="0"/>
              </a:rPr>
              <a:t>Mode et accessoires </a:t>
            </a:r>
          </a:p>
        </p:txBody>
      </p:sp>
      <p:sp>
        <p:nvSpPr>
          <p:cNvPr id="174" name="Rectangle 173">
            <a:extLst>
              <a:ext uri="{FF2B5EF4-FFF2-40B4-BE49-F238E27FC236}">
                <a16:creationId xmlns:a16="http://schemas.microsoft.com/office/drawing/2014/main" xmlns="" id="{A5ECF5BD-A8CD-4262-98CF-BBC367F26A43}"/>
              </a:ext>
            </a:extLst>
          </p:cNvPr>
          <p:cNvSpPr/>
          <p:nvPr/>
        </p:nvSpPr>
        <p:spPr>
          <a:xfrm>
            <a:off x="8378337" y="5392710"/>
            <a:ext cx="375424" cy="276999"/>
          </a:xfrm>
          <a:prstGeom prst="rect">
            <a:avLst/>
          </a:prstGeom>
        </p:spPr>
        <p:txBody>
          <a:bodyPr wrap="none">
            <a:spAutoFit/>
          </a:bodyPr>
          <a:lstStyle/>
          <a:p>
            <a:r>
              <a:rPr lang="fr-FR" sz="1200" b="1" dirty="0">
                <a:solidFill>
                  <a:srgbClr val="92D050"/>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75" name="TextBox 3">
            <a:extLst>
              <a:ext uri="{FF2B5EF4-FFF2-40B4-BE49-F238E27FC236}">
                <a16:creationId xmlns:a16="http://schemas.microsoft.com/office/drawing/2014/main" xmlns="" id="{8BB8A64A-259B-45C5-8CC9-A3DD9020B8E9}"/>
              </a:ext>
            </a:extLst>
          </p:cNvPr>
          <p:cNvSpPr txBox="1"/>
          <p:nvPr/>
        </p:nvSpPr>
        <p:spPr>
          <a:xfrm>
            <a:off x="2809301" y="1942494"/>
            <a:ext cx="3229209" cy="492798"/>
          </a:xfrm>
          <a:prstGeom prst="rect">
            <a:avLst/>
          </a:prstGeom>
          <a:noFill/>
        </p:spPr>
        <p:txBody>
          <a:bodyPr wrap="square" rtlCol="0">
            <a:noAutofit/>
          </a:bodyPr>
          <a:lstStyle/>
          <a:p>
            <a:r>
              <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Par catégories en millions d’€ </a:t>
            </a:r>
          </a:p>
          <a:p>
            <a:r>
              <a:rPr lang="fr-FR" sz="12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(hors frais de ventes)</a:t>
            </a:r>
          </a:p>
        </p:txBody>
      </p:sp>
      <p:sp>
        <p:nvSpPr>
          <p:cNvPr id="176" name="TextBox 3">
            <a:extLst>
              <a:ext uri="{FF2B5EF4-FFF2-40B4-BE49-F238E27FC236}">
                <a16:creationId xmlns:a16="http://schemas.microsoft.com/office/drawing/2014/main" xmlns="" id="{F544B1B9-34FF-4AD8-BBF3-5E2935F1247E}"/>
              </a:ext>
            </a:extLst>
          </p:cNvPr>
          <p:cNvSpPr txBox="1"/>
          <p:nvPr/>
        </p:nvSpPr>
        <p:spPr>
          <a:xfrm>
            <a:off x="5942954" y="1996805"/>
            <a:ext cx="5471592" cy="267006"/>
          </a:xfrm>
          <a:prstGeom prst="rect">
            <a:avLst/>
          </a:prstGeom>
          <a:noFill/>
        </p:spPr>
        <p:txBody>
          <a:bodyPr wrap="square" rtlCol="0">
            <a:noAutofit/>
          </a:bodyPr>
          <a:lstStyle/>
          <a:p>
            <a:pPr algn="ctr"/>
            <a:r>
              <a:rPr lang="fr-FR" sz="1200"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Répartition  par catégories des  Autres objets de collection</a:t>
            </a:r>
          </a:p>
          <a:p>
            <a:pPr algn="ctr"/>
            <a:endParaRPr lang="fr-FR" sz="1200"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97275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ight Triangle 3">
            <a:extLst>
              <a:ext uri="{FF2B5EF4-FFF2-40B4-BE49-F238E27FC236}">
                <a16:creationId xmlns:a16="http://schemas.microsoft.com/office/drawing/2014/main" xmlns="" id="{0A07DC0C-2780-1C44-8E52-D3BBCCDE1ED1}"/>
              </a:ext>
            </a:extLst>
          </p:cNvPr>
          <p:cNvSpPr/>
          <p:nvPr/>
        </p:nvSpPr>
        <p:spPr>
          <a:xfrm rot="5400000">
            <a:off x="5265821" y="-5271255"/>
            <a:ext cx="1656977" cy="12195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riangle rectangle 118">
            <a:extLst>
              <a:ext uri="{FF2B5EF4-FFF2-40B4-BE49-F238E27FC236}">
                <a16:creationId xmlns:a16="http://schemas.microsoft.com/office/drawing/2014/main" xmlns="" id="{86FE8CEC-6B17-DD44-8E98-25AFF1EC107A}"/>
              </a:ext>
            </a:extLst>
          </p:cNvPr>
          <p:cNvSpPr/>
          <p:nvPr/>
        </p:nvSpPr>
        <p:spPr>
          <a:xfrm flipH="1" flipV="1">
            <a:off x="0" y="1655954"/>
            <a:ext cx="2491345" cy="67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extBox 3">
            <a:extLst>
              <a:ext uri="{FF2B5EF4-FFF2-40B4-BE49-F238E27FC236}">
                <a16:creationId xmlns:a16="http://schemas.microsoft.com/office/drawing/2014/main" xmlns="" id="{EB77BA24-2FD3-8840-B766-856834C184F3}"/>
              </a:ext>
            </a:extLst>
          </p:cNvPr>
          <p:cNvSpPr txBox="1"/>
          <p:nvPr/>
        </p:nvSpPr>
        <p:spPr>
          <a:xfrm>
            <a:off x="1481402" y="435852"/>
            <a:ext cx="10469298" cy="712694"/>
          </a:xfrm>
          <a:prstGeom prst="rect">
            <a:avLst/>
          </a:prstGeom>
          <a:noFill/>
        </p:spPr>
        <p:txBody>
          <a:bodyPr wrap="square" rtlCol="0">
            <a:noAutofit/>
          </a:bodyPr>
          <a:lstStyle/>
          <a:p>
            <a:r>
              <a:rPr lang="fr-FR" sz="3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&amp; Objets de Collection : un tiers des maisons de vente (32%) réalisent 88% du montant total de ventes</a:t>
            </a:r>
            <a:endParaRPr lang="fr-FR" sz="3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Rectangle: Rounded Corners 4">
            <a:extLst>
              <a:ext uri="{FF2B5EF4-FFF2-40B4-BE49-F238E27FC236}">
                <a16:creationId xmlns:a16="http://schemas.microsoft.com/office/drawing/2014/main" xmlns="" id="{B79E82E7-2BC6-BD4B-9C7F-17443447A495}"/>
              </a:ext>
            </a:extLst>
          </p:cNvPr>
          <p:cNvSpPr/>
          <p:nvPr/>
        </p:nvSpPr>
        <p:spPr>
          <a:xfrm rot="16200000">
            <a:off x="1029232" y="773893"/>
            <a:ext cx="596761" cy="100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pic>
        <p:nvPicPr>
          <p:cNvPr id="133" name="Graphique 132">
            <a:extLst>
              <a:ext uri="{FF2B5EF4-FFF2-40B4-BE49-F238E27FC236}">
                <a16:creationId xmlns:a16="http://schemas.microsoft.com/office/drawing/2014/main" xmlns="" id="{6122A597-0CA5-D847-93DD-4278059182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2381" y="371714"/>
            <a:ext cx="359073" cy="861775"/>
          </a:xfrm>
          <a:prstGeom prst="rect">
            <a:avLst/>
          </a:prstGeom>
        </p:spPr>
      </p:pic>
      <p:sp>
        <p:nvSpPr>
          <p:cNvPr id="181" name="TextBox 2">
            <a:extLst>
              <a:ext uri="{FF2B5EF4-FFF2-40B4-BE49-F238E27FC236}">
                <a16:creationId xmlns:a16="http://schemas.microsoft.com/office/drawing/2014/main" xmlns="" id="{CC11C5FA-E663-9941-A3B3-55C20C127732}"/>
              </a:ext>
            </a:extLst>
          </p:cNvPr>
          <p:cNvSpPr txBox="1"/>
          <p:nvPr/>
        </p:nvSpPr>
        <p:spPr>
          <a:xfrm>
            <a:off x="154284" y="6465884"/>
            <a:ext cx="6633434" cy="236603"/>
          </a:xfrm>
          <a:prstGeom prst="rect">
            <a:avLst/>
          </a:prstGeom>
          <a:noFill/>
        </p:spPr>
        <p:txBody>
          <a:bodyPr wrap="square" rtlCol="0">
            <a:spAutoFit/>
          </a:bodyPr>
          <a:lstStyle/>
          <a:p>
            <a:pPr>
              <a:lnSpc>
                <a:spcPct val="80000"/>
              </a:lnSpc>
            </a:pPr>
            <a:r>
              <a:rPr lang="fr-FR" sz="1150" b="1" spc="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Le marché des ventes volontaires de meubles aux enchères publiques 2019 en France </a:t>
            </a:r>
          </a:p>
        </p:txBody>
      </p:sp>
      <p:sp>
        <p:nvSpPr>
          <p:cNvPr id="122" name="Rectangle: Rounded Corners 1">
            <a:extLst>
              <a:ext uri="{FF2B5EF4-FFF2-40B4-BE49-F238E27FC236}">
                <a16:creationId xmlns:a16="http://schemas.microsoft.com/office/drawing/2014/main" xmlns="" id="{B6E4899F-8F3E-4640-B6F1-FD08098DC444}"/>
              </a:ext>
            </a:extLst>
          </p:cNvPr>
          <p:cNvSpPr/>
          <p:nvPr/>
        </p:nvSpPr>
        <p:spPr>
          <a:xfrm>
            <a:off x="2905181" y="3250853"/>
            <a:ext cx="9024059" cy="2718147"/>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ED361D33-385C-476A-B674-2DC38EE80BE5}"/>
              </a:ext>
            </a:extLst>
          </p:cNvPr>
          <p:cNvSpPr/>
          <p:nvPr/>
        </p:nvSpPr>
        <p:spPr>
          <a:xfrm>
            <a:off x="3768624" y="5075648"/>
            <a:ext cx="6518376" cy="707886"/>
          </a:xfrm>
          <a:prstGeom prst="rect">
            <a:avLst/>
          </a:prstGeom>
        </p:spPr>
        <p:txBody>
          <a:bodyPr wrap="square">
            <a:spAutoFit/>
          </a:bodyPr>
          <a:lstStyle/>
          <a:p>
            <a:r>
              <a:rPr lang="fr-FR" sz="2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59% </a:t>
            </a:r>
            <a:r>
              <a:rPr lang="fr-FR"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d’entre-elles voient leur montant de ventes augmenter par rapport à 2018</a:t>
            </a:r>
          </a:p>
        </p:txBody>
      </p:sp>
      <p:sp>
        <p:nvSpPr>
          <p:cNvPr id="125" name="Rectangle : coins arrondis 124">
            <a:extLst>
              <a:ext uri="{FF2B5EF4-FFF2-40B4-BE49-F238E27FC236}">
                <a16:creationId xmlns:a16="http://schemas.microsoft.com/office/drawing/2014/main" xmlns="" id="{99CFA53C-D6FE-0145-AC09-F57B2841A34D}"/>
              </a:ext>
            </a:extLst>
          </p:cNvPr>
          <p:cNvSpPr/>
          <p:nvPr/>
        </p:nvSpPr>
        <p:spPr>
          <a:xfrm>
            <a:off x="2964180" y="2489199"/>
            <a:ext cx="8884920" cy="607061"/>
          </a:xfrm>
          <a:prstGeom prst="roundRect">
            <a:avLst/>
          </a:prstGeom>
          <a:solidFill>
            <a:schemeClr val="accent4"/>
          </a:solidFill>
        </p:spPr>
        <p:txBody>
          <a:bodyPr wrap="none" anchor="ctr">
            <a:noAutofit/>
          </a:bodyPr>
          <a:lstStyle/>
          <a:p>
            <a:pPr algn="ctr"/>
            <a:r>
              <a:rPr lang="fr-FR"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Et les maisons de vente réalisant moins de  2 M€ de montant de ventes </a:t>
            </a:r>
          </a:p>
        </p:txBody>
      </p:sp>
      <p:pic>
        <p:nvPicPr>
          <p:cNvPr id="131" name="Graphique 130">
            <a:extLst>
              <a:ext uri="{FF2B5EF4-FFF2-40B4-BE49-F238E27FC236}">
                <a16:creationId xmlns:a16="http://schemas.microsoft.com/office/drawing/2014/main" xmlns="" id="{4C6DA961-96CE-014B-872F-C8CD5CE0AEC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21113929">
            <a:off x="3144579" y="4513407"/>
            <a:ext cx="404680" cy="224698"/>
          </a:xfrm>
          <a:prstGeom prst="rect">
            <a:avLst/>
          </a:prstGeom>
        </p:spPr>
      </p:pic>
      <p:sp>
        <p:nvSpPr>
          <p:cNvPr id="132" name="Rectangle: Rounded Corners 12">
            <a:extLst>
              <a:ext uri="{FF2B5EF4-FFF2-40B4-BE49-F238E27FC236}">
                <a16:creationId xmlns:a16="http://schemas.microsoft.com/office/drawing/2014/main" xmlns="" id="{C1D38554-431E-BB48-A24A-9AE60C9B39A7}"/>
              </a:ext>
            </a:extLst>
          </p:cNvPr>
          <p:cNvSpPr/>
          <p:nvPr/>
        </p:nvSpPr>
        <p:spPr>
          <a:xfrm>
            <a:off x="3033543" y="5228014"/>
            <a:ext cx="626752" cy="624432"/>
          </a:xfrm>
          <a:prstGeom prst="ellipse">
            <a:avLst/>
          </a:prstGeom>
          <a:noFill/>
          <a:ln>
            <a:solidFill>
              <a:schemeClr val="accent4"/>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lèche vers le haut 149">
            <a:extLst>
              <a:ext uri="{FF2B5EF4-FFF2-40B4-BE49-F238E27FC236}">
                <a16:creationId xmlns:a16="http://schemas.microsoft.com/office/drawing/2014/main" xmlns="" id="{5D24B2FE-CC21-D84E-BF75-C555EC4B4971}"/>
              </a:ext>
            </a:extLst>
          </p:cNvPr>
          <p:cNvSpPr/>
          <p:nvPr/>
        </p:nvSpPr>
        <p:spPr>
          <a:xfrm rot="13172242" flipV="1">
            <a:off x="3241607" y="5386151"/>
            <a:ext cx="195157" cy="341604"/>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1" name="Rectangle 150">
            <a:extLst>
              <a:ext uri="{FF2B5EF4-FFF2-40B4-BE49-F238E27FC236}">
                <a16:creationId xmlns:a16="http://schemas.microsoft.com/office/drawing/2014/main" xmlns="" id="{84416E59-A7C0-7842-84D9-3C2DF5309D76}"/>
              </a:ext>
            </a:extLst>
          </p:cNvPr>
          <p:cNvSpPr/>
          <p:nvPr/>
        </p:nvSpPr>
        <p:spPr>
          <a:xfrm>
            <a:off x="3769904" y="4405540"/>
            <a:ext cx="7736295" cy="400110"/>
          </a:xfrm>
          <a:prstGeom prst="rect">
            <a:avLst/>
          </a:prstGeom>
        </p:spPr>
        <p:txBody>
          <a:bodyPr wrap="square">
            <a:spAutoFit/>
          </a:bodyPr>
          <a:lstStyle/>
          <a:p>
            <a:r>
              <a:rPr lang="fr-FR" sz="2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Elles réalisent 12% </a:t>
            </a:r>
            <a:r>
              <a:rPr lang="fr-FR" sz="20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du montant </a:t>
            </a:r>
            <a:r>
              <a:rPr lang="fr-FR"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total de vente</a:t>
            </a:r>
          </a:p>
        </p:txBody>
      </p:sp>
      <p:sp>
        <p:nvSpPr>
          <p:cNvPr id="152" name="Rectangle: Rounded Corners 12">
            <a:extLst>
              <a:ext uri="{FF2B5EF4-FFF2-40B4-BE49-F238E27FC236}">
                <a16:creationId xmlns:a16="http://schemas.microsoft.com/office/drawing/2014/main" xmlns="" id="{818DFBA9-CBC4-B44D-A393-18CAFE5E5C41}"/>
              </a:ext>
            </a:extLst>
          </p:cNvPr>
          <p:cNvSpPr/>
          <p:nvPr/>
        </p:nvSpPr>
        <p:spPr>
          <a:xfrm>
            <a:off x="3033543" y="4298503"/>
            <a:ext cx="626752" cy="624432"/>
          </a:xfrm>
          <a:prstGeom prst="ellipse">
            <a:avLst/>
          </a:prstGeom>
          <a:noFill/>
          <a:ln>
            <a:solidFill>
              <a:schemeClr val="accent4"/>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Rounded Corners 12">
            <a:extLst>
              <a:ext uri="{FF2B5EF4-FFF2-40B4-BE49-F238E27FC236}">
                <a16:creationId xmlns:a16="http://schemas.microsoft.com/office/drawing/2014/main" xmlns="" id="{CF778A92-7A26-6845-A5A0-686FAD8AA425}"/>
              </a:ext>
            </a:extLst>
          </p:cNvPr>
          <p:cNvSpPr/>
          <p:nvPr/>
        </p:nvSpPr>
        <p:spPr>
          <a:xfrm>
            <a:off x="3033543" y="3359247"/>
            <a:ext cx="626752" cy="624432"/>
          </a:xfrm>
          <a:prstGeom prst="ellipse">
            <a:avLst/>
          </a:prstGeom>
          <a:noFill/>
          <a:ln>
            <a:solidFill>
              <a:schemeClr val="accent4"/>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a:extLst>
              <a:ext uri="{FF2B5EF4-FFF2-40B4-BE49-F238E27FC236}">
                <a16:creationId xmlns:a16="http://schemas.microsoft.com/office/drawing/2014/main" xmlns="" id="{62849EE6-B3F6-1B4C-BE8C-34390D024E6B}"/>
              </a:ext>
            </a:extLst>
          </p:cNvPr>
          <p:cNvSpPr/>
          <p:nvPr/>
        </p:nvSpPr>
        <p:spPr>
          <a:xfrm>
            <a:off x="3749018" y="3323978"/>
            <a:ext cx="7706382" cy="707886"/>
          </a:xfrm>
          <a:prstGeom prst="rect">
            <a:avLst/>
          </a:prstGeom>
        </p:spPr>
        <p:txBody>
          <a:bodyPr wrap="square">
            <a:spAutoFit/>
          </a:bodyPr>
          <a:lstStyle/>
          <a:p>
            <a:r>
              <a:rPr lang="fr-FR" sz="20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Représentent 68% des maisons de vente  </a:t>
            </a:r>
          </a:p>
          <a:p>
            <a:r>
              <a:rPr lang="fr-FR" sz="2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 Art et Objets de Collection</a:t>
            </a:r>
          </a:p>
        </p:txBody>
      </p:sp>
      <p:pic>
        <p:nvPicPr>
          <p:cNvPr id="157" name="Graphique 156">
            <a:extLst>
              <a:ext uri="{FF2B5EF4-FFF2-40B4-BE49-F238E27FC236}">
                <a16:creationId xmlns:a16="http://schemas.microsoft.com/office/drawing/2014/main" xmlns="" id="{B0479539-9AE6-0D42-9A17-6E8C5FA123B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262225" y="3458827"/>
            <a:ext cx="169389" cy="406534"/>
          </a:xfrm>
          <a:prstGeom prst="rect">
            <a:avLst/>
          </a:prstGeom>
        </p:spPr>
      </p:pic>
      <p:sp>
        <p:nvSpPr>
          <p:cNvPr id="59" name="Rectangle 58">
            <a:extLst>
              <a:ext uri="{FF2B5EF4-FFF2-40B4-BE49-F238E27FC236}">
                <a16:creationId xmlns:a16="http://schemas.microsoft.com/office/drawing/2014/main" xmlns="" id="{E8F0378A-56A6-6247-B038-E5B8B211BD86}"/>
              </a:ext>
            </a:extLst>
          </p:cNvPr>
          <p:cNvSpPr/>
          <p:nvPr/>
        </p:nvSpPr>
        <p:spPr>
          <a:xfrm rot="16200000">
            <a:off x="-549121" y="3683030"/>
            <a:ext cx="2882792" cy="1323439"/>
          </a:xfrm>
          <a:prstGeom prst="rect">
            <a:avLst/>
          </a:prstGeom>
        </p:spPr>
        <p:txBody>
          <a:bodyPr wrap="square">
            <a:spAutoFit/>
          </a:bodyPr>
          <a:lstStyle/>
          <a:p>
            <a:pPr algn="ctr"/>
            <a:r>
              <a:rPr lang="fr-FR" sz="8000"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2019</a:t>
            </a:r>
            <a:endParaRPr lang="fr-FR" sz="8000" dirty="0">
              <a:solidFill>
                <a:schemeClr val="bg1">
                  <a:lumMod val="85000"/>
                </a:schemeClr>
              </a:solidFill>
            </a:endParaRPr>
          </a:p>
        </p:txBody>
      </p:sp>
      <p:sp>
        <p:nvSpPr>
          <p:cNvPr id="56" name="bk object 19">
            <a:extLst>
              <a:ext uri="{FF2B5EF4-FFF2-40B4-BE49-F238E27FC236}">
                <a16:creationId xmlns:a16="http://schemas.microsoft.com/office/drawing/2014/main" xmlns="" id="{F7E1EBEE-0C29-40A6-86B5-F011049B8B24}"/>
              </a:ext>
            </a:extLst>
          </p:cNvPr>
          <p:cNvSpPr/>
          <p:nvPr/>
        </p:nvSpPr>
        <p:spPr>
          <a:xfrm>
            <a:off x="11394580" y="5904014"/>
            <a:ext cx="531662" cy="547628"/>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9595990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e 67">
            <a:extLst>
              <a:ext uri="{FF2B5EF4-FFF2-40B4-BE49-F238E27FC236}">
                <a16:creationId xmlns:a16="http://schemas.microsoft.com/office/drawing/2014/main" xmlns="" id="{EF15DABC-2BEB-7F49-9276-F3BB5A831817}"/>
              </a:ext>
            </a:extLst>
          </p:cNvPr>
          <p:cNvGrpSpPr/>
          <p:nvPr/>
        </p:nvGrpSpPr>
        <p:grpSpPr>
          <a:xfrm>
            <a:off x="4082886" y="1"/>
            <a:ext cx="8109114" cy="5773530"/>
            <a:chOff x="4082886" y="1"/>
            <a:chExt cx="8109114" cy="5773530"/>
          </a:xfrm>
        </p:grpSpPr>
        <p:sp>
          <p:nvSpPr>
            <p:cNvPr id="69" name="Isosceles Triangle 22">
              <a:extLst>
                <a:ext uri="{FF2B5EF4-FFF2-40B4-BE49-F238E27FC236}">
                  <a16:creationId xmlns:a16="http://schemas.microsoft.com/office/drawing/2014/main" xmlns="" id="{A508DE95-41BF-EB42-80F3-C1D73510544D}"/>
                </a:ext>
              </a:extLst>
            </p:cNvPr>
            <p:cNvSpPr/>
            <p:nvPr/>
          </p:nvSpPr>
          <p:spPr>
            <a:xfrm>
              <a:off x="4200701" y="1255558"/>
              <a:ext cx="3402720" cy="1178723"/>
            </a:xfrm>
            <a:prstGeom prst="triangle">
              <a:avLst>
                <a:gd name="adj" fmla="val 517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ight Triangle 3">
              <a:extLst>
                <a:ext uri="{FF2B5EF4-FFF2-40B4-BE49-F238E27FC236}">
                  <a16:creationId xmlns:a16="http://schemas.microsoft.com/office/drawing/2014/main" xmlns="" id="{394691AD-FDF2-2F45-AA48-837D6AFDDACB}"/>
                </a:ext>
              </a:extLst>
            </p:cNvPr>
            <p:cNvSpPr/>
            <p:nvPr/>
          </p:nvSpPr>
          <p:spPr>
            <a:xfrm rot="16200000" flipH="1">
              <a:off x="5250678" y="-1167791"/>
              <a:ext cx="5773530" cy="8109114"/>
            </a:xfrm>
            <a:custGeom>
              <a:avLst/>
              <a:gdLst>
                <a:gd name="connsiteX0" fmla="*/ 0 w 4559787"/>
                <a:gd name="connsiteY0" fmla="*/ 8951410 h 8951410"/>
                <a:gd name="connsiteX1" fmla="*/ 0 w 4559787"/>
                <a:gd name="connsiteY1" fmla="*/ 0 h 8951410"/>
                <a:gd name="connsiteX2" fmla="*/ 4559787 w 4559787"/>
                <a:gd name="connsiteY2" fmla="*/ 8951410 h 8951410"/>
                <a:gd name="connsiteX3" fmla="*/ 0 w 4559787"/>
                <a:gd name="connsiteY3" fmla="*/ 8951410 h 8951410"/>
                <a:gd name="connsiteX0" fmla="*/ 0 w 4589770"/>
                <a:gd name="connsiteY0" fmla="*/ 8951410 h 8951413"/>
                <a:gd name="connsiteX1" fmla="*/ 0 w 4589770"/>
                <a:gd name="connsiteY1" fmla="*/ 0 h 8951413"/>
                <a:gd name="connsiteX2" fmla="*/ 4589770 w 4589770"/>
                <a:gd name="connsiteY2" fmla="*/ 8951413 h 8951413"/>
                <a:gd name="connsiteX3" fmla="*/ 0 w 4589770"/>
                <a:gd name="connsiteY3" fmla="*/ 8951410 h 8951413"/>
              </a:gdLst>
              <a:ahLst/>
              <a:cxnLst>
                <a:cxn ang="0">
                  <a:pos x="connsiteX0" y="connsiteY0"/>
                </a:cxn>
                <a:cxn ang="0">
                  <a:pos x="connsiteX1" y="connsiteY1"/>
                </a:cxn>
                <a:cxn ang="0">
                  <a:pos x="connsiteX2" y="connsiteY2"/>
                </a:cxn>
                <a:cxn ang="0">
                  <a:pos x="connsiteX3" y="connsiteY3"/>
                </a:cxn>
              </a:cxnLst>
              <a:rect l="l" t="t" r="r" b="b"/>
              <a:pathLst>
                <a:path w="4589770" h="8951413">
                  <a:moveTo>
                    <a:pt x="0" y="8951410"/>
                  </a:moveTo>
                  <a:lnTo>
                    <a:pt x="0" y="0"/>
                  </a:lnTo>
                  <a:lnTo>
                    <a:pt x="4589770" y="8951413"/>
                  </a:lnTo>
                  <a:lnTo>
                    <a:pt x="0" y="89514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grpSp>
      <p:sp>
        <p:nvSpPr>
          <p:cNvPr id="117" name="Isosceles Triangle 22">
            <a:extLst>
              <a:ext uri="{FF2B5EF4-FFF2-40B4-BE49-F238E27FC236}">
                <a16:creationId xmlns:a16="http://schemas.microsoft.com/office/drawing/2014/main" xmlns="" id="{4883014C-FFC3-6C48-AC27-D24F526B5F91}"/>
              </a:ext>
            </a:extLst>
          </p:cNvPr>
          <p:cNvSpPr/>
          <p:nvPr/>
        </p:nvSpPr>
        <p:spPr>
          <a:xfrm>
            <a:off x="4200701" y="1255558"/>
            <a:ext cx="3402720" cy="1178723"/>
          </a:xfrm>
          <a:prstGeom prst="triangle">
            <a:avLst>
              <a:gd name="adj" fmla="val 517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a:extLst>
              <a:ext uri="{FF2B5EF4-FFF2-40B4-BE49-F238E27FC236}">
                <a16:creationId xmlns:a16="http://schemas.microsoft.com/office/drawing/2014/main" xmlns="" id="{3C4087ED-249D-48F5-89B3-F718BE40B90C}"/>
              </a:ext>
            </a:extLst>
          </p:cNvPr>
          <p:cNvSpPr/>
          <p:nvPr/>
        </p:nvSpPr>
        <p:spPr>
          <a:xfrm rot="5400000">
            <a:off x="1520730" y="-1520735"/>
            <a:ext cx="5067643" cy="8109114"/>
          </a:xfrm>
          <a:custGeom>
            <a:avLst/>
            <a:gdLst>
              <a:gd name="connsiteX0" fmla="*/ 0 w 4559787"/>
              <a:gd name="connsiteY0" fmla="*/ 8951410 h 8951410"/>
              <a:gd name="connsiteX1" fmla="*/ 0 w 4559787"/>
              <a:gd name="connsiteY1" fmla="*/ 0 h 8951410"/>
              <a:gd name="connsiteX2" fmla="*/ 4559787 w 4559787"/>
              <a:gd name="connsiteY2" fmla="*/ 8951410 h 8951410"/>
              <a:gd name="connsiteX3" fmla="*/ 0 w 4559787"/>
              <a:gd name="connsiteY3" fmla="*/ 8951410 h 8951410"/>
              <a:gd name="connsiteX0" fmla="*/ 0 w 4589770"/>
              <a:gd name="connsiteY0" fmla="*/ 8951410 h 8951413"/>
              <a:gd name="connsiteX1" fmla="*/ 0 w 4589770"/>
              <a:gd name="connsiteY1" fmla="*/ 0 h 8951413"/>
              <a:gd name="connsiteX2" fmla="*/ 4589770 w 4589770"/>
              <a:gd name="connsiteY2" fmla="*/ 8951413 h 8951413"/>
              <a:gd name="connsiteX3" fmla="*/ 0 w 4589770"/>
              <a:gd name="connsiteY3" fmla="*/ 8951410 h 8951413"/>
            </a:gdLst>
            <a:ahLst/>
            <a:cxnLst>
              <a:cxn ang="0">
                <a:pos x="connsiteX0" y="connsiteY0"/>
              </a:cxn>
              <a:cxn ang="0">
                <a:pos x="connsiteX1" y="connsiteY1"/>
              </a:cxn>
              <a:cxn ang="0">
                <a:pos x="connsiteX2" y="connsiteY2"/>
              </a:cxn>
              <a:cxn ang="0">
                <a:pos x="connsiteX3" y="connsiteY3"/>
              </a:cxn>
            </a:cxnLst>
            <a:rect l="l" t="t" r="r" b="b"/>
            <a:pathLst>
              <a:path w="4589770" h="8951413">
                <a:moveTo>
                  <a:pt x="0" y="8951410"/>
                </a:moveTo>
                <a:lnTo>
                  <a:pt x="0" y="0"/>
                </a:lnTo>
                <a:lnTo>
                  <a:pt x="4589770" y="8951413"/>
                </a:lnTo>
                <a:lnTo>
                  <a:pt x="0" y="895141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3">
            <a:extLst>
              <a:ext uri="{FF2B5EF4-FFF2-40B4-BE49-F238E27FC236}">
                <a16:creationId xmlns:a16="http://schemas.microsoft.com/office/drawing/2014/main" xmlns="" id="{B1699F30-C38E-3847-BBC0-0207F7B69B22}"/>
              </a:ext>
            </a:extLst>
          </p:cNvPr>
          <p:cNvSpPr txBox="1"/>
          <p:nvPr/>
        </p:nvSpPr>
        <p:spPr>
          <a:xfrm>
            <a:off x="542594" y="0"/>
            <a:ext cx="6143956" cy="712694"/>
          </a:xfrm>
          <a:prstGeom prst="rect">
            <a:avLst/>
          </a:prstGeom>
          <a:noFill/>
        </p:spPr>
        <p:txBody>
          <a:bodyPr wrap="square" rtlCol="0">
            <a:noAutofit/>
          </a:bodyPr>
          <a:lstStyle/>
          <a:p>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Montants adjugés en</a:t>
            </a:r>
          </a:p>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Véhicules d’occasion et matériel industriel</a:t>
            </a:r>
          </a:p>
        </p:txBody>
      </p:sp>
      <p:sp>
        <p:nvSpPr>
          <p:cNvPr id="25" name="Rectangle: Rounded Corners 4">
            <a:extLst>
              <a:ext uri="{FF2B5EF4-FFF2-40B4-BE49-F238E27FC236}">
                <a16:creationId xmlns:a16="http://schemas.microsoft.com/office/drawing/2014/main" xmlns="" id="{A3D5B732-8207-7146-B970-1115A16A73B8}"/>
              </a:ext>
            </a:extLst>
          </p:cNvPr>
          <p:cNvSpPr/>
          <p:nvPr/>
        </p:nvSpPr>
        <p:spPr>
          <a:xfrm rot="16200000">
            <a:off x="148406" y="713055"/>
            <a:ext cx="596761" cy="100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grpSp>
        <p:nvGrpSpPr>
          <p:cNvPr id="2" name="Groupe 1">
            <a:extLst>
              <a:ext uri="{FF2B5EF4-FFF2-40B4-BE49-F238E27FC236}">
                <a16:creationId xmlns:a16="http://schemas.microsoft.com/office/drawing/2014/main" xmlns="" id="{3ED8D6B0-F3B1-DF44-B738-92C399B2C334}"/>
              </a:ext>
            </a:extLst>
          </p:cNvPr>
          <p:cNvGrpSpPr/>
          <p:nvPr/>
        </p:nvGrpSpPr>
        <p:grpSpPr>
          <a:xfrm>
            <a:off x="6060872" y="354449"/>
            <a:ext cx="5701883" cy="712694"/>
            <a:chOff x="6060872" y="601949"/>
            <a:chExt cx="5701883" cy="712694"/>
          </a:xfrm>
        </p:grpSpPr>
        <p:sp>
          <p:nvSpPr>
            <p:cNvPr id="92" name="TextBox 3">
              <a:extLst>
                <a:ext uri="{FF2B5EF4-FFF2-40B4-BE49-F238E27FC236}">
                  <a16:creationId xmlns:a16="http://schemas.microsoft.com/office/drawing/2014/main" xmlns="" id="{96E755FE-2F24-9048-82C7-DBC11DC66445}"/>
                </a:ext>
              </a:extLst>
            </p:cNvPr>
            <p:cNvSpPr txBox="1"/>
            <p:nvPr/>
          </p:nvSpPr>
          <p:spPr>
            <a:xfrm>
              <a:off x="6060872" y="601949"/>
              <a:ext cx="5584976" cy="712694"/>
            </a:xfrm>
            <a:prstGeom prst="rect">
              <a:avLst/>
            </a:prstGeom>
            <a:noFill/>
          </p:spPr>
          <p:txBody>
            <a:bodyPr wrap="square" rtlCol="0">
              <a:noAutofit/>
            </a:bodyPr>
            <a:lstStyle/>
            <a:p>
              <a:pPr algn="r"/>
              <a:r>
                <a:rPr lang="fr-FR" b="1" dirty="0">
                  <a:solidFill>
                    <a:srgbClr val="7030A0"/>
                  </a:solidFill>
                  <a:latin typeface="Open Sans" panose="020B0606030504020204" pitchFamily="34" charset="0"/>
                  <a:ea typeface="Open Sans" panose="020B0606030504020204" pitchFamily="34" charset="0"/>
                  <a:cs typeface="Open Sans" panose="020B0606030504020204" pitchFamily="34" charset="0"/>
                </a:rPr>
                <a:t>Répartition par</a:t>
              </a:r>
            </a:p>
            <a:p>
              <a:pPr algn="r"/>
              <a:r>
                <a:rPr lang="fr-FR" b="1" dirty="0">
                  <a:solidFill>
                    <a:srgbClr val="7030A0"/>
                  </a:solidFill>
                  <a:latin typeface="Open Sans" panose="020B0606030504020204" pitchFamily="34" charset="0"/>
                  <a:ea typeface="Open Sans" panose="020B0606030504020204" pitchFamily="34" charset="0"/>
                  <a:cs typeface="Open Sans" panose="020B0606030504020204" pitchFamily="34" charset="0"/>
                </a:rPr>
                <a:t>secteurs en 2019</a:t>
              </a:r>
            </a:p>
          </p:txBody>
        </p:sp>
        <p:sp>
          <p:nvSpPr>
            <p:cNvPr id="93" name="Rectangle: Rounded Corners 4">
              <a:extLst>
                <a:ext uri="{FF2B5EF4-FFF2-40B4-BE49-F238E27FC236}">
                  <a16:creationId xmlns:a16="http://schemas.microsoft.com/office/drawing/2014/main" xmlns="" id="{AEC68011-7794-9848-8B55-3916166643C6}"/>
                </a:ext>
              </a:extLst>
            </p:cNvPr>
            <p:cNvSpPr/>
            <p:nvPr/>
          </p:nvSpPr>
          <p:spPr>
            <a:xfrm rot="16200000">
              <a:off x="11478355" y="884562"/>
              <a:ext cx="497681" cy="7111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grpSp>
      <p:graphicFrame>
        <p:nvGraphicFramePr>
          <p:cNvPr id="7" name="Graphique 6">
            <a:extLst>
              <a:ext uri="{FF2B5EF4-FFF2-40B4-BE49-F238E27FC236}">
                <a16:creationId xmlns:a16="http://schemas.microsoft.com/office/drawing/2014/main" xmlns="" id="{89169364-4858-A744-8EEC-872B28A6CF8D}"/>
              </a:ext>
            </a:extLst>
          </p:cNvPr>
          <p:cNvGraphicFramePr/>
          <p:nvPr>
            <p:extLst>
              <p:ext uri="{D42A27DB-BD31-4B8C-83A1-F6EECF244321}">
                <p14:modId xmlns:p14="http://schemas.microsoft.com/office/powerpoint/2010/main" val="2427088003"/>
              </p:ext>
            </p:extLst>
          </p:nvPr>
        </p:nvGraphicFramePr>
        <p:xfrm>
          <a:off x="9294548" y="1885011"/>
          <a:ext cx="2430693" cy="162046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xmlns="" id="{B47D37A5-CE63-F74F-9D51-190C23168416}"/>
              </a:ext>
            </a:extLst>
          </p:cNvPr>
          <p:cNvSpPr/>
          <p:nvPr/>
        </p:nvSpPr>
        <p:spPr>
          <a:xfrm>
            <a:off x="11072922" y="2569106"/>
            <a:ext cx="1037052" cy="600164"/>
          </a:xfrm>
          <a:prstGeom prst="rect">
            <a:avLst/>
          </a:prstGeom>
        </p:spPr>
        <p:txBody>
          <a:bodyPr wrap="square">
            <a:spAutoFit/>
          </a:bodyPr>
          <a:lstStyle/>
          <a:p>
            <a:r>
              <a:rPr lang="fr-FR" sz="1100" b="1" dirty="0">
                <a:latin typeface="Open Sans" panose="020B0606030504020204" pitchFamily="34" charset="0"/>
                <a:ea typeface="Open Sans" panose="020B0606030504020204" pitchFamily="34" charset="0"/>
                <a:cs typeface="Open Sans" panose="020B0606030504020204" pitchFamily="34" charset="0"/>
              </a:rPr>
              <a:t>95% </a:t>
            </a:r>
          </a:p>
          <a:p>
            <a:r>
              <a:rPr lang="fr-FR" sz="1100" dirty="0">
                <a:solidFill>
                  <a:srgbClr val="7030A0"/>
                </a:solidFill>
                <a:latin typeface="Open Sans" panose="020B0606030504020204" pitchFamily="34" charset="0"/>
                <a:ea typeface="Open Sans" panose="020B0606030504020204" pitchFamily="34" charset="0"/>
                <a:cs typeface="Open Sans" panose="020B0606030504020204" pitchFamily="34" charset="0"/>
              </a:rPr>
              <a:t>Véhicules d’occasion</a:t>
            </a:r>
          </a:p>
        </p:txBody>
      </p:sp>
      <p:sp>
        <p:nvSpPr>
          <p:cNvPr id="114" name="Rectangle 113">
            <a:extLst>
              <a:ext uri="{FF2B5EF4-FFF2-40B4-BE49-F238E27FC236}">
                <a16:creationId xmlns:a16="http://schemas.microsoft.com/office/drawing/2014/main" xmlns="" id="{3A3D3F6B-3F91-4B49-8879-AF34DB3F5A9F}"/>
              </a:ext>
            </a:extLst>
          </p:cNvPr>
          <p:cNvSpPr/>
          <p:nvPr/>
        </p:nvSpPr>
        <p:spPr>
          <a:xfrm>
            <a:off x="9444976" y="1463214"/>
            <a:ext cx="913998" cy="600164"/>
          </a:xfrm>
          <a:prstGeom prst="rect">
            <a:avLst/>
          </a:prstGeom>
        </p:spPr>
        <p:txBody>
          <a:bodyPr wrap="square">
            <a:spAutoFit/>
          </a:bodyPr>
          <a:lstStyle/>
          <a:p>
            <a:pPr algn="r"/>
            <a:r>
              <a:rPr lang="fr-FR" sz="1100" b="1" dirty="0">
                <a:latin typeface="Open Sans" panose="020B0606030504020204" pitchFamily="34" charset="0"/>
                <a:ea typeface="Open Sans" panose="020B0606030504020204" pitchFamily="34" charset="0"/>
                <a:cs typeface="Open Sans" panose="020B0606030504020204" pitchFamily="34" charset="0"/>
              </a:rPr>
              <a:t>5% </a:t>
            </a:r>
            <a:r>
              <a:rPr lang="fr-FR"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Matériel Industriel</a:t>
            </a:r>
          </a:p>
        </p:txBody>
      </p:sp>
      <p:pic>
        <p:nvPicPr>
          <p:cNvPr id="104" name="Graphique 103">
            <a:extLst>
              <a:ext uri="{FF2B5EF4-FFF2-40B4-BE49-F238E27FC236}">
                <a16:creationId xmlns:a16="http://schemas.microsoft.com/office/drawing/2014/main" xmlns="" id="{0282E2C6-D626-2746-AF91-4E09832E862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141658" y="2301388"/>
            <a:ext cx="600321" cy="202925"/>
          </a:xfrm>
          <a:prstGeom prst="rect">
            <a:avLst/>
          </a:prstGeom>
        </p:spPr>
      </p:pic>
      <p:pic>
        <p:nvPicPr>
          <p:cNvPr id="111" name="Graphique 110">
            <a:extLst>
              <a:ext uri="{FF2B5EF4-FFF2-40B4-BE49-F238E27FC236}">
                <a16:creationId xmlns:a16="http://schemas.microsoft.com/office/drawing/2014/main" xmlns="" id="{A1679D2A-062D-C448-A480-141C6C74188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473868" y="1728595"/>
            <a:ext cx="558045" cy="262112"/>
          </a:xfrm>
          <a:prstGeom prst="rect">
            <a:avLst/>
          </a:prstGeom>
        </p:spPr>
      </p:pic>
      <p:cxnSp>
        <p:nvCxnSpPr>
          <p:cNvPr id="6" name="Connecteur droit 5">
            <a:extLst>
              <a:ext uri="{FF2B5EF4-FFF2-40B4-BE49-F238E27FC236}">
                <a16:creationId xmlns:a16="http://schemas.microsoft.com/office/drawing/2014/main" xmlns="" id="{EF40420D-1023-2948-B050-F8C1120B2BD0}"/>
              </a:ext>
            </a:extLst>
          </p:cNvPr>
          <p:cNvCxnSpPr>
            <a:cxnSpLocks/>
          </p:cNvCxnSpPr>
          <p:nvPr/>
        </p:nvCxnSpPr>
        <p:spPr>
          <a:xfrm>
            <a:off x="10357951" y="1543904"/>
            <a:ext cx="0" cy="426470"/>
          </a:xfrm>
          <a:prstGeom prst="line">
            <a:avLst/>
          </a:prstGeom>
          <a:ln>
            <a:solidFill>
              <a:srgbClr val="AF92C8"/>
            </a:solidFil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xmlns="" id="{AEF871E2-3312-2241-8150-7F7D6478E19A}"/>
              </a:ext>
            </a:extLst>
          </p:cNvPr>
          <p:cNvCxnSpPr>
            <a:cxnSpLocks/>
          </p:cNvCxnSpPr>
          <p:nvPr/>
        </p:nvCxnSpPr>
        <p:spPr>
          <a:xfrm flipH="1" flipV="1">
            <a:off x="11141658" y="2569106"/>
            <a:ext cx="678086" cy="750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A1C695BA-2FC1-1349-BBE9-EF2137D1BD8F}"/>
              </a:ext>
            </a:extLst>
          </p:cNvPr>
          <p:cNvSpPr/>
          <p:nvPr/>
        </p:nvSpPr>
        <p:spPr>
          <a:xfrm>
            <a:off x="9812023" y="3337075"/>
            <a:ext cx="1493433" cy="1138773"/>
          </a:xfrm>
          <a:prstGeom prst="rect">
            <a:avLst/>
          </a:prstGeom>
        </p:spPr>
        <p:txBody>
          <a:bodyPr wrap="square">
            <a:spAutoFit/>
          </a:bodyPr>
          <a:lstStyle/>
          <a:p>
            <a:r>
              <a:rPr lang="fr-FR" b="1" dirty="0">
                <a:solidFill>
                  <a:srgbClr val="7030A0"/>
                </a:solidFill>
                <a:latin typeface="Open Sans" panose="020B0606030504020204" pitchFamily="34" charset="0"/>
                <a:ea typeface="Open Sans" panose="020B0606030504020204" pitchFamily="34" charset="0"/>
                <a:cs typeface="Open Sans" panose="020B0606030504020204" pitchFamily="34" charset="0"/>
              </a:rPr>
              <a:t>300 000 Véhicules d’occasion </a:t>
            </a:r>
          </a:p>
          <a:p>
            <a:r>
              <a:rPr lang="fr-FR" sz="1400" dirty="0">
                <a:solidFill>
                  <a:srgbClr val="7030A0"/>
                </a:solidFill>
                <a:latin typeface="Open Sans" panose="020B0606030504020204" pitchFamily="34" charset="0"/>
                <a:ea typeface="Open Sans" panose="020B0606030504020204" pitchFamily="34" charset="0"/>
                <a:cs typeface="Open Sans" panose="020B0606030504020204" pitchFamily="34" charset="0"/>
              </a:rPr>
              <a:t>vendus en 2019</a:t>
            </a:r>
          </a:p>
        </p:txBody>
      </p:sp>
      <p:sp>
        <p:nvSpPr>
          <p:cNvPr id="121" name="Ellipse 120">
            <a:extLst>
              <a:ext uri="{FF2B5EF4-FFF2-40B4-BE49-F238E27FC236}">
                <a16:creationId xmlns:a16="http://schemas.microsoft.com/office/drawing/2014/main" xmlns="" id="{4BEDD8A6-971F-1543-BEE6-2C4C37E1868D}"/>
              </a:ext>
            </a:extLst>
          </p:cNvPr>
          <p:cNvSpPr/>
          <p:nvPr/>
        </p:nvSpPr>
        <p:spPr>
          <a:xfrm>
            <a:off x="11269608" y="3396791"/>
            <a:ext cx="442498" cy="44204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+9%</a:t>
            </a:r>
          </a:p>
        </p:txBody>
      </p:sp>
      <p:sp>
        <p:nvSpPr>
          <p:cNvPr id="45" name="TextBox 3">
            <a:extLst>
              <a:ext uri="{FF2B5EF4-FFF2-40B4-BE49-F238E27FC236}">
                <a16:creationId xmlns:a16="http://schemas.microsoft.com/office/drawing/2014/main" xmlns="" id="{09E18996-CCC2-304F-9B54-35E483C5F744}"/>
              </a:ext>
            </a:extLst>
          </p:cNvPr>
          <p:cNvSpPr txBox="1"/>
          <p:nvPr/>
        </p:nvSpPr>
        <p:spPr>
          <a:xfrm>
            <a:off x="3062939" y="2673981"/>
            <a:ext cx="5584976" cy="747309"/>
          </a:xfrm>
          <a:prstGeom prst="rect">
            <a:avLst/>
          </a:prstGeom>
          <a:noFill/>
        </p:spPr>
        <p:txBody>
          <a:bodyPr wrap="square" rtlCol="0">
            <a:noAutofit/>
          </a:bodyPr>
          <a:lstStyle/>
          <a:p>
            <a:pPr algn="ctr"/>
            <a:r>
              <a:rPr lang="fr-FR" sz="16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Évolution des montants adjugés </a:t>
            </a:r>
          </a:p>
          <a:p>
            <a:pPr algn="ctr"/>
            <a:r>
              <a:rPr lang="fr-FR" sz="16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en France entre 2010 et 2019 </a:t>
            </a:r>
          </a:p>
          <a:p>
            <a:pPr algn="ct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(hors frais, en millions d'euros)</a:t>
            </a:r>
            <a:endPar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Rectangle: Rounded Corners 4">
            <a:extLst>
              <a:ext uri="{FF2B5EF4-FFF2-40B4-BE49-F238E27FC236}">
                <a16:creationId xmlns:a16="http://schemas.microsoft.com/office/drawing/2014/main" xmlns="" id="{EA9F159D-D048-4C44-AF00-5D7CE5B20A6D}"/>
              </a:ext>
            </a:extLst>
          </p:cNvPr>
          <p:cNvSpPr/>
          <p:nvPr/>
        </p:nvSpPr>
        <p:spPr>
          <a:xfrm>
            <a:off x="5660732" y="2573051"/>
            <a:ext cx="497681" cy="7111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cxnSp>
        <p:nvCxnSpPr>
          <p:cNvPr id="47" name="Connecteur droit avec flèche 46">
            <a:extLst>
              <a:ext uri="{FF2B5EF4-FFF2-40B4-BE49-F238E27FC236}">
                <a16:creationId xmlns:a16="http://schemas.microsoft.com/office/drawing/2014/main" xmlns="" id="{DF8CFACB-4322-D645-83F1-1B9AB0AAC1C0}"/>
              </a:ext>
            </a:extLst>
          </p:cNvPr>
          <p:cNvCxnSpPr>
            <a:cxnSpLocks/>
          </p:cNvCxnSpPr>
          <p:nvPr/>
        </p:nvCxnSpPr>
        <p:spPr>
          <a:xfrm>
            <a:off x="2496919" y="6043195"/>
            <a:ext cx="6329474" cy="0"/>
          </a:xfrm>
          <a:prstGeom prst="straightConnector1">
            <a:avLst/>
          </a:prstGeom>
          <a:ln>
            <a:solidFill>
              <a:srgbClr val="AF92C8"/>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8" name="Graphique 47">
            <a:extLst>
              <a:ext uri="{FF2B5EF4-FFF2-40B4-BE49-F238E27FC236}">
                <a16:creationId xmlns:a16="http://schemas.microsoft.com/office/drawing/2014/main" xmlns="" id="{34E50147-CF0D-6F4F-A568-69408273452B}"/>
              </a:ext>
            </a:extLst>
          </p:cNvPr>
          <p:cNvGraphicFramePr/>
          <p:nvPr>
            <p:extLst>
              <p:ext uri="{D42A27DB-BD31-4B8C-83A1-F6EECF244321}">
                <p14:modId xmlns:p14="http://schemas.microsoft.com/office/powerpoint/2010/main" val="3212413901"/>
              </p:ext>
            </p:extLst>
          </p:nvPr>
        </p:nvGraphicFramePr>
        <p:xfrm>
          <a:off x="2750221" y="3891073"/>
          <a:ext cx="5383757" cy="2477145"/>
        </p:xfrm>
        <a:graphic>
          <a:graphicData uri="http://schemas.openxmlformats.org/drawingml/2006/chart">
            <c:chart xmlns:c="http://schemas.openxmlformats.org/drawingml/2006/chart" xmlns:r="http://schemas.openxmlformats.org/officeDocument/2006/relationships" r:id="rId7"/>
          </a:graphicData>
        </a:graphic>
      </p:graphicFrame>
      <p:grpSp>
        <p:nvGrpSpPr>
          <p:cNvPr id="52" name="Groupe 51">
            <a:extLst>
              <a:ext uri="{FF2B5EF4-FFF2-40B4-BE49-F238E27FC236}">
                <a16:creationId xmlns:a16="http://schemas.microsoft.com/office/drawing/2014/main" xmlns="" id="{D1E185FE-ED71-6548-915B-5BF565BF9DB4}"/>
              </a:ext>
            </a:extLst>
          </p:cNvPr>
          <p:cNvGrpSpPr/>
          <p:nvPr/>
        </p:nvGrpSpPr>
        <p:grpSpPr>
          <a:xfrm>
            <a:off x="323005" y="1425773"/>
            <a:ext cx="2645741" cy="2119094"/>
            <a:chOff x="323005" y="1425772"/>
            <a:chExt cx="2956130" cy="2367699"/>
          </a:xfrm>
        </p:grpSpPr>
        <p:sp>
          <p:nvSpPr>
            <p:cNvPr id="53" name="Rectangle 52">
              <a:extLst>
                <a:ext uri="{FF2B5EF4-FFF2-40B4-BE49-F238E27FC236}">
                  <a16:creationId xmlns:a16="http://schemas.microsoft.com/office/drawing/2014/main" xmlns="" id="{BD139F74-DF4E-BE49-8B2F-E46C5B21F3E2}"/>
                </a:ext>
              </a:extLst>
            </p:cNvPr>
            <p:cNvSpPr/>
            <p:nvPr/>
          </p:nvSpPr>
          <p:spPr>
            <a:xfrm>
              <a:off x="1270706" y="1446619"/>
              <a:ext cx="631661" cy="338554"/>
            </a:xfrm>
            <a:prstGeom prst="rect">
              <a:avLst/>
            </a:prstGeom>
            <a:noFill/>
          </p:spPr>
          <p:txBody>
            <a:bodyPr wrap="none">
              <a:noAutofit/>
            </a:bodyPr>
            <a:lstStyle/>
            <a:p>
              <a:pPr algn="ct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1,63</a:t>
              </a:r>
            </a:p>
          </p:txBody>
        </p:sp>
        <p:sp>
          <p:nvSpPr>
            <p:cNvPr id="54" name="Rectangle 53">
              <a:extLst>
                <a:ext uri="{FF2B5EF4-FFF2-40B4-BE49-F238E27FC236}">
                  <a16:creationId xmlns:a16="http://schemas.microsoft.com/office/drawing/2014/main" xmlns="" id="{20F4ED30-8C0A-C242-AFCB-F0D19F3C3936}"/>
                </a:ext>
              </a:extLst>
            </p:cNvPr>
            <p:cNvSpPr/>
            <p:nvPr/>
          </p:nvSpPr>
          <p:spPr>
            <a:xfrm>
              <a:off x="2057671" y="1620764"/>
              <a:ext cx="1221464" cy="297924"/>
            </a:xfrm>
            <a:prstGeom prst="rect">
              <a:avLst/>
            </a:prstGeom>
          </p:spPr>
          <p:txBody>
            <a:bodyPr wrap="square" anchor="ctr">
              <a:no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MILLIARD D’EUROS</a:t>
              </a:r>
            </a:p>
          </p:txBody>
        </p:sp>
        <p:pic>
          <p:nvPicPr>
            <p:cNvPr id="55" name="Graphique 54">
              <a:extLst>
                <a:ext uri="{FF2B5EF4-FFF2-40B4-BE49-F238E27FC236}">
                  <a16:creationId xmlns:a16="http://schemas.microsoft.com/office/drawing/2014/main" xmlns="" id="{B811E46A-E664-F04D-B2A7-0A85E183638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21113929">
              <a:off x="456511" y="1646503"/>
              <a:ext cx="452156" cy="251059"/>
            </a:xfrm>
            <a:prstGeom prst="rect">
              <a:avLst/>
            </a:prstGeom>
          </p:spPr>
        </p:pic>
        <p:sp>
          <p:nvSpPr>
            <p:cNvPr id="56" name="Rectangle: Rounded Corners 12">
              <a:extLst>
                <a:ext uri="{FF2B5EF4-FFF2-40B4-BE49-F238E27FC236}">
                  <a16:creationId xmlns:a16="http://schemas.microsoft.com/office/drawing/2014/main" xmlns="" id="{9ECC5EB5-0A19-A042-AEC0-551AAD13386A}"/>
                </a:ext>
              </a:extLst>
            </p:cNvPr>
            <p:cNvSpPr/>
            <p:nvPr/>
          </p:nvSpPr>
          <p:spPr>
            <a:xfrm>
              <a:off x="323005" y="2227766"/>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Rounded Corners 12">
              <a:extLst>
                <a:ext uri="{FF2B5EF4-FFF2-40B4-BE49-F238E27FC236}">
                  <a16:creationId xmlns:a16="http://schemas.microsoft.com/office/drawing/2014/main" xmlns="" id="{57B03267-CC95-0C4B-8B04-A0964E60DEE5}"/>
                </a:ext>
              </a:extLst>
            </p:cNvPr>
            <p:cNvSpPr/>
            <p:nvPr/>
          </p:nvSpPr>
          <p:spPr>
            <a:xfrm>
              <a:off x="335416" y="1425772"/>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Connecteur droit 58">
              <a:extLst>
                <a:ext uri="{FF2B5EF4-FFF2-40B4-BE49-F238E27FC236}">
                  <a16:creationId xmlns:a16="http://schemas.microsoft.com/office/drawing/2014/main" xmlns="" id="{37FBB1A6-417A-054F-A8C2-6B703207F823}"/>
                </a:ext>
              </a:extLst>
            </p:cNvPr>
            <p:cNvCxnSpPr>
              <a:cxnSpLocks/>
            </p:cNvCxnSpPr>
            <p:nvPr/>
          </p:nvCxnSpPr>
          <p:spPr>
            <a:xfrm>
              <a:off x="1246989" y="2210198"/>
              <a:ext cx="1980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98CF7EC7-5AF3-8F40-94C6-B34D626D53D1}"/>
                </a:ext>
              </a:extLst>
            </p:cNvPr>
            <p:cNvSpPr/>
            <p:nvPr/>
          </p:nvSpPr>
          <p:spPr>
            <a:xfrm>
              <a:off x="1064950" y="3135211"/>
              <a:ext cx="1428788" cy="584602"/>
            </a:xfrm>
            <a:prstGeom prst="rect">
              <a:avLst/>
            </a:prstGeom>
          </p:spPr>
          <p:txBody>
            <a:bodyPr wrap="square">
              <a:spAutoFit/>
            </a:bodyPr>
            <a:lstStyle/>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+6,1% </a:t>
              </a:r>
            </a:p>
          </p:txBody>
        </p:sp>
        <p:sp>
          <p:nvSpPr>
            <p:cNvPr id="62" name="Rectangle: Rounded Corners 12">
              <a:extLst>
                <a:ext uri="{FF2B5EF4-FFF2-40B4-BE49-F238E27FC236}">
                  <a16:creationId xmlns:a16="http://schemas.microsoft.com/office/drawing/2014/main" xmlns="" id="{1B683B6B-8C88-9B4B-9B04-17BA62755438}"/>
                </a:ext>
              </a:extLst>
            </p:cNvPr>
            <p:cNvSpPr/>
            <p:nvPr/>
          </p:nvSpPr>
          <p:spPr>
            <a:xfrm>
              <a:off x="325017" y="3095783"/>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lèche vers le haut 62">
              <a:extLst>
                <a:ext uri="{FF2B5EF4-FFF2-40B4-BE49-F238E27FC236}">
                  <a16:creationId xmlns:a16="http://schemas.microsoft.com/office/drawing/2014/main" xmlns="" id="{7C34857E-A6AE-344B-AE44-959864641088}"/>
                </a:ext>
              </a:extLst>
            </p:cNvPr>
            <p:cNvSpPr/>
            <p:nvPr/>
          </p:nvSpPr>
          <p:spPr>
            <a:xfrm rot="2638920">
              <a:off x="574450" y="3263474"/>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cxnSp>
          <p:nvCxnSpPr>
            <p:cNvPr id="64" name="Connecteur droit 63">
              <a:extLst>
                <a:ext uri="{FF2B5EF4-FFF2-40B4-BE49-F238E27FC236}">
                  <a16:creationId xmlns:a16="http://schemas.microsoft.com/office/drawing/2014/main" xmlns="" id="{3A3A5ADA-13A2-EE4E-B060-7AC347384E5A}"/>
                </a:ext>
              </a:extLst>
            </p:cNvPr>
            <p:cNvCxnSpPr>
              <a:cxnSpLocks/>
            </p:cNvCxnSpPr>
            <p:nvPr/>
          </p:nvCxnSpPr>
          <p:spPr>
            <a:xfrm>
              <a:off x="1238052" y="2995163"/>
              <a:ext cx="198974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Flèche vers le haut 64">
              <a:extLst>
                <a:ext uri="{FF2B5EF4-FFF2-40B4-BE49-F238E27FC236}">
                  <a16:creationId xmlns:a16="http://schemas.microsoft.com/office/drawing/2014/main" xmlns="" id="{10068875-ADB5-564A-9AE9-CEA90B44FE6C}"/>
                </a:ext>
              </a:extLst>
            </p:cNvPr>
            <p:cNvSpPr/>
            <p:nvPr/>
          </p:nvSpPr>
          <p:spPr>
            <a:xfrm rot="2661547">
              <a:off x="582564" y="2397461"/>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sp>
        <p:nvSpPr>
          <p:cNvPr id="66" name="Rectangle 65">
            <a:extLst>
              <a:ext uri="{FF2B5EF4-FFF2-40B4-BE49-F238E27FC236}">
                <a16:creationId xmlns:a16="http://schemas.microsoft.com/office/drawing/2014/main" xmlns="" id="{D92BDFB5-E54E-1642-9923-C3BBF656967F}"/>
              </a:ext>
            </a:extLst>
          </p:cNvPr>
          <p:cNvSpPr/>
          <p:nvPr/>
        </p:nvSpPr>
        <p:spPr>
          <a:xfrm>
            <a:off x="1017127" y="3383868"/>
            <a:ext cx="1159265" cy="461665"/>
          </a:xfrm>
          <a:prstGeom prst="rect">
            <a:avLst/>
          </a:prstGeom>
        </p:spPr>
        <p:txBody>
          <a:bodyPr wrap="square">
            <a:sp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ANNUELLE SUR 10 ANS</a:t>
            </a:r>
          </a:p>
        </p:txBody>
      </p:sp>
      <p:graphicFrame>
        <p:nvGraphicFramePr>
          <p:cNvPr id="49" name="Graphique 48">
            <a:extLst>
              <a:ext uri="{FF2B5EF4-FFF2-40B4-BE49-F238E27FC236}">
                <a16:creationId xmlns:a16="http://schemas.microsoft.com/office/drawing/2014/main" xmlns="" id="{8631D29F-C3B1-A54B-83EB-8C0458F78722}"/>
              </a:ext>
            </a:extLst>
          </p:cNvPr>
          <p:cNvGraphicFramePr/>
          <p:nvPr>
            <p:extLst>
              <p:ext uri="{D42A27DB-BD31-4B8C-83A1-F6EECF244321}">
                <p14:modId xmlns:p14="http://schemas.microsoft.com/office/powerpoint/2010/main" val="2214275780"/>
              </p:ext>
            </p:extLst>
          </p:nvPr>
        </p:nvGraphicFramePr>
        <p:xfrm>
          <a:off x="2694005" y="3488431"/>
          <a:ext cx="5383757" cy="2403426"/>
        </p:xfrm>
        <a:graphic>
          <a:graphicData uri="http://schemas.openxmlformats.org/drawingml/2006/chart">
            <c:chart xmlns:c="http://schemas.openxmlformats.org/drawingml/2006/chart" xmlns:r="http://schemas.openxmlformats.org/officeDocument/2006/relationships" r:id="rId10"/>
          </a:graphicData>
        </a:graphic>
      </p:graphicFrame>
      <p:sp>
        <p:nvSpPr>
          <p:cNvPr id="43" name="Ellipse 42">
            <a:extLst>
              <a:ext uri="{FF2B5EF4-FFF2-40B4-BE49-F238E27FC236}">
                <a16:creationId xmlns:a16="http://schemas.microsoft.com/office/drawing/2014/main" xmlns="" id="{A4B8B90A-46F8-B34B-9FBB-A1634EBEF48D}"/>
              </a:ext>
            </a:extLst>
          </p:cNvPr>
          <p:cNvSpPr/>
          <p:nvPr/>
        </p:nvSpPr>
        <p:spPr>
          <a:xfrm>
            <a:off x="7966793" y="3184635"/>
            <a:ext cx="956490" cy="99156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+6,1% annuelle sur </a:t>
            </a:r>
          </a:p>
          <a:p>
            <a:pPr algn="ctr"/>
            <a:r>
              <a:rPr lang="fr-FR"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ANS</a:t>
            </a:r>
          </a:p>
        </p:txBody>
      </p:sp>
      <p:sp>
        <p:nvSpPr>
          <p:cNvPr id="5" name="Rectangle 4">
            <a:extLst>
              <a:ext uri="{FF2B5EF4-FFF2-40B4-BE49-F238E27FC236}">
                <a16:creationId xmlns:a16="http://schemas.microsoft.com/office/drawing/2014/main" xmlns="" id="{A737A93A-4F0A-204A-9D38-031382128873}"/>
              </a:ext>
            </a:extLst>
          </p:cNvPr>
          <p:cNvSpPr/>
          <p:nvPr/>
        </p:nvSpPr>
        <p:spPr>
          <a:xfrm>
            <a:off x="7314559" y="6083781"/>
            <a:ext cx="288862" cy="246221"/>
          </a:xfrm>
          <a:prstGeom prst="rect">
            <a:avLst/>
          </a:prstGeom>
        </p:spPr>
        <p:txBody>
          <a:bodyPr wrap="none">
            <a:spAutoFit/>
          </a:bodyPr>
          <a:lstStyle/>
          <a:p>
            <a:r>
              <a:rPr lang="en-US" sz="1000" dirty="0">
                <a:solidFill>
                  <a:schemeClr val="tx1">
                    <a:lumMod val="65000"/>
                    <a:lumOff val="35000"/>
                  </a:schemeClr>
                </a:solidFill>
                <a:latin typeface="Open Sans" panose="020B0606030504020204" pitchFamily="34" charset="0"/>
              </a:rPr>
              <a:t>* </a:t>
            </a:r>
            <a:endParaRPr lang="fr-FR" sz="1000" dirty="0"/>
          </a:p>
        </p:txBody>
      </p:sp>
      <p:sp>
        <p:nvSpPr>
          <p:cNvPr id="50" name="Rectangle 49">
            <a:extLst>
              <a:ext uri="{FF2B5EF4-FFF2-40B4-BE49-F238E27FC236}">
                <a16:creationId xmlns:a16="http://schemas.microsoft.com/office/drawing/2014/main" xmlns="" id="{6AD033E5-ED84-014E-AB15-942A13590BE9}"/>
              </a:ext>
            </a:extLst>
          </p:cNvPr>
          <p:cNvSpPr/>
          <p:nvPr/>
        </p:nvSpPr>
        <p:spPr>
          <a:xfrm>
            <a:off x="1453868" y="2220534"/>
            <a:ext cx="565338" cy="303006"/>
          </a:xfrm>
          <a:prstGeom prst="rect">
            <a:avLst/>
          </a:prstGeom>
          <a:noFill/>
        </p:spPr>
        <p:txBody>
          <a:bodyPr wrap="none">
            <a:noAutofit/>
          </a:bodyPr>
          <a:lstStyle/>
          <a:p>
            <a:pPr algn="ct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+14,4%</a:t>
            </a:r>
          </a:p>
        </p:txBody>
      </p:sp>
      <p:sp>
        <p:nvSpPr>
          <p:cNvPr id="71" name="Rectangle 70">
            <a:extLst>
              <a:ext uri="{FF2B5EF4-FFF2-40B4-BE49-F238E27FC236}">
                <a16:creationId xmlns:a16="http://schemas.microsoft.com/office/drawing/2014/main" xmlns="" id="{8E8224C3-A15E-0049-9122-E417E451E31E}"/>
              </a:ext>
            </a:extLst>
          </p:cNvPr>
          <p:cNvSpPr/>
          <p:nvPr/>
        </p:nvSpPr>
        <p:spPr>
          <a:xfrm>
            <a:off x="2438512" y="2370992"/>
            <a:ext cx="1458898" cy="266642"/>
          </a:xfrm>
          <a:prstGeom prst="rect">
            <a:avLst/>
          </a:prstGeom>
        </p:spPr>
        <p:txBody>
          <a:bodyPr wrap="square" anchor="ctr">
            <a:no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a:t>
            </a: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73" name="Ellipse 72">
            <a:extLst>
              <a:ext uri="{FF2B5EF4-FFF2-40B4-BE49-F238E27FC236}">
                <a16:creationId xmlns:a16="http://schemas.microsoft.com/office/drawing/2014/main" xmlns="" id="{F95162AF-7EEF-E044-B911-4BA89B444310}"/>
              </a:ext>
            </a:extLst>
          </p:cNvPr>
          <p:cNvSpPr/>
          <p:nvPr/>
        </p:nvSpPr>
        <p:spPr>
          <a:xfrm>
            <a:off x="7511870" y="3385366"/>
            <a:ext cx="396000" cy="396000"/>
          </a:xfrm>
          <a:prstGeom prst="ellipse">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+14,4%</a:t>
            </a:r>
          </a:p>
        </p:txBody>
      </p:sp>
      <p:sp>
        <p:nvSpPr>
          <p:cNvPr id="51" name="bk object 19">
            <a:extLst>
              <a:ext uri="{FF2B5EF4-FFF2-40B4-BE49-F238E27FC236}">
                <a16:creationId xmlns:a16="http://schemas.microsoft.com/office/drawing/2014/main" xmlns="" id="{A89122C6-AB06-43D9-8CC8-3F1BCAA5C0BA}"/>
              </a:ext>
            </a:extLst>
          </p:cNvPr>
          <p:cNvSpPr/>
          <p:nvPr/>
        </p:nvSpPr>
        <p:spPr>
          <a:xfrm>
            <a:off x="11394580" y="6093200"/>
            <a:ext cx="531662" cy="547628"/>
          </a:xfrm>
          <a:prstGeom prst="rect">
            <a:avLst/>
          </a:prstGeom>
          <a:blipFill>
            <a:blip r:embed="rId11" cstate="print"/>
            <a:stretch>
              <a:fillRect/>
            </a:stretch>
          </a:blipFill>
        </p:spPr>
        <p:txBody>
          <a:bodyPr wrap="square" lIns="0" tIns="0" rIns="0" bIns="0" rtlCol="0"/>
          <a:lstStyle/>
          <a:p>
            <a:endParaRPr/>
          </a:p>
        </p:txBody>
      </p:sp>
      <p:pic>
        <p:nvPicPr>
          <p:cNvPr id="9" name="Graphique 8">
            <a:extLst>
              <a:ext uri="{FF2B5EF4-FFF2-40B4-BE49-F238E27FC236}">
                <a16:creationId xmlns:a16="http://schemas.microsoft.com/office/drawing/2014/main" xmlns="" id="{1B476A4E-C450-422E-B8F8-82CCDAFEB64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5454211" y="1589032"/>
            <a:ext cx="820465" cy="820465"/>
          </a:xfrm>
          <a:prstGeom prst="rect">
            <a:avLst/>
          </a:prstGeom>
        </p:spPr>
      </p:pic>
    </p:spTree>
    <p:extLst>
      <p:ext uri="{BB962C8B-B14F-4D97-AF65-F5344CB8AC3E}">
        <p14:creationId xmlns:p14="http://schemas.microsoft.com/office/powerpoint/2010/main" val="13204139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8">
                                            <p:graphicEl>
                                              <a:chart seriesIdx="-3" categoryIdx="-3" bldStep="gridLegend"/>
                                            </p:graphicEl>
                                          </p:spTgt>
                                        </p:tgtEl>
                                        <p:attrNameLst>
                                          <p:attrName>style.visibility</p:attrName>
                                        </p:attrNameLst>
                                      </p:cBhvr>
                                      <p:to>
                                        <p:strVal val="visible"/>
                                      </p:to>
                                    </p:set>
                                    <p:animEffect transition="in" filter="wipe(down)">
                                      <p:cBhvr>
                                        <p:cTn id="7" dur="500"/>
                                        <p:tgtEl>
                                          <p:spTgt spid="48">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8">
                                            <p:graphicEl>
                                              <a:chart seriesIdx="-4" categoryIdx="0" bldStep="category"/>
                                            </p:graphicEl>
                                          </p:spTgt>
                                        </p:tgtEl>
                                        <p:attrNameLst>
                                          <p:attrName>style.visibility</p:attrName>
                                        </p:attrNameLst>
                                      </p:cBhvr>
                                      <p:to>
                                        <p:strVal val="visible"/>
                                      </p:to>
                                    </p:set>
                                    <p:animEffect transition="in" filter="wipe(down)">
                                      <p:cBhvr>
                                        <p:cTn id="11" dur="500"/>
                                        <p:tgtEl>
                                          <p:spTgt spid="48">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8">
                                            <p:graphicEl>
                                              <a:chart seriesIdx="-4" categoryIdx="1" bldStep="category"/>
                                            </p:graphicEl>
                                          </p:spTgt>
                                        </p:tgtEl>
                                        <p:attrNameLst>
                                          <p:attrName>style.visibility</p:attrName>
                                        </p:attrNameLst>
                                      </p:cBhvr>
                                      <p:to>
                                        <p:strVal val="visible"/>
                                      </p:to>
                                    </p:set>
                                    <p:animEffect transition="in" filter="wipe(down)">
                                      <p:cBhvr>
                                        <p:cTn id="15" dur="500"/>
                                        <p:tgtEl>
                                          <p:spTgt spid="48">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8">
                                            <p:graphicEl>
                                              <a:chart seriesIdx="-4" categoryIdx="2" bldStep="category"/>
                                            </p:graphicEl>
                                          </p:spTgt>
                                        </p:tgtEl>
                                        <p:attrNameLst>
                                          <p:attrName>style.visibility</p:attrName>
                                        </p:attrNameLst>
                                      </p:cBhvr>
                                      <p:to>
                                        <p:strVal val="visible"/>
                                      </p:to>
                                    </p:set>
                                    <p:animEffect transition="in" filter="wipe(down)">
                                      <p:cBhvr>
                                        <p:cTn id="19" dur="500"/>
                                        <p:tgtEl>
                                          <p:spTgt spid="48">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8">
                                            <p:graphicEl>
                                              <a:chart seriesIdx="-4" categoryIdx="3" bldStep="category"/>
                                            </p:graphicEl>
                                          </p:spTgt>
                                        </p:tgtEl>
                                        <p:attrNameLst>
                                          <p:attrName>style.visibility</p:attrName>
                                        </p:attrNameLst>
                                      </p:cBhvr>
                                      <p:to>
                                        <p:strVal val="visible"/>
                                      </p:to>
                                    </p:set>
                                    <p:animEffect transition="in" filter="wipe(down)">
                                      <p:cBhvr>
                                        <p:cTn id="23" dur="500"/>
                                        <p:tgtEl>
                                          <p:spTgt spid="48">
                                            <p:graphicEl>
                                              <a:chart seriesIdx="-4" categoryIdx="3"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48">
                                            <p:graphicEl>
                                              <a:chart seriesIdx="-4" categoryIdx="4" bldStep="category"/>
                                            </p:graphicEl>
                                          </p:spTgt>
                                        </p:tgtEl>
                                        <p:attrNameLst>
                                          <p:attrName>style.visibility</p:attrName>
                                        </p:attrNameLst>
                                      </p:cBhvr>
                                      <p:to>
                                        <p:strVal val="visible"/>
                                      </p:to>
                                    </p:set>
                                    <p:animEffect transition="in" filter="wipe(down)">
                                      <p:cBhvr>
                                        <p:cTn id="27" dur="500"/>
                                        <p:tgtEl>
                                          <p:spTgt spid="48">
                                            <p:graphicEl>
                                              <a:chart seriesIdx="-4" categoryIdx="4"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48">
                                            <p:graphicEl>
                                              <a:chart seriesIdx="-4" categoryIdx="5" bldStep="category"/>
                                            </p:graphicEl>
                                          </p:spTgt>
                                        </p:tgtEl>
                                        <p:attrNameLst>
                                          <p:attrName>style.visibility</p:attrName>
                                        </p:attrNameLst>
                                      </p:cBhvr>
                                      <p:to>
                                        <p:strVal val="visible"/>
                                      </p:to>
                                    </p:set>
                                    <p:animEffect transition="in" filter="wipe(down)">
                                      <p:cBhvr>
                                        <p:cTn id="31" dur="500"/>
                                        <p:tgtEl>
                                          <p:spTgt spid="48">
                                            <p:graphicEl>
                                              <a:chart seriesIdx="-4" categoryIdx="5"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8">
                                            <p:graphicEl>
                                              <a:chart seriesIdx="-4" categoryIdx="6" bldStep="category"/>
                                            </p:graphicEl>
                                          </p:spTgt>
                                        </p:tgtEl>
                                        <p:attrNameLst>
                                          <p:attrName>style.visibility</p:attrName>
                                        </p:attrNameLst>
                                      </p:cBhvr>
                                      <p:to>
                                        <p:strVal val="visible"/>
                                      </p:to>
                                    </p:set>
                                    <p:animEffect transition="in" filter="wipe(down)">
                                      <p:cBhvr>
                                        <p:cTn id="35" dur="500"/>
                                        <p:tgtEl>
                                          <p:spTgt spid="48">
                                            <p:graphicEl>
                                              <a:chart seriesIdx="-4" categoryIdx="6" bldStep="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8">
                                            <p:graphicEl>
                                              <a:chart seriesIdx="-4" categoryIdx="7" bldStep="category"/>
                                            </p:graphicEl>
                                          </p:spTgt>
                                        </p:tgtEl>
                                        <p:attrNameLst>
                                          <p:attrName>style.visibility</p:attrName>
                                        </p:attrNameLst>
                                      </p:cBhvr>
                                      <p:to>
                                        <p:strVal val="visible"/>
                                      </p:to>
                                    </p:set>
                                    <p:animEffect transition="in" filter="wipe(down)">
                                      <p:cBhvr>
                                        <p:cTn id="39" dur="500"/>
                                        <p:tgtEl>
                                          <p:spTgt spid="48">
                                            <p:graphicEl>
                                              <a:chart seriesIdx="-4" categoryIdx="7" bldStep="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8">
                                            <p:graphicEl>
                                              <a:chart seriesIdx="-4" categoryIdx="8" bldStep="category"/>
                                            </p:graphicEl>
                                          </p:spTgt>
                                        </p:tgtEl>
                                        <p:attrNameLst>
                                          <p:attrName>style.visibility</p:attrName>
                                        </p:attrNameLst>
                                      </p:cBhvr>
                                      <p:to>
                                        <p:strVal val="visible"/>
                                      </p:to>
                                    </p:set>
                                    <p:animEffect transition="in" filter="wipe(down)">
                                      <p:cBhvr>
                                        <p:cTn id="43" dur="500"/>
                                        <p:tgtEl>
                                          <p:spTgt spid="48">
                                            <p:graphicEl>
                                              <a:chart seriesIdx="-4" categoryIdx="8" bldStep="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48">
                                            <p:graphicEl>
                                              <a:chart seriesIdx="-4" categoryIdx="9" bldStep="category"/>
                                            </p:graphicEl>
                                          </p:spTgt>
                                        </p:tgtEl>
                                        <p:attrNameLst>
                                          <p:attrName>style.visibility</p:attrName>
                                        </p:attrNameLst>
                                      </p:cBhvr>
                                      <p:to>
                                        <p:strVal val="visible"/>
                                      </p:to>
                                    </p:set>
                                    <p:animEffect transition="in" filter="wipe(down)">
                                      <p:cBhvr>
                                        <p:cTn id="47" dur="500"/>
                                        <p:tgtEl>
                                          <p:spTgt spid="48">
                                            <p:graphicEl>
                                              <a:chart seriesIdx="-4" categoryIdx="9" bldStep="category"/>
                                            </p:graphic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9">
                                            <p:graphicEl>
                                              <a:chart seriesIdx="-3" categoryIdx="-3" bldStep="gridLegend"/>
                                            </p:graphicEl>
                                          </p:spTgt>
                                        </p:tgtEl>
                                        <p:attrNameLst>
                                          <p:attrName>style.visibility</p:attrName>
                                        </p:attrNameLst>
                                      </p:cBhvr>
                                      <p:to>
                                        <p:strVal val="visible"/>
                                      </p:to>
                                    </p:set>
                                    <p:animEffect transition="in" filter="wipe(left)">
                                      <p:cBhvr>
                                        <p:cTn id="51" dur="200"/>
                                        <p:tgtEl>
                                          <p:spTgt spid="49">
                                            <p:graphicEl>
                                              <a:chart seriesIdx="-3" categoryIdx="-3" bldStep="gridLegend"/>
                                            </p:graphicEl>
                                          </p:spTgt>
                                        </p:tgtEl>
                                      </p:cBhvr>
                                    </p:animEffect>
                                  </p:childTnLst>
                                </p:cTn>
                              </p:par>
                            </p:childTnLst>
                          </p:cTn>
                        </p:par>
                        <p:par>
                          <p:cTn id="52" fill="hold">
                            <p:stCondLst>
                              <p:cond delay="5700"/>
                            </p:stCondLst>
                            <p:childTnLst>
                              <p:par>
                                <p:cTn id="53" presetID="22" presetClass="entr" presetSubtype="8" fill="hold" grpId="0" nodeType="afterEffect">
                                  <p:stCondLst>
                                    <p:cond delay="0"/>
                                  </p:stCondLst>
                                  <p:childTnLst>
                                    <p:set>
                                      <p:cBhvr>
                                        <p:cTn id="54" dur="1" fill="hold">
                                          <p:stCondLst>
                                            <p:cond delay="0"/>
                                          </p:stCondLst>
                                        </p:cTn>
                                        <p:tgtEl>
                                          <p:spTgt spid="49">
                                            <p:graphicEl>
                                              <a:chart seriesIdx="-4" categoryIdx="0" bldStep="category"/>
                                            </p:graphicEl>
                                          </p:spTgt>
                                        </p:tgtEl>
                                        <p:attrNameLst>
                                          <p:attrName>style.visibility</p:attrName>
                                        </p:attrNameLst>
                                      </p:cBhvr>
                                      <p:to>
                                        <p:strVal val="visible"/>
                                      </p:to>
                                    </p:set>
                                    <p:animEffect transition="in" filter="wipe(left)">
                                      <p:cBhvr>
                                        <p:cTn id="55" dur="200"/>
                                        <p:tgtEl>
                                          <p:spTgt spid="49">
                                            <p:graphicEl>
                                              <a:chart seriesIdx="-4" categoryIdx="0" bldStep="category"/>
                                            </p:graphicEl>
                                          </p:spTgt>
                                        </p:tgtEl>
                                      </p:cBhvr>
                                    </p:animEffect>
                                  </p:childTnLst>
                                </p:cTn>
                              </p:par>
                            </p:childTnLst>
                          </p:cTn>
                        </p:par>
                        <p:par>
                          <p:cTn id="56" fill="hold">
                            <p:stCondLst>
                              <p:cond delay="5900"/>
                            </p:stCondLst>
                            <p:childTnLst>
                              <p:par>
                                <p:cTn id="57" presetID="22" presetClass="entr" presetSubtype="8" fill="hold" grpId="0" nodeType="afterEffect">
                                  <p:stCondLst>
                                    <p:cond delay="0"/>
                                  </p:stCondLst>
                                  <p:childTnLst>
                                    <p:set>
                                      <p:cBhvr>
                                        <p:cTn id="58" dur="1" fill="hold">
                                          <p:stCondLst>
                                            <p:cond delay="0"/>
                                          </p:stCondLst>
                                        </p:cTn>
                                        <p:tgtEl>
                                          <p:spTgt spid="49">
                                            <p:graphicEl>
                                              <a:chart seriesIdx="-4" categoryIdx="1" bldStep="category"/>
                                            </p:graphicEl>
                                          </p:spTgt>
                                        </p:tgtEl>
                                        <p:attrNameLst>
                                          <p:attrName>style.visibility</p:attrName>
                                        </p:attrNameLst>
                                      </p:cBhvr>
                                      <p:to>
                                        <p:strVal val="visible"/>
                                      </p:to>
                                    </p:set>
                                    <p:animEffect transition="in" filter="wipe(left)">
                                      <p:cBhvr>
                                        <p:cTn id="59" dur="200"/>
                                        <p:tgtEl>
                                          <p:spTgt spid="49">
                                            <p:graphicEl>
                                              <a:chart seriesIdx="-4" categoryIdx="1" bldStep="category"/>
                                            </p:graphicEl>
                                          </p:spTgt>
                                        </p:tgtEl>
                                      </p:cBhvr>
                                    </p:animEffect>
                                  </p:childTnLst>
                                </p:cTn>
                              </p:par>
                            </p:childTnLst>
                          </p:cTn>
                        </p:par>
                        <p:par>
                          <p:cTn id="60" fill="hold">
                            <p:stCondLst>
                              <p:cond delay="6100"/>
                            </p:stCondLst>
                            <p:childTnLst>
                              <p:par>
                                <p:cTn id="61" presetID="22" presetClass="entr" presetSubtype="8" fill="hold" grpId="0" nodeType="afterEffect">
                                  <p:stCondLst>
                                    <p:cond delay="0"/>
                                  </p:stCondLst>
                                  <p:childTnLst>
                                    <p:set>
                                      <p:cBhvr>
                                        <p:cTn id="62" dur="1" fill="hold">
                                          <p:stCondLst>
                                            <p:cond delay="0"/>
                                          </p:stCondLst>
                                        </p:cTn>
                                        <p:tgtEl>
                                          <p:spTgt spid="49">
                                            <p:graphicEl>
                                              <a:chart seriesIdx="-4" categoryIdx="2" bldStep="category"/>
                                            </p:graphicEl>
                                          </p:spTgt>
                                        </p:tgtEl>
                                        <p:attrNameLst>
                                          <p:attrName>style.visibility</p:attrName>
                                        </p:attrNameLst>
                                      </p:cBhvr>
                                      <p:to>
                                        <p:strVal val="visible"/>
                                      </p:to>
                                    </p:set>
                                    <p:animEffect transition="in" filter="wipe(left)">
                                      <p:cBhvr>
                                        <p:cTn id="63" dur="200"/>
                                        <p:tgtEl>
                                          <p:spTgt spid="49">
                                            <p:graphicEl>
                                              <a:chart seriesIdx="-4" categoryIdx="2" bldStep="category"/>
                                            </p:graphicEl>
                                          </p:spTgt>
                                        </p:tgtEl>
                                      </p:cBhvr>
                                    </p:animEffect>
                                  </p:childTnLst>
                                </p:cTn>
                              </p:par>
                            </p:childTnLst>
                          </p:cTn>
                        </p:par>
                        <p:par>
                          <p:cTn id="64" fill="hold">
                            <p:stCondLst>
                              <p:cond delay="6300"/>
                            </p:stCondLst>
                            <p:childTnLst>
                              <p:par>
                                <p:cTn id="65" presetID="22" presetClass="entr" presetSubtype="8" fill="hold" grpId="0" nodeType="afterEffect">
                                  <p:stCondLst>
                                    <p:cond delay="0"/>
                                  </p:stCondLst>
                                  <p:childTnLst>
                                    <p:set>
                                      <p:cBhvr>
                                        <p:cTn id="66" dur="1" fill="hold">
                                          <p:stCondLst>
                                            <p:cond delay="0"/>
                                          </p:stCondLst>
                                        </p:cTn>
                                        <p:tgtEl>
                                          <p:spTgt spid="49">
                                            <p:graphicEl>
                                              <a:chart seriesIdx="-4" categoryIdx="3" bldStep="category"/>
                                            </p:graphicEl>
                                          </p:spTgt>
                                        </p:tgtEl>
                                        <p:attrNameLst>
                                          <p:attrName>style.visibility</p:attrName>
                                        </p:attrNameLst>
                                      </p:cBhvr>
                                      <p:to>
                                        <p:strVal val="visible"/>
                                      </p:to>
                                    </p:set>
                                    <p:animEffect transition="in" filter="wipe(left)">
                                      <p:cBhvr>
                                        <p:cTn id="67" dur="200"/>
                                        <p:tgtEl>
                                          <p:spTgt spid="49">
                                            <p:graphicEl>
                                              <a:chart seriesIdx="-4" categoryIdx="3" bldStep="category"/>
                                            </p:graphicEl>
                                          </p:spTgt>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49">
                                            <p:graphicEl>
                                              <a:chart seriesIdx="-4" categoryIdx="4" bldStep="category"/>
                                            </p:graphicEl>
                                          </p:spTgt>
                                        </p:tgtEl>
                                        <p:attrNameLst>
                                          <p:attrName>style.visibility</p:attrName>
                                        </p:attrNameLst>
                                      </p:cBhvr>
                                      <p:to>
                                        <p:strVal val="visible"/>
                                      </p:to>
                                    </p:set>
                                    <p:animEffect transition="in" filter="wipe(left)">
                                      <p:cBhvr>
                                        <p:cTn id="71" dur="200"/>
                                        <p:tgtEl>
                                          <p:spTgt spid="49">
                                            <p:graphicEl>
                                              <a:chart seriesIdx="-4" categoryIdx="4" bldStep="category"/>
                                            </p:graphicEl>
                                          </p:spTgt>
                                        </p:tgtEl>
                                      </p:cBhvr>
                                    </p:animEffect>
                                  </p:childTnLst>
                                </p:cTn>
                              </p:par>
                            </p:childTnLst>
                          </p:cTn>
                        </p:par>
                        <p:par>
                          <p:cTn id="72" fill="hold">
                            <p:stCondLst>
                              <p:cond delay="6700"/>
                            </p:stCondLst>
                            <p:childTnLst>
                              <p:par>
                                <p:cTn id="73" presetID="22" presetClass="entr" presetSubtype="8" fill="hold" grpId="0" nodeType="afterEffect">
                                  <p:stCondLst>
                                    <p:cond delay="0"/>
                                  </p:stCondLst>
                                  <p:childTnLst>
                                    <p:set>
                                      <p:cBhvr>
                                        <p:cTn id="74" dur="1" fill="hold">
                                          <p:stCondLst>
                                            <p:cond delay="0"/>
                                          </p:stCondLst>
                                        </p:cTn>
                                        <p:tgtEl>
                                          <p:spTgt spid="49">
                                            <p:graphicEl>
                                              <a:chart seriesIdx="-4" categoryIdx="5" bldStep="category"/>
                                            </p:graphicEl>
                                          </p:spTgt>
                                        </p:tgtEl>
                                        <p:attrNameLst>
                                          <p:attrName>style.visibility</p:attrName>
                                        </p:attrNameLst>
                                      </p:cBhvr>
                                      <p:to>
                                        <p:strVal val="visible"/>
                                      </p:to>
                                    </p:set>
                                    <p:animEffect transition="in" filter="wipe(left)">
                                      <p:cBhvr>
                                        <p:cTn id="75" dur="200"/>
                                        <p:tgtEl>
                                          <p:spTgt spid="49">
                                            <p:graphicEl>
                                              <a:chart seriesIdx="-4" categoryIdx="5" bldStep="category"/>
                                            </p:graphicEl>
                                          </p:spTgt>
                                        </p:tgtEl>
                                      </p:cBhvr>
                                    </p:animEffect>
                                  </p:childTnLst>
                                </p:cTn>
                              </p:par>
                            </p:childTnLst>
                          </p:cTn>
                        </p:par>
                        <p:par>
                          <p:cTn id="76" fill="hold">
                            <p:stCondLst>
                              <p:cond delay="6900"/>
                            </p:stCondLst>
                            <p:childTnLst>
                              <p:par>
                                <p:cTn id="77" presetID="22" presetClass="entr" presetSubtype="8" fill="hold" grpId="0" nodeType="afterEffect">
                                  <p:stCondLst>
                                    <p:cond delay="0"/>
                                  </p:stCondLst>
                                  <p:childTnLst>
                                    <p:set>
                                      <p:cBhvr>
                                        <p:cTn id="78" dur="1" fill="hold">
                                          <p:stCondLst>
                                            <p:cond delay="0"/>
                                          </p:stCondLst>
                                        </p:cTn>
                                        <p:tgtEl>
                                          <p:spTgt spid="49">
                                            <p:graphicEl>
                                              <a:chart seriesIdx="-4" categoryIdx="6" bldStep="category"/>
                                            </p:graphicEl>
                                          </p:spTgt>
                                        </p:tgtEl>
                                        <p:attrNameLst>
                                          <p:attrName>style.visibility</p:attrName>
                                        </p:attrNameLst>
                                      </p:cBhvr>
                                      <p:to>
                                        <p:strVal val="visible"/>
                                      </p:to>
                                    </p:set>
                                    <p:animEffect transition="in" filter="wipe(left)">
                                      <p:cBhvr>
                                        <p:cTn id="79" dur="200"/>
                                        <p:tgtEl>
                                          <p:spTgt spid="49">
                                            <p:graphicEl>
                                              <a:chart seriesIdx="-4" categoryIdx="6" bldStep="category"/>
                                            </p:graphicEl>
                                          </p:spTgt>
                                        </p:tgtEl>
                                      </p:cBhvr>
                                    </p:animEffect>
                                  </p:childTnLst>
                                </p:cTn>
                              </p:par>
                            </p:childTnLst>
                          </p:cTn>
                        </p:par>
                        <p:par>
                          <p:cTn id="80" fill="hold">
                            <p:stCondLst>
                              <p:cond delay="7100"/>
                            </p:stCondLst>
                            <p:childTnLst>
                              <p:par>
                                <p:cTn id="81" presetID="22" presetClass="entr" presetSubtype="8" fill="hold" grpId="0" nodeType="afterEffect">
                                  <p:stCondLst>
                                    <p:cond delay="0"/>
                                  </p:stCondLst>
                                  <p:childTnLst>
                                    <p:set>
                                      <p:cBhvr>
                                        <p:cTn id="82" dur="1" fill="hold">
                                          <p:stCondLst>
                                            <p:cond delay="0"/>
                                          </p:stCondLst>
                                        </p:cTn>
                                        <p:tgtEl>
                                          <p:spTgt spid="49">
                                            <p:graphicEl>
                                              <a:chart seriesIdx="-4" categoryIdx="7" bldStep="category"/>
                                            </p:graphicEl>
                                          </p:spTgt>
                                        </p:tgtEl>
                                        <p:attrNameLst>
                                          <p:attrName>style.visibility</p:attrName>
                                        </p:attrNameLst>
                                      </p:cBhvr>
                                      <p:to>
                                        <p:strVal val="visible"/>
                                      </p:to>
                                    </p:set>
                                    <p:animEffect transition="in" filter="wipe(left)">
                                      <p:cBhvr>
                                        <p:cTn id="83" dur="200"/>
                                        <p:tgtEl>
                                          <p:spTgt spid="49">
                                            <p:graphicEl>
                                              <a:chart seriesIdx="-4" categoryIdx="7" bldStep="category"/>
                                            </p:graphicEl>
                                          </p:spTgt>
                                        </p:tgtEl>
                                      </p:cBhvr>
                                    </p:animEffect>
                                  </p:childTnLst>
                                </p:cTn>
                              </p:par>
                            </p:childTnLst>
                          </p:cTn>
                        </p:par>
                        <p:par>
                          <p:cTn id="84" fill="hold">
                            <p:stCondLst>
                              <p:cond delay="7300"/>
                            </p:stCondLst>
                            <p:childTnLst>
                              <p:par>
                                <p:cTn id="85" presetID="22" presetClass="entr" presetSubtype="8" fill="hold" grpId="0" nodeType="afterEffect">
                                  <p:stCondLst>
                                    <p:cond delay="0"/>
                                  </p:stCondLst>
                                  <p:childTnLst>
                                    <p:set>
                                      <p:cBhvr>
                                        <p:cTn id="86" dur="1" fill="hold">
                                          <p:stCondLst>
                                            <p:cond delay="0"/>
                                          </p:stCondLst>
                                        </p:cTn>
                                        <p:tgtEl>
                                          <p:spTgt spid="49">
                                            <p:graphicEl>
                                              <a:chart seriesIdx="-4" categoryIdx="8" bldStep="category"/>
                                            </p:graphicEl>
                                          </p:spTgt>
                                        </p:tgtEl>
                                        <p:attrNameLst>
                                          <p:attrName>style.visibility</p:attrName>
                                        </p:attrNameLst>
                                      </p:cBhvr>
                                      <p:to>
                                        <p:strVal val="visible"/>
                                      </p:to>
                                    </p:set>
                                    <p:animEffect transition="in" filter="wipe(left)">
                                      <p:cBhvr>
                                        <p:cTn id="87" dur="200"/>
                                        <p:tgtEl>
                                          <p:spTgt spid="49">
                                            <p:graphicEl>
                                              <a:chart seriesIdx="-4" categoryIdx="8" bldStep="category"/>
                                            </p:graphicEl>
                                          </p:spTgt>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49">
                                            <p:graphicEl>
                                              <a:chart seriesIdx="-4" categoryIdx="9" bldStep="category"/>
                                            </p:graphicEl>
                                          </p:spTgt>
                                        </p:tgtEl>
                                        <p:attrNameLst>
                                          <p:attrName>style.visibility</p:attrName>
                                        </p:attrNameLst>
                                      </p:cBhvr>
                                      <p:to>
                                        <p:strVal val="visible"/>
                                      </p:to>
                                    </p:set>
                                    <p:animEffect transition="in" filter="wipe(left)">
                                      <p:cBhvr>
                                        <p:cTn id="91" dur="200"/>
                                        <p:tgtEl>
                                          <p:spTgt spid="49">
                                            <p:graphicEl>
                                              <a:chart seriesIdx="-4" categoryIdx="9" bldStep="category"/>
                                            </p:graphicEl>
                                          </p:spTgt>
                                        </p:tgtEl>
                                      </p:cBhvr>
                                    </p:animEffect>
                                  </p:childTnLst>
                                </p:cTn>
                              </p:par>
                            </p:childTnLst>
                          </p:cTn>
                        </p:par>
                        <p:par>
                          <p:cTn id="92" fill="hold">
                            <p:stCondLst>
                              <p:cond delay="7700"/>
                            </p:stCondLst>
                            <p:childTnLst>
                              <p:par>
                                <p:cTn id="93" presetID="1"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childTnLst>
                          </p:cTn>
                        </p:par>
                        <p:par>
                          <p:cTn id="95" fill="hold">
                            <p:stCondLst>
                              <p:cond delay="7700"/>
                            </p:stCondLst>
                            <p:childTnLst>
                              <p:par>
                                <p:cTn id="96" presetID="1" presetClass="entr" presetSubtype="0" fill="hold" grpId="0" nodeType="afterEffect">
                                  <p:stCondLst>
                                    <p:cond delay="0"/>
                                  </p:stCondLst>
                                  <p:childTnLst>
                                    <p:set>
                                      <p:cBhvr>
                                        <p:cTn id="97"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8" grpId="0">
        <p:bldSub>
          <a:bldChart bld="category"/>
        </p:bldSub>
      </p:bldGraphic>
      <p:bldGraphic spid="49" grpId="0" uiExpand="1">
        <p:bldSub>
          <a:bldChart bld="category"/>
        </p:bldSub>
      </p:bldGraphic>
      <p:bldP spid="43"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Rounded Corners 1">
            <a:extLst>
              <a:ext uri="{FF2B5EF4-FFF2-40B4-BE49-F238E27FC236}">
                <a16:creationId xmlns:a16="http://schemas.microsoft.com/office/drawing/2014/main" xmlns="" id="{5C59CA65-595D-2241-B141-A561BCC2B6B4}"/>
              </a:ext>
            </a:extLst>
          </p:cNvPr>
          <p:cNvSpPr/>
          <p:nvPr/>
        </p:nvSpPr>
        <p:spPr>
          <a:xfrm>
            <a:off x="9044940" y="1702048"/>
            <a:ext cx="3063240" cy="4055842"/>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3F5322D3-9EF2-403B-94D5-EB35A1E8669C}"/>
              </a:ext>
            </a:extLst>
          </p:cNvPr>
          <p:cNvSpPr txBox="1"/>
          <p:nvPr/>
        </p:nvSpPr>
        <p:spPr>
          <a:xfrm>
            <a:off x="1944342" y="431992"/>
            <a:ext cx="10247657" cy="608743"/>
          </a:xfrm>
          <a:prstGeom prst="rect">
            <a:avLst/>
          </a:prstGeom>
          <a:noFill/>
        </p:spPr>
        <p:txBody>
          <a:bodyPr wrap="square" rtlCol="0">
            <a:noAutofit/>
          </a:bodyPr>
          <a:lstStyle/>
          <a:p>
            <a:r>
              <a:rPr lang="fr-FR" b="1" dirty="0">
                <a:solidFill>
                  <a:srgbClr val="7030A0"/>
                </a:solidFill>
                <a:latin typeface="Open Sans" panose="020B0606030504020204" pitchFamily="34" charset="0"/>
                <a:ea typeface="Open Sans" panose="020B0606030504020204" pitchFamily="34" charset="0"/>
                <a:cs typeface="Open Sans" panose="020B0606030504020204" pitchFamily="34" charset="0"/>
              </a:rPr>
              <a:t>Classement des 20 premières maisons de vente Véhicules d’occasion  &amp; Matériel Industriel </a:t>
            </a:r>
          </a:p>
          <a:p>
            <a:r>
              <a:rPr lang="fr-FR" dirty="0">
                <a:solidFill>
                  <a:srgbClr val="AF92C8"/>
                </a:solidFill>
              </a:rPr>
              <a:t>en millions d’euros (hors frais de ventes) </a:t>
            </a:r>
          </a:p>
          <a:p>
            <a:endParaRPr lang="fr-FR" sz="1200"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xmlns="" id="{902B083F-7141-4D73-A9A4-A4B17A4CA8EC}"/>
              </a:ext>
            </a:extLst>
          </p:cNvPr>
          <p:cNvSpPr/>
          <p:nvPr/>
        </p:nvSpPr>
        <p:spPr>
          <a:xfrm rot="16200000">
            <a:off x="1588632" y="699682"/>
            <a:ext cx="497681" cy="7111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58" name="Freeform: Shape 48">
            <a:extLst>
              <a:ext uri="{FF2B5EF4-FFF2-40B4-BE49-F238E27FC236}">
                <a16:creationId xmlns:a16="http://schemas.microsoft.com/office/drawing/2014/main" xmlns="" id="{31238B67-5163-8F4B-9B47-303D3823C16D}"/>
              </a:ext>
            </a:extLst>
          </p:cNvPr>
          <p:cNvSpPr/>
          <p:nvPr/>
        </p:nvSpPr>
        <p:spPr>
          <a:xfrm>
            <a:off x="1801913" y="1275683"/>
            <a:ext cx="918641" cy="212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Rang 2019</a:t>
            </a:r>
          </a:p>
        </p:txBody>
      </p:sp>
      <p:sp>
        <p:nvSpPr>
          <p:cNvPr id="559" name="Freeform: Shape 48">
            <a:extLst>
              <a:ext uri="{FF2B5EF4-FFF2-40B4-BE49-F238E27FC236}">
                <a16:creationId xmlns:a16="http://schemas.microsoft.com/office/drawing/2014/main" xmlns="" id="{465CF4A5-15A8-BA48-A83A-46C0FB6D5E3D}"/>
              </a:ext>
            </a:extLst>
          </p:cNvPr>
          <p:cNvSpPr/>
          <p:nvPr/>
        </p:nvSpPr>
        <p:spPr>
          <a:xfrm>
            <a:off x="2796103" y="1275683"/>
            <a:ext cx="2495649" cy="212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Open Sans" panose="020B0606030504020204" pitchFamily="34" charset="0"/>
                <a:ea typeface="Open Sans" panose="020B0606030504020204" pitchFamily="34" charset="0"/>
                <a:cs typeface="Open Sans" panose="020B0606030504020204" pitchFamily="34" charset="0"/>
              </a:rPr>
              <a:t>Nom</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61" name="Freeform: Shape 48">
            <a:extLst>
              <a:ext uri="{FF2B5EF4-FFF2-40B4-BE49-F238E27FC236}">
                <a16:creationId xmlns:a16="http://schemas.microsoft.com/office/drawing/2014/main" xmlns="" id="{1EFA37F2-65A0-E44E-8708-ADCE3B905A56}"/>
              </a:ext>
            </a:extLst>
          </p:cNvPr>
          <p:cNvSpPr/>
          <p:nvPr/>
        </p:nvSpPr>
        <p:spPr>
          <a:xfrm>
            <a:off x="5367300" y="1275683"/>
            <a:ext cx="2220366" cy="212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latin typeface="Open Sans" panose="020B0606030504020204" pitchFamily="34" charset="0"/>
                <a:ea typeface="Open Sans" panose="020B0606030504020204" pitchFamily="34" charset="0"/>
                <a:cs typeface="Open Sans" panose="020B0606030504020204" pitchFamily="34" charset="0"/>
              </a:rPr>
              <a:t>Montants</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adjugés</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66" name="Rectangle: Rounded Corners 43">
            <a:extLst>
              <a:ext uri="{FF2B5EF4-FFF2-40B4-BE49-F238E27FC236}">
                <a16:creationId xmlns:a16="http://schemas.microsoft.com/office/drawing/2014/main" xmlns="" id="{F9ADF1C1-7851-3947-B713-0EFB92B314A5}"/>
              </a:ext>
            </a:extLst>
          </p:cNvPr>
          <p:cNvSpPr/>
          <p:nvPr/>
        </p:nvSpPr>
        <p:spPr>
          <a:xfrm>
            <a:off x="1947312" y="1875485"/>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568" name="Rectangle: Rounded Corners 43">
            <a:extLst>
              <a:ext uri="{FF2B5EF4-FFF2-40B4-BE49-F238E27FC236}">
                <a16:creationId xmlns:a16="http://schemas.microsoft.com/office/drawing/2014/main" xmlns="" id="{6F6F6700-C5B9-6A45-9E6E-1D0F8FE3EDE0}"/>
              </a:ext>
            </a:extLst>
          </p:cNvPr>
          <p:cNvSpPr/>
          <p:nvPr/>
        </p:nvSpPr>
        <p:spPr>
          <a:xfrm>
            <a:off x="1947312" y="2076266"/>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570" name="Rectangle: Rounded Corners 43">
            <a:extLst>
              <a:ext uri="{FF2B5EF4-FFF2-40B4-BE49-F238E27FC236}">
                <a16:creationId xmlns:a16="http://schemas.microsoft.com/office/drawing/2014/main" xmlns="" id="{7AB66B76-1D02-6B42-BB46-0D5F8AEC5265}"/>
              </a:ext>
            </a:extLst>
          </p:cNvPr>
          <p:cNvSpPr/>
          <p:nvPr/>
        </p:nvSpPr>
        <p:spPr>
          <a:xfrm>
            <a:off x="1947312" y="2277047"/>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571" name="Rectangle: Rounded Corners 43">
            <a:extLst>
              <a:ext uri="{FF2B5EF4-FFF2-40B4-BE49-F238E27FC236}">
                <a16:creationId xmlns:a16="http://schemas.microsoft.com/office/drawing/2014/main" xmlns="" id="{64878BBC-D668-F148-8033-DEE0576212E0}"/>
              </a:ext>
            </a:extLst>
          </p:cNvPr>
          <p:cNvSpPr/>
          <p:nvPr/>
        </p:nvSpPr>
        <p:spPr>
          <a:xfrm>
            <a:off x="1947312" y="2477828"/>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572" name="Rectangle: Rounded Corners 43">
            <a:extLst>
              <a:ext uri="{FF2B5EF4-FFF2-40B4-BE49-F238E27FC236}">
                <a16:creationId xmlns:a16="http://schemas.microsoft.com/office/drawing/2014/main" xmlns="" id="{88D1BF4D-9E5E-9D4E-9BA6-75ECC0B89CE2}"/>
              </a:ext>
            </a:extLst>
          </p:cNvPr>
          <p:cNvSpPr/>
          <p:nvPr/>
        </p:nvSpPr>
        <p:spPr>
          <a:xfrm>
            <a:off x="1947312" y="2678609"/>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573" name="Rectangle: Rounded Corners 43">
            <a:extLst>
              <a:ext uri="{FF2B5EF4-FFF2-40B4-BE49-F238E27FC236}">
                <a16:creationId xmlns:a16="http://schemas.microsoft.com/office/drawing/2014/main" xmlns="" id="{AA6A618B-FBC2-D64F-B467-7D892A8612EA}"/>
              </a:ext>
            </a:extLst>
          </p:cNvPr>
          <p:cNvSpPr/>
          <p:nvPr/>
        </p:nvSpPr>
        <p:spPr>
          <a:xfrm>
            <a:off x="1947312" y="2879390"/>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574" name="Rectangle: Rounded Corners 43">
            <a:extLst>
              <a:ext uri="{FF2B5EF4-FFF2-40B4-BE49-F238E27FC236}">
                <a16:creationId xmlns:a16="http://schemas.microsoft.com/office/drawing/2014/main" xmlns="" id="{A24E49D1-580A-B24F-B9DE-E429CC92D644}"/>
              </a:ext>
            </a:extLst>
          </p:cNvPr>
          <p:cNvSpPr/>
          <p:nvPr/>
        </p:nvSpPr>
        <p:spPr>
          <a:xfrm>
            <a:off x="1947312" y="3080171"/>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575" name="Rectangle: Rounded Corners 43">
            <a:extLst>
              <a:ext uri="{FF2B5EF4-FFF2-40B4-BE49-F238E27FC236}">
                <a16:creationId xmlns:a16="http://schemas.microsoft.com/office/drawing/2014/main" xmlns="" id="{DC70C978-7270-D94B-97E6-0C06AC8E4A6C}"/>
              </a:ext>
            </a:extLst>
          </p:cNvPr>
          <p:cNvSpPr/>
          <p:nvPr/>
        </p:nvSpPr>
        <p:spPr>
          <a:xfrm>
            <a:off x="1947312" y="3280952"/>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8</a:t>
            </a:r>
          </a:p>
        </p:txBody>
      </p:sp>
      <p:sp>
        <p:nvSpPr>
          <p:cNvPr id="576" name="Rectangle: Rounded Corners 43">
            <a:extLst>
              <a:ext uri="{FF2B5EF4-FFF2-40B4-BE49-F238E27FC236}">
                <a16:creationId xmlns:a16="http://schemas.microsoft.com/office/drawing/2014/main" xmlns="" id="{2DC6D522-E227-4C48-A679-DC13F000115C}"/>
              </a:ext>
            </a:extLst>
          </p:cNvPr>
          <p:cNvSpPr/>
          <p:nvPr/>
        </p:nvSpPr>
        <p:spPr>
          <a:xfrm>
            <a:off x="1947312" y="3481733"/>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9</a:t>
            </a:r>
          </a:p>
        </p:txBody>
      </p:sp>
      <p:sp>
        <p:nvSpPr>
          <p:cNvPr id="577" name="Rectangle: Rounded Corners 43">
            <a:extLst>
              <a:ext uri="{FF2B5EF4-FFF2-40B4-BE49-F238E27FC236}">
                <a16:creationId xmlns:a16="http://schemas.microsoft.com/office/drawing/2014/main" xmlns="" id="{AE77062B-8822-044A-802C-C944497CE706}"/>
              </a:ext>
            </a:extLst>
          </p:cNvPr>
          <p:cNvSpPr/>
          <p:nvPr/>
        </p:nvSpPr>
        <p:spPr>
          <a:xfrm>
            <a:off x="1947312" y="3682514"/>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10</a:t>
            </a:r>
          </a:p>
        </p:txBody>
      </p:sp>
      <p:sp>
        <p:nvSpPr>
          <p:cNvPr id="580" name="Rectangle: Rounded Corners 43">
            <a:extLst>
              <a:ext uri="{FF2B5EF4-FFF2-40B4-BE49-F238E27FC236}">
                <a16:creationId xmlns:a16="http://schemas.microsoft.com/office/drawing/2014/main" xmlns="" id="{788D18D1-8025-4043-A01D-FEDC14B473E5}"/>
              </a:ext>
            </a:extLst>
          </p:cNvPr>
          <p:cNvSpPr/>
          <p:nvPr/>
        </p:nvSpPr>
        <p:spPr>
          <a:xfrm>
            <a:off x="1947312" y="3883295"/>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11</a:t>
            </a:r>
          </a:p>
        </p:txBody>
      </p:sp>
      <p:sp>
        <p:nvSpPr>
          <p:cNvPr id="581" name="Rectangle: Rounded Corners 43">
            <a:extLst>
              <a:ext uri="{FF2B5EF4-FFF2-40B4-BE49-F238E27FC236}">
                <a16:creationId xmlns:a16="http://schemas.microsoft.com/office/drawing/2014/main" xmlns="" id="{D5881A02-BDD1-1A4A-A827-C69D76017FC3}"/>
              </a:ext>
            </a:extLst>
          </p:cNvPr>
          <p:cNvSpPr/>
          <p:nvPr/>
        </p:nvSpPr>
        <p:spPr>
          <a:xfrm>
            <a:off x="1947312" y="4084076"/>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12</a:t>
            </a:r>
          </a:p>
        </p:txBody>
      </p:sp>
      <p:sp>
        <p:nvSpPr>
          <p:cNvPr id="582" name="Rectangle: Rounded Corners 43">
            <a:extLst>
              <a:ext uri="{FF2B5EF4-FFF2-40B4-BE49-F238E27FC236}">
                <a16:creationId xmlns:a16="http://schemas.microsoft.com/office/drawing/2014/main" xmlns="" id="{DE5222D3-EE81-9A46-B020-1105B0A0DE2C}"/>
              </a:ext>
            </a:extLst>
          </p:cNvPr>
          <p:cNvSpPr/>
          <p:nvPr/>
        </p:nvSpPr>
        <p:spPr>
          <a:xfrm>
            <a:off x="1947312" y="4284857"/>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13</a:t>
            </a:r>
          </a:p>
        </p:txBody>
      </p:sp>
      <p:sp>
        <p:nvSpPr>
          <p:cNvPr id="583" name="Rectangle: Rounded Corners 43">
            <a:extLst>
              <a:ext uri="{FF2B5EF4-FFF2-40B4-BE49-F238E27FC236}">
                <a16:creationId xmlns:a16="http://schemas.microsoft.com/office/drawing/2014/main" xmlns="" id="{FA3DC89D-E812-9F42-862F-955C302C025C}"/>
              </a:ext>
            </a:extLst>
          </p:cNvPr>
          <p:cNvSpPr/>
          <p:nvPr/>
        </p:nvSpPr>
        <p:spPr>
          <a:xfrm>
            <a:off x="1947312" y="4485638"/>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14</a:t>
            </a:r>
          </a:p>
        </p:txBody>
      </p:sp>
      <p:sp>
        <p:nvSpPr>
          <p:cNvPr id="584" name="Rectangle: Rounded Corners 43">
            <a:extLst>
              <a:ext uri="{FF2B5EF4-FFF2-40B4-BE49-F238E27FC236}">
                <a16:creationId xmlns:a16="http://schemas.microsoft.com/office/drawing/2014/main" xmlns="" id="{EDDE063E-1E7F-ED42-B39C-3B5B3D233C54}"/>
              </a:ext>
            </a:extLst>
          </p:cNvPr>
          <p:cNvSpPr/>
          <p:nvPr/>
        </p:nvSpPr>
        <p:spPr>
          <a:xfrm>
            <a:off x="1947312" y="4686419"/>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585" name="Rectangle: Rounded Corners 43">
            <a:extLst>
              <a:ext uri="{FF2B5EF4-FFF2-40B4-BE49-F238E27FC236}">
                <a16:creationId xmlns:a16="http://schemas.microsoft.com/office/drawing/2014/main" xmlns="" id="{B7471186-180B-154C-B46A-5A46D7F2FEBC}"/>
              </a:ext>
            </a:extLst>
          </p:cNvPr>
          <p:cNvSpPr/>
          <p:nvPr/>
        </p:nvSpPr>
        <p:spPr>
          <a:xfrm>
            <a:off x="1947312" y="4887200"/>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16</a:t>
            </a:r>
          </a:p>
        </p:txBody>
      </p:sp>
      <p:sp>
        <p:nvSpPr>
          <p:cNvPr id="586" name="Rectangle: Rounded Corners 43">
            <a:extLst>
              <a:ext uri="{FF2B5EF4-FFF2-40B4-BE49-F238E27FC236}">
                <a16:creationId xmlns:a16="http://schemas.microsoft.com/office/drawing/2014/main" xmlns="" id="{0C98022F-E844-924E-BF4F-8F1805F5E190}"/>
              </a:ext>
            </a:extLst>
          </p:cNvPr>
          <p:cNvSpPr/>
          <p:nvPr/>
        </p:nvSpPr>
        <p:spPr>
          <a:xfrm>
            <a:off x="1947312" y="5087981"/>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17</a:t>
            </a:r>
          </a:p>
        </p:txBody>
      </p:sp>
      <p:sp>
        <p:nvSpPr>
          <p:cNvPr id="587" name="Rectangle: Rounded Corners 43">
            <a:extLst>
              <a:ext uri="{FF2B5EF4-FFF2-40B4-BE49-F238E27FC236}">
                <a16:creationId xmlns:a16="http://schemas.microsoft.com/office/drawing/2014/main" xmlns="" id="{5F2FEDFF-0F45-EA41-B62B-E67274A3C338}"/>
              </a:ext>
            </a:extLst>
          </p:cNvPr>
          <p:cNvSpPr/>
          <p:nvPr/>
        </p:nvSpPr>
        <p:spPr>
          <a:xfrm>
            <a:off x="1947312" y="5288762"/>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18</a:t>
            </a:r>
          </a:p>
        </p:txBody>
      </p:sp>
      <p:sp>
        <p:nvSpPr>
          <p:cNvPr id="588" name="Rectangle: Rounded Corners 43">
            <a:extLst>
              <a:ext uri="{FF2B5EF4-FFF2-40B4-BE49-F238E27FC236}">
                <a16:creationId xmlns:a16="http://schemas.microsoft.com/office/drawing/2014/main" xmlns="" id="{449C742E-D63E-0C44-BAD2-402DDDF6895F}"/>
              </a:ext>
            </a:extLst>
          </p:cNvPr>
          <p:cNvSpPr/>
          <p:nvPr/>
        </p:nvSpPr>
        <p:spPr>
          <a:xfrm>
            <a:off x="1947312" y="5489543"/>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19</a:t>
            </a:r>
          </a:p>
        </p:txBody>
      </p:sp>
      <p:sp>
        <p:nvSpPr>
          <p:cNvPr id="589" name="Rectangle: Rounded Corners 43">
            <a:extLst>
              <a:ext uri="{FF2B5EF4-FFF2-40B4-BE49-F238E27FC236}">
                <a16:creationId xmlns:a16="http://schemas.microsoft.com/office/drawing/2014/main" xmlns="" id="{637507D2-887C-374F-8203-775E732D30D4}"/>
              </a:ext>
            </a:extLst>
          </p:cNvPr>
          <p:cNvSpPr/>
          <p:nvPr/>
        </p:nvSpPr>
        <p:spPr>
          <a:xfrm>
            <a:off x="1947312" y="5690319"/>
            <a:ext cx="582993" cy="16441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20</a:t>
            </a:r>
          </a:p>
        </p:txBody>
      </p:sp>
      <p:graphicFrame>
        <p:nvGraphicFramePr>
          <p:cNvPr id="3" name="Tableau 2">
            <a:extLst>
              <a:ext uri="{FF2B5EF4-FFF2-40B4-BE49-F238E27FC236}">
                <a16:creationId xmlns:a16="http://schemas.microsoft.com/office/drawing/2014/main" xmlns="" id="{A22B3E40-221D-E74C-B7DE-E6B2D4D0885C}"/>
              </a:ext>
            </a:extLst>
          </p:cNvPr>
          <p:cNvGraphicFramePr>
            <a:graphicFrameLocks noGrp="1"/>
          </p:cNvGraphicFramePr>
          <p:nvPr>
            <p:extLst>
              <p:ext uri="{D42A27DB-BD31-4B8C-83A1-F6EECF244321}">
                <p14:modId xmlns:p14="http://schemas.microsoft.com/office/powerpoint/2010/main" val="3545412183"/>
              </p:ext>
            </p:extLst>
          </p:nvPr>
        </p:nvGraphicFramePr>
        <p:xfrm>
          <a:off x="2796103" y="1825679"/>
          <a:ext cx="4793812" cy="4031860"/>
        </p:xfrm>
        <a:graphic>
          <a:graphicData uri="http://schemas.openxmlformats.org/drawingml/2006/table">
            <a:tbl>
              <a:tblPr bandRow="1">
                <a:tableStyleId>{9DCAF9ED-07DC-4A11-8D7F-57B35C25682E}</a:tableStyleId>
              </a:tblPr>
              <a:tblGrid>
                <a:gridCol w="2579714">
                  <a:extLst>
                    <a:ext uri="{9D8B030D-6E8A-4147-A177-3AD203B41FA5}">
                      <a16:colId xmlns:a16="http://schemas.microsoft.com/office/drawing/2014/main" xmlns="" val="244286281"/>
                    </a:ext>
                  </a:extLst>
                </a:gridCol>
                <a:gridCol w="1119499">
                  <a:extLst>
                    <a:ext uri="{9D8B030D-6E8A-4147-A177-3AD203B41FA5}">
                      <a16:colId xmlns:a16="http://schemas.microsoft.com/office/drawing/2014/main" xmlns="" val="2780005593"/>
                    </a:ext>
                  </a:extLst>
                </a:gridCol>
                <a:gridCol w="1094599">
                  <a:extLst>
                    <a:ext uri="{9D8B030D-6E8A-4147-A177-3AD203B41FA5}">
                      <a16:colId xmlns:a16="http://schemas.microsoft.com/office/drawing/2014/main" xmlns="" val="309274897"/>
                    </a:ext>
                  </a:extLst>
                </a:gridCol>
              </a:tblGrid>
              <a:tr h="201593">
                <a:tc>
                  <a:txBody>
                    <a:bodyPr/>
                    <a:lstStyle/>
                    <a:p>
                      <a:pPr algn="l" fontAlgn="ctr"/>
                      <a:r>
                        <a:rPr lang="fr-FR" sz="10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BCAUTO ENCHERES</a:t>
                      </a:r>
                      <a:endPar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12700" cmpd="sng">
                      <a:noFill/>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371 M€</a:t>
                      </a:r>
                    </a:p>
                  </a:txBody>
                  <a:tcPr marL="9525" marR="9525" marT="9525" marB="0" anchor="ctr">
                    <a:lnL w="12700" cmpd="sng">
                      <a:noFill/>
                    </a:lnL>
                    <a:lnR w="12700" cmpd="sng">
                      <a:noFill/>
                    </a:lnR>
                    <a:lnT w="12700" cmpd="sng">
                      <a:noFill/>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418 M€</a:t>
                      </a:r>
                    </a:p>
                  </a:txBody>
                  <a:tcPr marL="9525" marR="9525" marT="9525" marB="0" anchor="ctr">
                    <a:lnL w="12700" cmpd="sng">
                      <a:noFill/>
                    </a:lnL>
                    <a:lnR w="12700" cmpd="sng">
                      <a:noFill/>
                    </a:lnR>
                    <a:lnT w="12700" cmpd="sng">
                      <a:noFill/>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57606760"/>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ALCOPA AUCTION</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284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361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557216227"/>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VP AUTO</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255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294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496772781"/>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TOULOUSE ENCHERES AUTOMOBILES</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130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130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168322905"/>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MERCIER AUTOMOBILES</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66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71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79419622"/>
                  </a:ext>
                </a:extLst>
              </a:tr>
              <a:tr h="201593">
                <a:tc>
                  <a:txBody>
                    <a:bodyPr/>
                    <a:lstStyle/>
                    <a:p>
                      <a:pPr algn="l" fontAlgn="ctr"/>
                      <a:r>
                        <a:rPr lang="fr-FR" sz="1000" b="1" i="0" u="none" strike="noStrike">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AUTOROLA</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48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51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160591832"/>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AQUITAINE ENCHERES AUTOMOBILES</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37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40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00092665"/>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RITCHIE BROS. AUCTIONEERS France</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29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33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514962492"/>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ADESA France</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29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23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31123511"/>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ENCHERES MAT</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20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22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319064066"/>
                  </a:ext>
                </a:extLst>
              </a:tr>
              <a:tr h="201593">
                <a:tc>
                  <a:txBody>
                    <a:bodyPr/>
                    <a:lstStyle/>
                    <a:p>
                      <a:pPr algn="l" fontAlgn="ctr"/>
                      <a:r>
                        <a:rPr lang="fr-FR" sz="1000" b="1" i="0" u="none" strike="noStrike">
                          <a:solidFill>
                            <a:srgbClr val="7030A0"/>
                          </a:solidFill>
                          <a:effectLst/>
                          <a:latin typeface="Open Sans" panose="020B0606030504020204" pitchFamily="34" charset="0"/>
                          <a:ea typeface="Open Sans" panose="020B0606030504020204" pitchFamily="34" charset="0"/>
                          <a:cs typeface="Open Sans" panose="020B0606030504020204" pitchFamily="34" charset="0"/>
                        </a:rPr>
                        <a:t>PARCS ENCHERES</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19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20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940333309"/>
                  </a:ext>
                </a:extLst>
              </a:tr>
              <a:tr h="201593">
                <a:tc>
                  <a:txBody>
                    <a:bodyPr/>
                    <a:lstStyle/>
                    <a:p>
                      <a:pPr algn="l" fontAlgn="ctr"/>
                      <a:r>
                        <a:rPr lang="fr-FR" sz="1000" b="1" i="0" u="none" strike="noStrike">
                          <a:solidFill>
                            <a:srgbClr val="7030A0"/>
                          </a:solidFill>
                          <a:effectLst/>
                          <a:latin typeface="Open Sans" panose="020B0606030504020204" pitchFamily="34" charset="0"/>
                          <a:ea typeface="Open Sans" panose="020B0606030504020204" pitchFamily="34" charset="0"/>
                          <a:cs typeface="Open Sans" panose="020B0606030504020204" pitchFamily="34" charset="0"/>
                        </a:rPr>
                        <a:t>CAR ENCHERES</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18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18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32418945"/>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AIX MARSEILLE ENCHERES AUTO</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13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17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668476587"/>
                  </a:ext>
                </a:extLst>
              </a:tr>
              <a:tr h="201593">
                <a:tc>
                  <a:txBody>
                    <a:bodyPr/>
                    <a:lstStyle/>
                    <a:p>
                      <a:pPr algn="l" fontAlgn="ctr"/>
                      <a:r>
                        <a:rPr lang="fr-FR" sz="1000" b="1" i="0" u="none" strike="noStrike">
                          <a:solidFill>
                            <a:srgbClr val="7030A0"/>
                          </a:solidFill>
                          <a:effectLst/>
                          <a:latin typeface="Open Sans" panose="020B0606030504020204" pitchFamily="34" charset="0"/>
                          <a:ea typeface="Open Sans" panose="020B0606030504020204" pitchFamily="34" charset="0"/>
                          <a:cs typeface="Open Sans" panose="020B0606030504020204" pitchFamily="34" charset="0"/>
                        </a:rPr>
                        <a:t>FIVE AUCTION BETHUNE</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13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17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84354601"/>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AGORASTORE</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12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14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84152234"/>
                  </a:ext>
                </a:extLst>
              </a:tr>
              <a:tr h="201593">
                <a:tc>
                  <a:txBody>
                    <a:bodyPr/>
                    <a:lstStyle/>
                    <a:p>
                      <a:pPr algn="l" fontAlgn="ctr"/>
                      <a:r>
                        <a:rPr lang="fr-FR" sz="1000" b="1" i="0" u="none" strike="noStrike">
                          <a:solidFill>
                            <a:srgbClr val="7030A0"/>
                          </a:solidFill>
                          <a:effectLst/>
                          <a:latin typeface="Open Sans" panose="020B0606030504020204" pitchFamily="34" charset="0"/>
                          <a:ea typeface="Open Sans" panose="020B0606030504020204" pitchFamily="34" charset="0"/>
                          <a:cs typeface="Open Sans" panose="020B0606030504020204" pitchFamily="34" charset="0"/>
                        </a:rPr>
                        <a:t>PARISUD - ENCHERES</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11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11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963746602"/>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ROUX TROOSTWIJK SVV</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7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10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225183654"/>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VOUTIER ASSOCIES</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12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10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46712740"/>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ARDECHE ENCHERES</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5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9525" cap="flat" cmpd="sng" algn="ctr">
                      <a:solidFill>
                        <a:srgbClr val="AF92C8"/>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079434887"/>
                  </a:ext>
                </a:extLst>
              </a:tr>
              <a:tr h="201593">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APONEM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1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4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 M€</a:t>
                      </a:r>
                    </a:p>
                  </a:txBody>
                  <a:tcPr marL="9525" marR="9525" marT="9525" marB="0" anchor="ctr">
                    <a:lnL w="12700" cmpd="sng">
                      <a:noFill/>
                    </a:lnL>
                    <a:lnR w="12700" cmpd="sng">
                      <a:noFill/>
                    </a:lnR>
                    <a:lnT w="9525" cap="flat" cmpd="sng" algn="ctr">
                      <a:solidFill>
                        <a:srgbClr val="AF92C8"/>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553764661"/>
                  </a:ext>
                </a:extLst>
              </a:tr>
            </a:tbl>
          </a:graphicData>
        </a:graphic>
      </p:graphicFrame>
      <p:sp>
        <p:nvSpPr>
          <p:cNvPr id="630" name="Flèche vers le haut 629">
            <a:extLst>
              <a:ext uri="{FF2B5EF4-FFF2-40B4-BE49-F238E27FC236}">
                <a16:creationId xmlns:a16="http://schemas.microsoft.com/office/drawing/2014/main" xmlns="" id="{08855437-A056-3B49-8E00-F71D757B31F9}"/>
              </a:ext>
            </a:extLst>
          </p:cNvPr>
          <p:cNvSpPr/>
          <p:nvPr/>
        </p:nvSpPr>
        <p:spPr>
          <a:xfrm rot="2903353">
            <a:off x="7730068" y="1892003"/>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1" name="Flèche vers le haut 630">
            <a:extLst>
              <a:ext uri="{FF2B5EF4-FFF2-40B4-BE49-F238E27FC236}">
                <a16:creationId xmlns:a16="http://schemas.microsoft.com/office/drawing/2014/main" xmlns="" id="{559232F0-E69B-A643-8F22-F4FD3E34DC8B}"/>
              </a:ext>
            </a:extLst>
          </p:cNvPr>
          <p:cNvSpPr/>
          <p:nvPr/>
        </p:nvSpPr>
        <p:spPr>
          <a:xfrm rot="2903353">
            <a:off x="7730068" y="2093177"/>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2" name="Flèche vers le haut 631">
            <a:extLst>
              <a:ext uri="{FF2B5EF4-FFF2-40B4-BE49-F238E27FC236}">
                <a16:creationId xmlns:a16="http://schemas.microsoft.com/office/drawing/2014/main" xmlns="" id="{C2C0013B-2023-D54D-A85E-08A2907F200B}"/>
              </a:ext>
            </a:extLst>
          </p:cNvPr>
          <p:cNvSpPr/>
          <p:nvPr/>
        </p:nvSpPr>
        <p:spPr>
          <a:xfrm rot="2721033">
            <a:off x="7730068" y="2294351"/>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3" name="Flèche vers le haut 632">
            <a:extLst>
              <a:ext uri="{FF2B5EF4-FFF2-40B4-BE49-F238E27FC236}">
                <a16:creationId xmlns:a16="http://schemas.microsoft.com/office/drawing/2014/main" xmlns="" id="{E0D305F4-36F1-3449-A5BF-6F571F77D6A7}"/>
              </a:ext>
            </a:extLst>
          </p:cNvPr>
          <p:cNvSpPr/>
          <p:nvPr/>
        </p:nvSpPr>
        <p:spPr>
          <a:xfrm rot="5199118">
            <a:off x="7730068" y="2495525"/>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4" name="Flèche vers le haut 633">
            <a:extLst>
              <a:ext uri="{FF2B5EF4-FFF2-40B4-BE49-F238E27FC236}">
                <a16:creationId xmlns:a16="http://schemas.microsoft.com/office/drawing/2014/main" xmlns="" id="{CE367B4B-1E6A-394D-93D7-7C29B2F21E3D}"/>
              </a:ext>
            </a:extLst>
          </p:cNvPr>
          <p:cNvSpPr/>
          <p:nvPr/>
        </p:nvSpPr>
        <p:spPr>
          <a:xfrm rot="2903353">
            <a:off x="7730068" y="2696699"/>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5" name="Flèche vers le haut 634">
            <a:extLst>
              <a:ext uri="{FF2B5EF4-FFF2-40B4-BE49-F238E27FC236}">
                <a16:creationId xmlns:a16="http://schemas.microsoft.com/office/drawing/2014/main" xmlns="" id="{1D676F1B-1B89-FE45-8101-E5091F508817}"/>
              </a:ext>
            </a:extLst>
          </p:cNvPr>
          <p:cNvSpPr/>
          <p:nvPr/>
        </p:nvSpPr>
        <p:spPr>
          <a:xfrm rot="2903353">
            <a:off x="7730068" y="2897873"/>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42" name="Flèche vers le haut 641">
            <a:extLst>
              <a:ext uri="{FF2B5EF4-FFF2-40B4-BE49-F238E27FC236}">
                <a16:creationId xmlns:a16="http://schemas.microsoft.com/office/drawing/2014/main" xmlns="" id="{0FA0E59A-4B04-F948-A7DC-5DF4EC48C547}"/>
              </a:ext>
            </a:extLst>
          </p:cNvPr>
          <p:cNvSpPr/>
          <p:nvPr/>
        </p:nvSpPr>
        <p:spPr>
          <a:xfrm rot="18696647" flipV="1">
            <a:off x="7823742" y="5891074"/>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50" name="Flèche vers le haut 649">
            <a:extLst>
              <a:ext uri="{FF2B5EF4-FFF2-40B4-BE49-F238E27FC236}">
                <a16:creationId xmlns:a16="http://schemas.microsoft.com/office/drawing/2014/main" xmlns="" id="{B92FD40B-D2B5-454E-98CB-79FE9A3DEDC5}"/>
              </a:ext>
            </a:extLst>
          </p:cNvPr>
          <p:cNvSpPr/>
          <p:nvPr/>
        </p:nvSpPr>
        <p:spPr>
          <a:xfrm rot="13802421" flipV="1">
            <a:off x="7730068" y="5110787"/>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55" name="Freeform: Shape 48">
            <a:extLst>
              <a:ext uri="{FF2B5EF4-FFF2-40B4-BE49-F238E27FC236}">
                <a16:creationId xmlns:a16="http://schemas.microsoft.com/office/drawing/2014/main" xmlns="" id="{A22493FD-D828-3747-9AB8-6768DA23822B}"/>
              </a:ext>
            </a:extLst>
          </p:cNvPr>
          <p:cNvSpPr/>
          <p:nvPr/>
        </p:nvSpPr>
        <p:spPr>
          <a:xfrm>
            <a:off x="5367300" y="1534896"/>
            <a:ext cx="1094834" cy="212833"/>
          </a:xfrm>
          <a:prstGeom prst="roundRect">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2018</a:t>
            </a:r>
          </a:p>
        </p:txBody>
      </p:sp>
      <p:sp>
        <p:nvSpPr>
          <p:cNvPr id="656" name="Freeform: Shape 48">
            <a:extLst>
              <a:ext uri="{FF2B5EF4-FFF2-40B4-BE49-F238E27FC236}">
                <a16:creationId xmlns:a16="http://schemas.microsoft.com/office/drawing/2014/main" xmlns="" id="{69965BCD-C975-A246-B52D-DBE0A460E8DD}"/>
              </a:ext>
            </a:extLst>
          </p:cNvPr>
          <p:cNvSpPr/>
          <p:nvPr/>
        </p:nvSpPr>
        <p:spPr>
          <a:xfrm>
            <a:off x="6492832" y="1534896"/>
            <a:ext cx="1094834" cy="212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657" name="Freeform: Shape 48">
            <a:extLst>
              <a:ext uri="{FF2B5EF4-FFF2-40B4-BE49-F238E27FC236}">
                <a16:creationId xmlns:a16="http://schemas.microsoft.com/office/drawing/2014/main" xmlns="" id="{FD037F78-7D87-134F-A24A-524586E9D89B}"/>
              </a:ext>
            </a:extLst>
          </p:cNvPr>
          <p:cNvSpPr/>
          <p:nvPr/>
        </p:nvSpPr>
        <p:spPr>
          <a:xfrm>
            <a:off x="7671265" y="1276858"/>
            <a:ext cx="1094834" cy="212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Variation</a:t>
            </a:r>
          </a:p>
        </p:txBody>
      </p:sp>
      <p:sp>
        <p:nvSpPr>
          <p:cNvPr id="103" name="Freeform: Shape 48">
            <a:extLst>
              <a:ext uri="{FF2B5EF4-FFF2-40B4-BE49-F238E27FC236}">
                <a16:creationId xmlns:a16="http://schemas.microsoft.com/office/drawing/2014/main" xmlns="" id="{AF9DF2D1-1029-0E47-A844-40D97D209FE1}"/>
              </a:ext>
            </a:extLst>
          </p:cNvPr>
          <p:cNvSpPr/>
          <p:nvPr/>
        </p:nvSpPr>
        <p:spPr>
          <a:xfrm>
            <a:off x="0" y="9656"/>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xmlns="" id="{E2E88AC0-E550-2748-BEF8-B3151DD12066}"/>
              </a:ext>
            </a:extLst>
          </p:cNvPr>
          <p:cNvSpPr/>
          <p:nvPr/>
        </p:nvSpPr>
        <p:spPr>
          <a:xfrm>
            <a:off x="113899" y="1077228"/>
            <a:ext cx="1282462" cy="1077218"/>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Véhicules d’occasion  &amp; Matériel Industriel</a:t>
            </a:r>
          </a:p>
        </p:txBody>
      </p:sp>
      <p:sp>
        <p:nvSpPr>
          <p:cNvPr id="99" name="Rectangle 98">
            <a:extLst>
              <a:ext uri="{FF2B5EF4-FFF2-40B4-BE49-F238E27FC236}">
                <a16:creationId xmlns:a16="http://schemas.microsoft.com/office/drawing/2014/main" xmlns="" id="{866FCCEB-A7DF-DF4A-9AF0-36FE47CE1CC3}"/>
              </a:ext>
            </a:extLst>
          </p:cNvPr>
          <p:cNvSpPr/>
          <p:nvPr/>
        </p:nvSpPr>
        <p:spPr>
          <a:xfrm>
            <a:off x="256427" y="2713750"/>
            <a:ext cx="965786"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BCAUTO ENCHÈRES</a:t>
            </a:r>
          </a:p>
        </p:txBody>
      </p:sp>
      <p:pic>
        <p:nvPicPr>
          <p:cNvPr id="100" name="Graphique 99">
            <a:extLst>
              <a:ext uri="{FF2B5EF4-FFF2-40B4-BE49-F238E27FC236}">
                <a16:creationId xmlns:a16="http://schemas.microsoft.com/office/drawing/2014/main" xmlns="" id="{AA5CE287-D8BC-CC45-BDD6-0116AC2C6B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09018" y="2312677"/>
            <a:ext cx="660604" cy="330302"/>
          </a:xfrm>
          <a:prstGeom prst="rect">
            <a:avLst/>
          </a:prstGeom>
        </p:spPr>
      </p:pic>
      <p:sp>
        <p:nvSpPr>
          <p:cNvPr id="101" name="Rectangle 100">
            <a:extLst>
              <a:ext uri="{FF2B5EF4-FFF2-40B4-BE49-F238E27FC236}">
                <a16:creationId xmlns:a16="http://schemas.microsoft.com/office/drawing/2014/main" xmlns="" id="{186A012C-32E5-B944-9397-CBE004EF49FE}"/>
              </a:ext>
            </a:extLst>
          </p:cNvPr>
          <p:cNvSpPr/>
          <p:nvPr/>
        </p:nvSpPr>
        <p:spPr>
          <a:xfrm>
            <a:off x="581264" y="230537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02" name="Rectangle 101">
            <a:extLst>
              <a:ext uri="{FF2B5EF4-FFF2-40B4-BE49-F238E27FC236}">
                <a16:creationId xmlns:a16="http://schemas.microsoft.com/office/drawing/2014/main" xmlns="" id="{F4497F77-9BF0-8E4D-BACE-B1F31FEAF9E4}"/>
              </a:ext>
            </a:extLst>
          </p:cNvPr>
          <p:cNvSpPr/>
          <p:nvPr/>
        </p:nvSpPr>
        <p:spPr>
          <a:xfrm>
            <a:off x="294003" y="3985615"/>
            <a:ext cx="890634"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ALCOPA AUCTION</a:t>
            </a:r>
          </a:p>
        </p:txBody>
      </p:sp>
      <p:sp>
        <p:nvSpPr>
          <p:cNvPr id="105" name="Rectangle 104">
            <a:extLst>
              <a:ext uri="{FF2B5EF4-FFF2-40B4-BE49-F238E27FC236}">
                <a16:creationId xmlns:a16="http://schemas.microsoft.com/office/drawing/2014/main" xmlns="" id="{77775F67-F8DF-EA48-99F3-F27FB27C5EF1}"/>
              </a:ext>
            </a:extLst>
          </p:cNvPr>
          <p:cNvSpPr/>
          <p:nvPr/>
        </p:nvSpPr>
        <p:spPr>
          <a:xfrm>
            <a:off x="581264" y="3615562"/>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06" name="Rectangle 105">
            <a:extLst>
              <a:ext uri="{FF2B5EF4-FFF2-40B4-BE49-F238E27FC236}">
                <a16:creationId xmlns:a16="http://schemas.microsoft.com/office/drawing/2014/main" xmlns="" id="{567F9E3B-4BC1-1A43-9029-AA5E5961A8E3}"/>
              </a:ext>
            </a:extLst>
          </p:cNvPr>
          <p:cNvSpPr/>
          <p:nvPr/>
        </p:nvSpPr>
        <p:spPr>
          <a:xfrm>
            <a:off x="409161" y="5230085"/>
            <a:ext cx="660318"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VP AUTO</a:t>
            </a:r>
          </a:p>
        </p:txBody>
      </p:sp>
      <p:sp>
        <p:nvSpPr>
          <p:cNvPr id="107" name="Rectangle 106">
            <a:extLst>
              <a:ext uri="{FF2B5EF4-FFF2-40B4-BE49-F238E27FC236}">
                <a16:creationId xmlns:a16="http://schemas.microsoft.com/office/drawing/2014/main" xmlns="" id="{94C98441-E210-D14E-9C23-89EF4EDA206D}"/>
              </a:ext>
            </a:extLst>
          </p:cNvPr>
          <p:cNvSpPr/>
          <p:nvPr/>
        </p:nvSpPr>
        <p:spPr>
          <a:xfrm>
            <a:off x="581264" y="4828463"/>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113" name="Connecteur droit 112">
            <a:extLst>
              <a:ext uri="{FF2B5EF4-FFF2-40B4-BE49-F238E27FC236}">
                <a16:creationId xmlns:a16="http://schemas.microsoft.com/office/drawing/2014/main" xmlns="" id="{E00BC193-2293-D341-8986-5E103EFC1B15}"/>
              </a:ext>
            </a:extLst>
          </p:cNvPr>
          <p:cNvCxnSpPr>
            <a:cxnSpLocks/>
          </p:cNvCxnSpPr>
          <p:nvPr/>
        </p:nvCxnSpPr>
        <p:spPr>
          <a:xfrm>
            <a:off x="739320" y="3212385"/>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xmlns="" id="{3C3860FC-AEF9-DB4F-A2BB-D1C56B41EE8E}"/>
              </a:ext>
            </a:extLst>
          </p:cNvPr>
          <p:cNvCxnSpPr>
            <a:cxnSpLocks/>
          </p:cNvCxnSpPr>
          <p:nvPr/>
        </p:nvCxnSpPr>
        <p:spPr>
          <a:xfrm>
            <a:off x="739320" y="4433304"/>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5" name="Graphique 114">
            <a:extLst>
              <a:ext uri="{FF2B5EF4-FFF2-40B4-BE49-F238E27FC236}">
                <a16:creationId xmlns:a16="http://schemas.microsoft.com/office/drawing/2014/main" xmlns="" id="{E472A000-2AE0-B242-9D33-F6AE3777CD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09018" y="3616892"/>
            <a:ext cx="660604" cy="330302"/>
          </a:xfrm>
          <a:prstGeom prst="rect">
            <a:avLst/>
          </a:prstGeom>
        </p:spPr>
      </p:pic>
      <p:pic>
        <p:nvPicPr>
          <p:cNvPr id="116" name="Graphique 115">
            <a:extLst>
              <a:ext uri="{FF2B5EF4-FFF2-40B4-BE49-F238E27FC236}">
                <a16:creationId xmlns:a16="http://schemas.microsoft.com/office/drawing/2014/main" xmlns="" id="{8E7C0F50-7EFB-B64B-AEBB-1FD05F9293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09018" y="4844371"/>
            <a:ext cx="660604" cy="330302"/>
          </a:xfrm>
          <a:prstGeom prst="rect">
            <a:avLst/>
          </a:prstGeom>
        </p:spPr>
      </p:pic>
      <p:sp>
        <p:nvSpPr>
          <p:cNvPr id="119" name="Rectangle: Rounded Corners 43">
            <a:extLst>
              <a:ext uri="{FF2B5EF4-FFF2-40B4-BE49-F238E27FC236}">
                <a16:creationId xmlns:a16="http://schemas.microsoft.com/office/drawing/2014/main" xmlns="" id="{DD42926D-97AD-684A-83C2-022E72E6F728}"/>
              </a:ext>
            </a:extLst>
          </p:cNvPr>
          <p:cNvSpPr/>
          <p:nvPr/>
        </p:nvSpPr>
        <p:spPr>
          <a:xfrm>
            <a:off x="7944444" y="1876600"/>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+13%</a:t>
            </a:r>
          </a:p>
        </p:txBody>
      </p:sp>
      <p:sp>
        <p:nvSpPr>
          <p:cNvPr id="120" name="Rectangle: Rounded Corners 43">
            <a:extLst>
              <a:ext uri="{FF2B5EF4-FFF2-40B4-BE49-F238E27FC236}">
                <a16:creationId xmlns:a16="http://schemas.microsoft.com/office/drawing/2014/main" xmlns="" id="{EB4DD090-67A5-6B4C-8D51-AD980E0A7FC2}"/>
              </a:ext>
            </a:extLst>
          </p:cNvPr>
          <p:cNvSpPr/>
          <p:nvPr/>
        </p:nvSpPr>
        <p:spPr>
          <a:xfrm>
            <a:off x="7944444" y="2077508"/>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+27%</a:t>
            </a:r>
          </a:p>
        </p:txBody>
      </p:sp>
      <p:sp>
        <p:nvSpPr>
          <p:cNvPr id="121" name="Rectangle: Rounded Corners 43">
            <a:extLst>
              <a:ext uri="{FF2B5EF4-FFF2-40B4-BE49-F238E27FC236}">
                <a16:creationId xmlns:a16="http://schemas.microsoft.com/office/drawing/2014/main" xmlns="" id="{6E3883B9-B50E-E340-A9A2-446A92B88135}"/>
              </a:ext>
            </a:extLst>
          </p:cNvPr>
          <p:cNvSpPr/>
          <p:nvPr/>
        </p:nvSpPr>
        <p:spPr>
          <a:xfrm>
            <a:off x="7944444" y="2278416"/>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122" name="Rectangle: Rounded Corners 43">
            <a:extLst>
              <a:ext uri="{FF2B5EF4-FFF2-40B4-BE49-F238E27FC236}">
                <a16:creationId xmlns:a16="http://schemas.microsoft.com/office/drawing/2014/main" xmlns="" id="{B84DBB03-E2D9-874D-B9F0-BD390E7751F3}"/>
              </a:ext>
            </a:extLst>
          </p:cNvPr>
          <p:cNvSpPr/>
          <p:nvPr/>
        </p:nvSpPr>
        <p:spPr>
          <a:xfrm>
            <a:off x="7944444" y="2479324"/>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0%</a:t>
            </a:r>
          </a:p>
        </p:txBody>
      </p:sp>
      <p:sp>
        <p:nvSpPr>
          <p:cNvPr id="123" name="Rectangle: Rounded Corners 43">
            <a:extLst>
              <a:ext uri="{FF2B5EF4-FFF2-40B4-BE49-F238E27FC236}">
                <a16:creationId xmlns:a16="http://schemas.microsoft.com/office/drawing/2014/main" xmlns="" id="{93127E75-C2DC-E249-A6AA-30980ABB7B03}"/>
              </a:ext>
            </a:extLst>
          </p:cNvPr>
          <p:cNvSpPr/>
          <p:nvPr/>
        </p:nvSpPr>
        <p:spPr>
          <a:xfrm>
            <a:off x="7944444" y="2680232"/>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124" name="Rectangle: Rounded Corners 43">
            <a:extLst>
              <a:ext uri="{FF2B5EF4-FFF2-40B4-BE49-F238E27FC236}">
                <a16:creationId xmlns:a16="http://schemas.microsoft.com/office/drawing/2014/main" xmlns="" id="{3A3332B8-35F0-4840-B371-7B924D93A198}"/>
              </a:ext>
            </a:extLst>
          </p:cNvPr>
          <p:cNvSpPr/>
          <p:nvPr/>
        </p:nvSpPr>
        <p:spPr>
          <a:xfrm>
            <a:off x="7944444" y="2881140"/>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125" name="Rectangle: Rounded Corners 43">
            <a:extLst>
              <a:ext uri="{FF2B5EF4-FFF2-40B4-BE49-F238E27FC236}">
                <a16:creationId xmlns:a16="http://schemas.microsoft.com/office/drawing/2014/main" xmlns="" id="{0389CEC3-DD8F-564B-AD60-BED24F0483DE}"/>
              </a:ext>
            </a:extLst>
          </p:cNvPr>
          <p:cNvSpPr/>
          <p:nvPr/>
        </p:nvSpPr>
        <p:spPr>
          <a:xfrm>
            <a:off x="7944444" y="3082048"/>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+8%</a:t>
            </a:r>
          </a:p>
        </p:txBody>
      </p:sp>
      <p:sp>
        <p:nvSpPr>
          <p:cNvPr id="126" name="Rectangle: Rounded Corners 43">
            <a:extLst>
              <a:ext uri="{FF2B5EF4-FFF2-40B4-BE49-F238E27FC236}">
                <a16:creationId xmlns:a16="http://schemas.microsoft.com/office/drawing/2014/main" xmlns="" id="{F562C9BA-0F67-D948-B8DF-494C4A71F6D0}"/>
              </a:ext>
            </a:extLst>
          </p:cNvPr>
          <p:cNvSpPr/>
          <p:nvPr/>
        </p:nvSpPr>
        <p:spPr>
          <a:xfrm>
            <a:off x="7944444" y="3282956"/>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+14%</a:t>
            </a:r>
          </a:p>
        </p:txBody>
      </p:sp>
      <p:sp>
        <p:nvSpPr>
          <p:cNvPr id="127" name="Rectangle: Rounded Corners 43">
            <a:extLst>
              <a:ext uri="{FF2B5EF4-FFF2-40B4-BE49-F238E27FC236}">
                <a16:creationId xmlns:a16="http://schemas.microsoft.com/office/drawing/2014/main" xmlns="" id="{834022E3-BE38-6E44-B6AA-4D3B3E8465AF}"/>
              </a:ext>
            </a:extLst>
          </p:cNvPr>
          <p:cNvSpPr/>
          <p:nvPr/>
        </p:nvSpPr>
        <p:spPr>
          <a:xfrm>
            <a:off x="7944444" y="3483864"/>
            <a:ext cx="582993" cy="165600"/>
          </a:xfrm>
          <a:prstGeom prst="roundRect">
            <a:avLst>
              <a:gd name="adj" fmla="val 50000"/>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a:t>
            </a:r>
          </a:p>
        </p:txBody>
      </p:sp>
      <p:sp>
        <p:nvSpPr>
          <p:cNvPr id="128" name="Rectangle: Rounded Corners 43">
            <a:extLst>
              <a:ext uri="{FF2B5EF4-FFF2-40B4-BE49-F238E27FC236}">
                <a16:creationId xmlns:a16="http://schemas.microsoft.com/office/drawing/2014/main" xmlns="" id="{8A3BEDC4-F888-6546-A193-5B79EB22026E}"/>
              </a:ext>
            </a:extLst>
          </p:cNvPr>
          <p:cNvSpPr/>
          <p:nvPr/>
        </p:nvSpPr>
        <p:spPr>
          <a:xfrm>
            <a:off x="7944444" y="3684772"/>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+10%</a:t>
            </a:r>
          </a:p>
        </p:txBody>
      </p:sp>
      <p:sp>
        <p:nvSpPr>
          <p:cNvPr id="129" name="Rectangle: Rounded Corners 43">
            <a:extLst>
              <a:ext uri="{FF2B5EF4-FFF2-40B4-BE49-F238E27FC236}">
                <a16:creationId xmlns:a16="http://schemas.microsoft.com/office/drawing/2014/main" xmlns="" id="{A329ACF4-D6E7-8648-A57F-554D19670736}"/>
              </a:ext>
            </a:extLst>
          </p:cNvPr>
          <p:cNvSpPr/>
          <p:nvPr/>
        </p:nvSpPr>
        <p:spPr>
          <a:xfrm>
            <a:off x="7944444" y="3885680"/>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+ 5%</a:t>
            </a:r>
          </a:p>
        </p:txBody>
      </p:sp>
      <p:sp>
        <p:nvSpPr>
          <p:cNvPr id="130" name="Rectangle: Rounded Corners 43">
            <a:extLst>
              <a:ext uri="{FF2B5EF4-FFF2-40B4-BE49-F238E27FC236}">
                <a16:creationId xmlns:a16="http://schemas.microsoft.com/office/drawing/2014/main" xmlns="" id="{3DD4174D-8063-974F-B532-8667B687EE2D}"/>
              </a:ext>
            </a:extLst>
          </p:cNvPr>
          <p:cNvSpPr/>
          <p:nvPr/>
        </p:nvSpPr>
        <p:spPr>
          <a:xfrm>
            <a:off x="7944444" y="4086588"/>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0%</a:t>
            </a:r>
          </a:p>
        </p:txBody>
      </p:sp>
      <p:sp>
        <p:nvSpPr>
          <p:cNvPr id="131" name="Rectangle: Rounded Corners 43">
            <a:extLst>
              <a:ext uri="{FF2B5EF4-FFF2-40B4-BE49-F238E27FC236}">
                <a16:creationId xmlns:a16="http://schemas.microsoft.com/office/drawing/2014/main" xmlns="" id="{4C84338D-DD39-2646-A113-30FBF048F56B}"/>
              </a:ext>
            </a:extLst>
          </p:cNvPr>
          <p:cNvSpPr/>
          <p:nvPr/>
        </p:nvSpPr>
        <p:spPr>
          <a:xfrm>
            <a:off x="7944444" y="4287496"/>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+32%</a:t>
            </a:r>
          </a:p>
        </p:txBody>
      </p:sp>
      <p:sp>
        <p:nvSpPr>
          <p:cNvPr id="132" name="Rectangle: Rounded Corners 43">
            <a:extLst>
              <a:ext uri="{FF2B5EF4-FFF2-40B4-BE49-F238E27FC236}">
                <a16:creationId xmlns:a16="http://schemas.microsoft.com/office/drawing/2014/main" xmlns="" id="{9057A038-B8A9-454F-AD49-CD1AE80C67FE}"/>
              </a:ext>
            </a:extLst>
          </p:cNvPr>
          <p:cNvSpPr/>
          <p:nvPr/>
        </p:nvSpPr>
        <p:spPr>
          <a:xfrm>
            <a:off x="7944444" y="4488404"/>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+29%</a:t>
            </a:r>
          </a:p>
        </p:txBody>
      </p:sp>
      <p:sp>
        <p:nvSpPr>
          <p:cNvPr id="133" name="Rectangle: Rounded Corners 43">
            <a:extLst>
              <a:ext uri="{FF2B5EF4-FFF2-40B4-BE49-F238E27FC236}">
                <a16:creationId xmlns:a16="http://schemas.microsoft.com/office/drawing/2014/main" xmlns="" id="{10D4BA45-AA2D-504F-B540-7472D3FDA63D}"/>
              </a:ext>
            </a:extLst>
          </p:cNvPr>
          <p:cNvSpPr/>
          <p:nvPr/>
        </p:nvSpPr>
        <p:spPr>
          <a:xfrm>
            <a:off x="7944444" y="4689312"/>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+13%</a:t>
            </a:r>
          </a:p>
        </p:txBody>
      </p:sp>
      <p:sp>
        <p:nvSpPr>
          <p:cNvPr id="134" name="Rectangle: Rounded Corners 43">
            <a:extLst>
              <a:ext uri="{FF2B5EF4-FFF2-40B4-BE49-F238E27FC236}">
                <a16:creationId xmlns:a16="http://schemas.microsoft.com/office/drawing/2014/main" xmlns="" id="{808453E8-0E30-264A-8F4D-2A98DD32C829}"/>
              </a:ext>
            </a:extLst>
          </p:cNvPr>
          <p:cNvSpPr/>
          <p:nvPr/>
        </p:nvSpPr>
        <p:spPr>
          <a:xfrm>
            <a:off x="7944444" y="4890220"/>
            <a:ext cx="582993" cy="165600"/>
          </a:xfrm>
          <a:prstGeom prst="roundRect">
            <a:avLst>
              <a:gd name="adj" fmla="val 50000"/>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135" name="Rectangle: Rounded Corners 43">
            <a:extLst>
              <a:ext uri="{FF2B5EF4-FFF2-40B4-BE49-F238E27FC236}">
                <a16:creationId xmlns:a16="http://schemas.microsoft.com/office/drawing/2014/main" xmlns="" id="{355C8F23-44A8-3E47-AF22-660C230FED21}"/>
              </a:ext>
            </a:extLst>
          </p:cNvPr>
          <p:cNvSpPr/>
          <p:nvPr/>
        </p:nvSpPr>
        <p:spPr>
          <a:xfrm>
            <a:off x="7944444" y="5091128"/>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+41%</a:t>
            </a:r>
          </a:p>
        </p:txBody>
      </p:sp>
      <p:sp>
        <p:nvSpPr>
          <p:cNvPr id="136" name="Rectangle: Rounded Corners 43">
            <a:extLst>
              <a:ext uri="{FF2B5EF4-FFF2-40B4-BE49-F238E27FC236}">
                <a16:creationId xmlns:a16="http://schemas.microsoft.com/office/drawing/2014/main" xmlns="" id="{245546EB-450B-6A49-BDAB-51150DA78696}"/>
              </a:ext>
            </a:extLst>
          </p:cNvPr>
          <p:cNvSpPr/>
          <p:nvPr/>
        </p:nvSpPr>
        <p:spPr>
          <a:xfrm>
            <a:off x="7944444" y="5292036"/>
            <a:ext cx="582993" cy="165600"/>
          </a:xfrm>
          <a:prstGeom prst="roundRect">
            <a:avLst>
              <a:gd name="adj" fmla="val 50000"/>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-14%</a:t>
            </a:r>
          </a:p>
        </p:txBody>
      </p:sp>
      <p:sp>
        <p:nvSpPr>
          <p:cNvPr id="137" name="Rectangle: Rounded Corners 43">
            <a:extLst>
              <a:ext uri="{FF2B5EF4-FFF2-40B4-BE49-F238E27FC236}">
                <a16:creationId xmlns:a16="http://schemas.microsoft.com/office/drawing/2014/main" xmlns="" id="{ACD284D9-F620-6946-B107-022FED226850}"/>
              </a:ext>
            </a:extLst>
          </p:cNvPr>
          <p:cNvSpPr/>
          <p:nvPr/>
        </p:nvSpPr>
        <p:spPr>
          <a:xfrm>
            <a:off x="7944444" y="5492944"/>
            <a:ext cx="582993" cy="16560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+65%</a:t>
            </a:r>
          </a:p>
        </p:txBody>
      </p:sp>
      <p:sp>
        <p:nvSpPr>
          <p:cNvPr id="138" name="Rectangle: Rounded Corners 43">
            <a:extLst>
              <a:ext uri="{FF2B5EF4-FFF2-40B4-BE49-F238E27FC236}">
                <a16:creationId xmlns:a16="http://schemas.microsoft.com/office/drawing/2014/main" xmlns="" id="{A7B1E21D-D677-A640-88B6-322916BDD129}"/>
              </a:ext>
            </a:extLst>
          </p:cNvPr>
          <p:cNvSpPr/>
          <p:nvPr/>
        </p:nvSpPr>
        <p:spPr>
          <a:xfrm>
            <a:off x="7944444" y="5694443"/>
            <a:ext cx="582993" cy="165600"/>
          </a:xfrm>
          <a:prstGeom prst="roundRect">
            <a:avLst>
              <a:gd name="adj" fmla="val 50000"/>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139" name="Flèche vers le haut 138">
            <a:extLst>
              <a:ext uri="{FF2B5EF4-FFF2-40B4-BE49-F238E27FC236}">
                <a16:creationId xmlns:a16="http://schemas.microsoft.com/office/drawing/2014/main" xmlns="" id="{74188490-1375-604B-AF47-26352EB94505}"/>
              </a:ext>
            </a:extLst>
          </p:cNvPr>
          <p:cNvSpPr/>
          <p:nvPr/>
        </p:nvSpPr>
        <p:spPr>
          <a:xfrm rot="2903353">
            <a:off x="7730068" y="3099047"/>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0" name="Flèche vers le haut 139">
            <a:extLst>
              <a:ext uri="{FF2B5EF4-FFF2-40B4-BE49-F238E27FC236}">
                <a16:creationId xmlns:a16="http://schemas.microsoft.com/office/drawing/2014/main" xmlns="" id="{ADD80A97-5656-884A-9EB5-1997318ED824}"/>
              </a:ext>
            </a:extLst>
          </p:cNvPr>
          <p:cNvSpPr/>
          <p:nvPr/>
        </p:nvSpPr>
        <p:spPr>
          <a:xfrm rot="7633522">
            <a:off x="7730068" y="5714314"/>
            <a:ext cx="88520" cy="125858"/>
          </a:xfrm>
          <a:prstGeom prst="upArrow">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1" name="Flèche vers le haut 140">
            <a:extLst>
              <a:ext uri="{FF2B5EF4-FFF2-40B4-BE49-F238E27FC236}">
                <a16:creationId xmlns:a16="http://schemas.microsoft.com/office/drawing/2014/main" xmlns="" id="{75DD3323-C99E-A546-9D47-4D288D1D114E}"/>
              </a:ext>
            </a:extLst>
          </p:cNvPr>
          <p:cNvSpPr/>
          <p:nvPr/>
        </p:nvSpPr>
        <p:spPr>
          <a:xfrm rot="2903353">
            <a:off x="7730068" y="5513135"/>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2" name="Flèche vers le haut 141">
            <a:extLst>
              <a:ext uri="{FF2B5EF4-FFF2-40B4-BE49-F238E27FC236}">
                <a16:creationId xmlns:a16="http://schemas.microsoft.com/office/drawing/2014/main" xmlns="" id="{3C875E95-E7FF-4B4F-8D24-5247F4BD7823}"/>
              </a:ext>
            </a:extLst>
          </p:cNvPr>
          <p:cNvSpPr/>
          <p:nvPr/>
        </p:nvSpPr>
        <p:spPr>
          <a:xfrm rot="7174417">
            <a:off x="7730068" y="4909613"/>
            <a:ext cx="88520" cy="125858"/>
          </a:xfrm>
          <a:prstGeom prst="upArrow">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3" name="Flèche vers le haut 142">
            <a:extLst>
              <a:ext uri="{FF2B5EF4-FFF2-40B4-BE49-F238E27FC236}">
                <a16:creationId xmlns:a16="http://schemas.microsoft.com/office/drawing/2014/main" xmlns="" id="{525414CB-78A1-5341-8DA3-E60D08749AB2}"/>
              </a:ext>
            </a:extLst>
          </p:cNvPr>
          <p:cNvSpPr/>
          <p:nvPr/>
        </p:nvSpPr>
        <p:spPr>
          <a:xfrm rot="2903353">
            <a:off x="7730068" y="4708439"/>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4" name="Flèche vers le haut 143">
            <a:extLst>
              <a:ext uri="{FF2B5EF4-FFF2-40B4-BE49-F238E27FC236}">
                <a16:creationId xmlns:a16="http://schemas.microsoft.com/office/drawing/2014/main" xmlns="" id="{1C03F014-BBE0-794F-BF6C-0146D122C9D9}"/>
              </a:ext>
            </a:extLst>
          </p:cNvPr>
          <p:cNvSpPr/>
          <p:nvPr/>
        </p:nvSpPr>
        <p:spPr>
          <a:xfrm rot="2903353">
            <a:off x="7730068" y="4507265"/>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5" name="Flèche vers le haut 144">
            <a:extLst>
              <a:ext uri="{FF2B5EF4-FFF2-40B4-BE49-F238E27FC236}">
                <a16:creationId xmlns:a16="http://schemas.microsoft.com/office/drawing/2014/main" xmlns="" id="{7D9FA848-1451-AB4E-8FB7-55960DC64C6D}"/>
              </a:ext>
            </a:extLst>
          </p:cNvPr>
          <p:cNvSpPr/>
          <p:nvPr/>
        </p:nvSpPr>
        <p:spPr>
          <a:xfrm rot="2903353">
            <a:off x="7730068" y="4306091"/>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6" name="Flèche vers le haut 145">
            <a:extLst>
              <a:ext uri="{FF2B5EF4-FFF2-40B4-BE49-F238E27FC236}">
                <a16:creationId xmlns:a16="http://schemas.microsoft.com/office/drawing/2014/main" xmlns="" id="{068E7EC2-91F5-F148-BC0F-F903DEEEC7C8}"/>
              </a:ext>
            </a:extLst>
          </p:cNvPr>
          <p:cNvSpPr/>
          <p:nvPr/>
        </p:nvSpPr>
        <p:spPr>
          <a:xfrm rot="5400000">
            <a:off x="7730068" y="4104917"/>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7" name="Flèche vers le haut 146">
            <a:extLst>
              <a:ext uri="{FF2B5EF4-FFF2-40B4-BE49-F238E27FC236}">
                <a16:creationId xmlns:a16="http://schemas.microsoft.com/office/drawing/2014/main" xmlns="" id="{B09765D7-4046-074D-BEB8-53D4D427277F}"/>
              </a:ext>
            </a:extLst>
          </p:cNvPr>
          <p:cNvSpPr/>
          <p:nvPr/>
        </p:nvSpPr>
        <p:spPr>
          <a:xfrm rot="2963573">
            <a:off x="7730068" y="3903743"/>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8" name="Flèche vers le haut 147">
            <a:extLst>
              <a:ext uri="{FF2B5EF4-FFF2-40B4-BE49-F238E27FC236}">
                <a16:creationId xmlns:a16="http://schemas.microsoft.com/office/drawing/2014/main" xmlns="" id="{C165CD26-A398-A048-AC3D-43A1AEC4EAB8}"/>
              </a:ext>
            </a:extLst>
          </p:cNvPr>
          <p:cNvSpPr/>
          <p:nvPr/>
        </p:nvSpPr>
        <p:spPr>
          <a:xfrm rot="2903353">
            <a:off x="7730068" y="3702569"/>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9" name="Flèche vers le haut 148">
            <a:extLst>
              <a:ext uri="{FF2B5EF4-FFF2-40B4-BE49-F238E27FC236}">
                <a16:creationId xmlns:a16="http://schemas.microsoft.com/office/drawing/2014/main" xmlns="" id="{9A1D6B55-E2B6-0148-A06C-FFDD38AAC5F8}"/>
              </a:ext>
            </a:extLst>
          </p:cNvPr>
          <p:cNvSpPr/>
          <p:nvPr/>
        </p:nvSpPr>
        <p:spPr>
          <a:xfrm rot="7881008">
            <a:off x="7730068" y="3501395"/>
            <a:ext cx="88520" cy="125858"/>
          </a:xfrm>
          <a:prstGeom prst="upArrow">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0" name="Flèche vers le haut 149">
            <a:extLst>
              <a:ext uri="{FF2B5EF4-FFF2-40B4-BE49-F238E27FC236}">
                <a16:creationId xmlns:a16="http://schemas.microsoft.com/office/drawing/2014/main" xmlns="" id="{C5BD06E8-8007-3646-B866-34BCE209305F}"/>
              </a:ext>
            </a:extLst>
          </p:cNvPr>
          <p:cNvSpPr/>
          <p:nvPr/>
        </p:nvSpPr>
        <p:spPr>
          <a:xfrm rot="2946288">
            <a:off x="7730068" y="3300221"/>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1" name="Freeform: Shape 48">
            <a:extLst>
              <a:ext uri="{FF2B5EF4-FFF2-40B4-BE49-F238E27FC236}">
                <a16:creationId xmlns:a16="http://schemas.microsoft.com/office/drawing/2014/main" xmlns="" id="{3092E69A-BEC1-BC40-8051-6A76AABBA558}"/>
              </a:ext>
            </a:extLst>
          </p:cNvPr>
          <p:cNvSpPr/>
          <p:nvPr/>
        </p:nvSpPr>
        <p:spPr>
          <a:xfrm>
            <a:off x="5367300" y="5941917"/>
            <a:ext cx="1094834" cy="212833"/>
          </a:xfrm>
          <a:prstGeom prst="roundRect">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1 381 M€ *</a:t>
            </a:r>
          </a:p>
        </p:txBody>
      </p:sp>
      <p:sp>
        <p:nvSpPr>
          <p:cNvPr id="152" name="Freeform: Shape 48">
            <a:extLst>
              <a:ext uri="{FF2B5EF4-FFF2-40B4-BE49-F238E27FC236}">
                <a16:creationId xmlns:a16="http://schemas.microsoft.com/office/drawing/2014/main" xmlns="" id="{F23F2D52-76D0-A843-83D0-E2881A793594}"/>
              </a:ext>
            </a:extLst>
          </p:cNvPr>
          <p:cNvSpPr/>
          <p:nvPr/>
        </p:nvSpPr>
        <p:spPr>
          <a:xfrm>
            <a:off x="6492832" y="5941917"/>
            <a:ext cx="1094834" cy="21283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1 567 M€</a:t>
            </a:r>
          </a:p>
        </p:txBody>
      </p:sp>
      <p:sp>
        <p:nvSpPr>
          <p:cNvPr id="7" name="Rectangle 6">
            <a:extLst>
              <a:ext uri="{FF2B5EF4-FFF2-40B4-BE49-F238E27FC236}">
                <a16:creationId xmlns:a16="http://schemas.microsoft.com/office/drawing/2014/main" xmlns="" id="{40FD3EB6-5756-DE46-9FD9-CBFB60E5425D}"/>
              </a:ext>
            </a:extLst>
          </p:cNvPr>
          <p:cNvSpPr/>
          <p:nvPr/>
        </p:nvSpPr>
        <p:spPr>
          <a:xfrm>
            <a:off x="1621478" y="5953396"/>
            <a:ext cx="3562194" cy="215444"/>
          </a:xfrm>
          <a:prstGeom prst="rect">
            <a:avLst/>
          </a:prstGeom>
        </p:spPr>
        <p:txBody>
          <a:bodyPr wrap="none">
            <a:spAutoFit/>
          </a:bodyPr>
          <a:lstStyle/>
          <a:p>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MONTANT TOTAL ADJUGÉ PAR LES 20 PREMIERES MAISONS DU SECTEUR</a:t>
            </a:r>
          </a:p>
        </p:txBody>
      </p:sp>
      <p:sp>
        <p:nvSpPr>
          <p:cNvPr id="154" name="Freeform: Shape 48">
            <a:extLst>
              <a:ext uri="{FF2B5EF4-FFF2-40B4-BE49-F238E27FC236}">
                <a16:creationId xmlns:a16="http://schemas.microsoft.com/office/drawing/2014/main" xmlns="" id="{188FB262-CBAA-7442-9F5F-90A392BF9739}"/>
              </a:ext>
            </a:extLst>
          </p:cNvPr>
          <p:cNvSpPr/>
          <p:nvPr/>
        </p:nvSpPr>
        <p:spPr>
          <a:xfrm>
            <a:off x="7671265" y="5941917"/>
            <a:ext cx="1094834" cy="212833"/>
          </a:xfrm>
          <a:prstGeom prst="roundRect">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+13,5%</a:t>
            </a:r>
          </a:p>
        </p:txBody>
      </p:sp>
      <p:sp>
        <p:nvSpPr>
          <p:cNvPr id="156" name="Rectangle 155">
            <a:extLst>
              <a:ext uri="{FF2B5EF4-FFF2-40B4-BE49-F238E27FC236}">
                <a16:creationId xmlns:a16="http://schemas.microsoft.com/office/drawing/2014/main" xmlns="" id="{BA75B9E4-A4BF-0B48-BEB5-008319400B15}"/>
              </a:ext>
            </a:extLst>
          </p:cNvPr>
          <p:cNvSpPr/>
          <p:nvPr/>
        </p:nvSpPr>
        <p:spPr>
          <a:xfrm>
            <a:off x="9178071" y="1953452"/>
            <a:ext cx="2625046" cy="461665"/>
          </a:xfrm>
          <a:prstGeom prst="rect">
            <a:avLst/>
          </a:prstGeom>
        </p:spPr>
        <p:txBody>
          <a:bodyPr wrap="square">
            <a:spAutoFit/>
          </a:bodyPr>
          <a:lstStyle/>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Part des montants adjugés par les 20 premières maisons de vente *</a:t>
            </a:r>
          </a:p>
        </p:txBody>
      </p:sp>
      <p:sp>
        <p:nvSpPr>
          <p:cNvPr id="157" name="Rectangle: Rounded Corners 4">
            <a:extLst>
              <a:ext uri="{FF2B5EF4-FFF2-40B4-BE49-F238E27FC236}">
                <a16:creationId xmlns:a16="http://schemas.microsoft.com/office/drawing/2014/main" xmlns="" id="{92472AD6-ADD5-484D-BCB0-4941DC79F341}"/>
              </a:ext>
            </a:extLst>
          </p:cNvPr>
          <p:cNvSpPr/>
          <p:nvPr/>
        </p:nvSpPr>
        <p:spPr>
          <a:xfrm rot="16200000" flipV="1">
            <a:off x="8616765" y="2128401"/>
            <a:ext cx="700488" cy="148930"/>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aphicFrame>
        <p:nvGraphicFramePr>
          <p:cNvPr id="167" name="Graphique 166">
            <a:extLst>
              <a:ext uri="{FF2B5EF4-FFF2-40B4-BE49-F238E27FC236}">
                <a16:creationId xmlns:a16="http://schemas.microsoft.com/office/drawing/2014/main" xmlns="" id="{FABB8A44-6E57-224F-AA63-C6F9F8DF1E7E}"/>
              </a:ext>
            </a:extLst>
          </p:cNvPr>
          <p:cNvGraphicFramePr/>
          <p:nvPr>
            <p:extLst>
              <p:ext uri="{D42A27DB-BD31-4B8C-83A1-F6EECF244321}">
                <p14:modId xmlns:p14="http://schemas.microsoft.com/office/powerpoint/2010/main" val="1660759133"/>
              </p:ext>
            </p:extLst>
          </p:nvPr>
        </p:nvGraphicFramePr>
        <p:xfrm>
          <a:off x="10705426" y="2936106"/>
          <a:ext cx="1629811" cy="11258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4" name="Graphique 173">
            <a:extLst>
              <a:ext uri="{FF2B5EF4-FFF2-40B4-BE49-F238E27FC236}">
                <a16:creationId xmlns:a16="http://schemas.microsoft.com/office/drawing/2014/main" xmlns="" id="{424777DD-187F-6B4F-90A7-95F616011E28}"/>
              </a:ext>
            </a:extLst>
          </p:cNvPr>
          <p:cNvGraphicFramePr/>
          <p:nvPr>
            <p:extLst>
              <p:ext uri="{D42A27DB-BD31-4B8C-83A1-F6EECF244321}">
                <p14:modId xmlns:p14="http://schemas.microsoft.com/office/powerpoint/2010/main" val="3543324761"/>
              </p:ext>
            </p:extLst>
          </p:nvPr>
        </p:nvGraphicFramePr>
        <p:xfrm>
          <a:off x="8816340" y="2918460"/>
          <a:ext cx="1629811" cy="1125815"/>
        </p:xfrm>
        <a:graphic>
          <a:graphicData uri="http://schemas.openxmlformats.org/drawingml/2006/chart">
            <c:chart xmlns:c="http://schemas.openxmlformats.org/drawingml/2006/chart" xmlns:r="http://schemas.openxmlformats.org/officeDocument/2006/relationships" r:id="rId5"/>
          </a:graphicData>
        </a:graphic>
      </p:graphicFrame>
      <p:sp>
        <p:nvSpPr>
          <p:cNvPr id="165" name="Freeform: Shape 48">
            <a:extLst>
              <a:ext uri="{FF2B5EF4-FFF2-40B4-BE49-F238E27FC236}">
                <a16:creationId xmlns:a16="http://schemas.microsoft.com/office/drawing/2014/main" xmlns="" id="{8DD8CBB4-EB9E-E24A-9DA2-25F58385A0BB}"/>
              </a:ext>
            </a:extLst>
          </p:cNvPr>
          <p:cNvSpPr/>
          <p:nvPr/>
        </p:nvSpPr>
        <p:spPr>
          <a:xfrm>
            <a:off x="9353993" y="3915436"/>
            <a:ext cx="525804" cy="172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166" name="Freeform: Shape 48">
            <a:extLst>
              <a:ext uri="{FF2B5EF4-FFF2-40B4-BE49-F238E27FC236}">
                <a16:creationId xmlns:a16="http://schemas.microsoft.com/office/drawing/2014/main" xmlns="" id="{BF4B8E06-7B13-564A-8B22-17E31B7A699D}"/>
              </a:ext>
            </a:extLst>
          </p:cNvPr>
          <p:cNvSpPr/>
          <p:nvPr/>
        </p:nvSpPr>
        <p:spPr>
          <a:xfrm>
            <a:off x="11243079" y="3915436"/>
            <a:ext cx="525804" cy="172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168" name="Flèche vers le haut 167">
            <a:extLst>
              <a:ext uri="{FF2B5EF4-FFF2-40B4-BE49-F238E27FC236}">
                <a16:creationId xmlns:a16="http://schemas.microsoft.com/office/drawing/2014/main" xmlns="" id="{8B8F88E5-210F-1E4B-8B64-E9FBE3DBE95B}"/>
              </a:ext>
            </a:extLst>
          </p:cNvPr>
          <p:cNvSpPr/>
          <p:nvPr/>
        </p:nvSpPr>
        <p:spPr>
          <a:xfrm rot="7544300" flipH="1">
            <a:off x="10514772" y="3468522"/>
            <a:ext cx="190567" cy="27094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69" name="Rectangle 168">
            <a:extLst>
              <a:ext uri="{FF2B5EF4-FFF2-40B4-BE49-F238E27FC236}">
                <a16:creationId xmlns:a16="http://schemas.microsoft.com/office/drawing/2014/main" xmlns="" id="{2F82C12B-4804-FA45-B157-ADA98A7A5A8B}"/>
              </a:ext>
            </a:extLst>
          </p:cNvPr>
          <p:cNvSpPr/>
          <p:nvPr/>
        </p:nvSpPr>
        <p:spPr>
          <a:xfrm>
            <a:off x="10322156" y="3107337"/>
            <a:ext cx="638316" cy="338554"/>
          </a:xfrm>
          <a:prstGeom prst="rect">
            <a:avLst/>
          </a:prstGeom>
        </p:spPr>
        <p:txBody>
          <a:bodyPr wrap="none">
            <a:spAutoFit/>
          </a:bodyPr>
          <a:lstStyle/>
          <a:p>
            <a:r>
              <a:rPr lang="fr-FR" sz="12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a:t>
            </a:r>
            <a:r>
              <a:rPr lang="fr-FR"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0,8</a:t>
            </a:r>
            <a:r>
              <a:rPr lang="fr-FR" sz="12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171" name="Freeform: Shape 48">
            <a:extLst>
              <a:ext uri="{FF2B5EF4-FFF2-40B4-BE49-F238E27FC236}">
                <a16:creationId xmlns:a16="http://schemas.microsoft.com/office/drawing/2014/main" xmlns="" id="{00F88F02-0A84-404D-A626-FD0BED156553}"/>
              </a:ext>
            </a:extLst>
          </p:cNvPr>
          <p:cNvSpPr/>
          <p:nvPr/>
        </p:nvSpPr>
        <p:spPr>
          <a:xfrm>
            <a:off x="9075420" y="2628901"/>
            <a:ext cx="2659380" cy="32111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Open Sans" panose="020B0606030504020204" pitchFamily="34" charset="0"/>
                <a:ea typeface="Open Sans" panose="020B0606030504020204" pitchFamily="34" charset="0"/>
                <a:cs typeface="Open Sans" panose="020B0606030504020204" pitchFamily="34" charset="0"/>
              </a:rPr>
              <a:t>Dans le total adjugé pour le secteur</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9" name="Connecteur en angle 178">
            <a:extLst>
              <a:ext uri="{FF2B5EF4-FFF2-40B4-BE49-F238E27FC236}">
                <a16:creationId xmlns:a16="http://schemas.microsoft.com/office/drawing/2014/main" xmlns="" id="{9BD75FCC-E62A-9744-8835-E38F02CC2C21}"/>
              </a:ext>
            </a:extLst>
          </p:cNvPr>
          <p:cNvCxnSpPr>
            <a:cxnSpLocks/>
            <a:stCxn id="152" idx="2"/>
            <a:endCxn id="155" idx="2"/>
          </p:cNvCxnSpPr>
          <p:nvPr/>
        </p:nvCxnSpPr>
        <p:spPr>
          <a:xfrm rot="5400000" flipH="1" flipV="1">
            <a:off x="8609974" y="4188164"/>
            <a:ext cx="396860" cy="3536311"/>
          </a:xfrm>
          <a:prstGeom prst="bentConnector3">
            <a:avLst>
              <a:gd name="adj1" fmla="val -57602"/>
            </a:avLst>
          </a:prstGeom>
        </p:spPr>
        <p:style>
          <a:lnRef idx="1">
            <a:schemeClr val="accent1"/>
          </a:lnRef>
          <a:fillRef idx="0">
            <a:schemeClr val="accent1"/>
          </a:fillRef>
          <a:effectRef idx="0">
            <a:schemeClr val="accent1"/>
          </a:effectRef>
          <a:fontRef idx="minor">
            <a:schemeClr val="tx1"/>
          </a:fontRef>
        </p:style>
      </p:cxnSp>
      <p:graphicFrame>
        <p:nvGraphicFramePr>
          <p:cNvPr id="159" name="Graphique 158">
            <a:extLst>
              <a:ext uri="{FF2B5EF4-FFF2-40B4-BE49-F238E27FC236}">
                <a16:creationId xmlns:a16="http://schemas.microsoft.com/office/drawing/2014/main" xmlns="" id="{8C23619F-D329-2749-9C2E-FFAF884F5305}"/>
              </a:ext>
            </a:extLst>
          </p:cNvPr>
          <p:cNvGraphicFramePr/>
          <p:nvPr>
            <p:extLst>
              <p:ext uri="{D42A27DB-BD31-4B8C-83A1-F6EECF244321}">
                <p14:modId xmlns:p14="http://schemas.microsoft.com/office/powerpoint/2010/main" val="3205279001"/>
              </p:ext>
            </p:extLst>
          </p:nvPr>
        </p:nvGraphicFramePr>
        <p:xfrm>
          <a:off x="8816340" y="4442142"/>
          <a:ext cx="1629811" cy="11258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2" name="Graphique 161">
            <a:extLst>
              <a:ext uri="{FF2B5EF4-FFF2-40B4-BE49-F238E27FC236}">
                <a16:creationId xmlns:a16="http://schemas.microsoft.com/office/drawing/2014/main" xmlns="" id="{CDE903D1-C328-814D-B88A-E43234B0DC3C}"/>
              </a:ext>
            </a:extLst>
          </p:cNvPr>
          <p:cNvGraphicFramePr/>
          <p:nvPr>
            <p:extLst>
              <p:ext uri="{D42A27DB-BD31-4B8C-83A1-F6EECF244321}">
                <p14:modId xmlns:p14="http://schemas.microsoft.com/office/powerpoint/2010/main" val="375264417"/>
              </p:ext>
            </p:extLst>
          </p:nvPr>
        </p:nvGraphicFramePr>
        <p:xfrm>
          <a:off x="10705426" y="4442142"/>
          <a:ext cx="1629811" cy="1125815"/>
        </p:xfrm>
        <a:graphic>
          <a:graphicData uri="http://schemas.openxmlformats.org/drawingml/2006/chart">
            <c:chart xmlns:c="http://schemas.openxmlformats.org/drawingml/2006/chart" xmlns:r="http://schemas.openxmlformats.org/officeDocument/2006/relationships" r:id="rId7"/>
          </a:graphicData>
        </a:graphic>
      </p:graphicFrame>
      <p:sp>
        <p:nvSpPr>
          <p:cNvPr id="160" name="Freeform: Shape 48">
            <a:extLst>
              <a:ext uri="{FF2B5EF4-FFF2-40B4-BE49-F238E27FC236}">
                <a16:creationId xmlns:a16="http://schemas.microsoft.com/office/drawing/2014/main" xmlns="" id="{93CD4F7B-1A67-F64F-8A73-B55E89DF0E24}"/>
              </a:ext>
            </a:extLst>
          </p:cNvPr>
          <p:cNvSpPr/>
          <p:nvPr/>
        </p:nvSpPr>
        <p:spPr>
          <a:xfrm>
            <a:off x="9353993" y="5402243"/>
            <a:ext cx="525804" cy="172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161" name="Freeform: Shape 48">
            <a:extLst>
              <a:ext uri="{FF2B5EF4-FFF2-40B4-BE49-F238E27FC236}">
                <a16:creationId xmlns:a16="http://schemas.microsoft.com/office/drawing/2014/main" xmlns="" id="{4193A7DC-478A-C74C-A653-4B44FC4FF7CF}"/>
              </a:ext>
            </a:extLst>
          </p:cNvPr>
          <p:cNvSpPr/>
          <p:nvPr/>
        </p:nvSpPr>
        <p:spPr>
          <a:xfrm>
            <a:off x="11243079" y="5402243"/>
            <a:ext cx="525804" cy="172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164" name="Rectangle 163">
            <a:extLst>
              <a:ext uri="{FF2B5EF4-FFF2-40B4-BE49-F238E27FC236}">
                <a16:creationId xmlns:a16="http://schemas.microsoft.com/office/drawing/2014/main" xmlns="" id="{709FEF01-F7A7-A145-B7BB-E6BF7BE583E5}"/>
              </a:ext>
            </a:extLst>
          </p:cNvPr>
          <p:cNvSpPr/>
          <p:nvPr/>
        </p:nvSpPr>
        <p:spPr>
          <a:xfrm>
            <a:off x="10250645" y="4625703"/>
            <a:ext cx="760144" cy="338554"/>
          </a:xfrm>
          <a:prstGeom prst="rect">
            <a:avLst/>
          </a:prstGeom>
        </p:spPr>
        <p:txBody>
          <a:bodyPr wrap="none">
            <a:spAutoFit/>
          </a:bodyPr>
          <a:lstStyle/>
          <a:p>
            <a:r>
              <a:rPr lang="fr-FR" sz="16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+1,3%</a:t>
            </a:r>
          </a:p>
        </p:txBody>
      </p:sp>
      <p:sp>
        <p:nvSpPr>
          <p:cNvPr id="182" name="Freeform: Shape 48">
            <a:extLst>
              <a:ext uri="{FF2B5EF4-FFF2-40B4-BE49-F238E27FC236}">
                <a16:creationId xmlns:a16="http://schemas.microsoft.com/office/drawing/2014/main" xmlns="" id="{B56E812F-BF9F-4541-A78F-8AAB9E9A0292}"/>
              </a:ext>
            </a:extLst>
          </p:cNvPr>
          <p:cNvSpPr/>
          <p:nvPr/>
        </p:nvSpPr>
        <p:spPr>
          <a:xfrm>
            <a:off x="9075420" y="4173406"/>
            <a:ext cx="2659380" cy="32111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Open Sans" panose="020B0606030504020204" pitchFamily="34" charset="0"/>
                <a:ea typeface="Open Sans" panose="020B0606030504020204" pitchFamily="34" charset="0"/>
                <a:cs typeface="Open Sans" panose="020B0606030504020204" pitchFamily="34" charset="0"/>
              </a:rPr>
              <a:t>Dans le total national adjugé</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3" name="Flèche vers le haut 182">
            <a:extLst>
              <a:ext uri="{FF2B5EF4-FFF2-40B4-BE49-F238E27FC236}">
                <a16:creationId xmlns:a16="http://schemas.microsoft.com/office/drawing/2014/main" xmlns="" id="{9A139104-C08E-DE41-B08E-CCE426581C57}"/>
              </a:ext>
            </a:extLst>
          </p:cNvPr>
          <p:cNvSpPr/>
          <p:nvPr/>
        </p:nvSpPr>
        <p:spPr>
          <a:xfrm rot="3603536" flipH="1">
            <a:off x="10515837" y="4995720"/>
            <a:ext cx="190567" cy="27094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9" name="Flèche vers le haut 108">
            <a:extLst>
              <a:ext uri="{FF2B5EF4-FFF2-40B4-BE49-F238E27FC236}">
                <a16:creationId xmlns:a16="http://schemas.microsoft.com/office/drawing/2014/main" xmlns="" id="{8EE8188D-2A90-2741-879D-1A2B805A9D35}"/>
              </a:ext>
            </a:extLst>
          </p:cNvPr>
          <p:cNvSpPr/>
          <p:nvPr/>
        </p:nvSpPr>
        <p:spPr>
          <a:xfrm rot="7510032">
            <a:off x="7726919" y="5317943"/>
            <a:ext cx="88520" cy="125858"/>
          </a:xfrm>
          <a:prstGeom prst="upArrow">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0" name="Rectangle 109">
            <a:extLst>
              <a:ext uri="{FF2B5EF4-FFF2-40B4-BE49-F238E27FC236}">
                <a16:creationId xmlns:a16="http://schemas.microsoft.com/office/drawing/2014/main" xmlns="" id="{F5BD37FC-1A51-4BC3-867D-C24A47E28D8A}"/>
              </a:ext>
            </a:extLst>
          </p:cNvPr>
          <p:cNvSpPr/>
          <p:nvPr/>
        </p:nvSpPr>
        <p:spPr>
          <a:xfrm>
            <a:off x="3382178" y="6167313"/>
            <a:ext cx="3139808" cy="233486"/>
          </a:xfrm>
          <a:prstGeom prst="rect">
            <a:avLst/>
          </a:prstGeom>
          <a:solidFill>
            <a:schemeClr val="bg1"/>
          </a:solidFill>
        </p:spPr>
        <p:txBody>
          <a:bodyPr wrap="square">
            <a:spAutoFit/>
          </a:bodyPr>
          <a:lstStyle/>
          <a:p>
            <a:r>
              <a:rPr lang="en-US" sz="900" dirty="0">
                <a:solidFill>
                  <a:schemeClr val="tx1">
                    <a:lumMod val="65000"/>
                    <a:lumOff val="35000"/>
                  </a:schemeClr>
                </a:solidFill>
                <a:latin typeface="Open Sans" panose="020B0606030504020204" pitchFamily="34" charset="0"/>
              </a:rPr>
              <a:t>* Pour 2018 : </a:t>
            </a:r>
            <a:r>
              <a:rPr lang="en-US" sz="900" dirty="0" err="1">
                <a:solidFill>
                  <a:schemeClr val="tx1">
                    <a:lumMod val="65000"/>
                    <a:lumOff val="35000"/>
                  </a:schemeClr>
                </a:solidFill>
                <a:latin typeface="Open Sans" panose="020B0606030504020204" pitchFamily="34" charset="0"/>
              </a:rPr>
              <a:t>montant</a:t>
            </a:r>
            <a:r>
              <a:rPr lang="en-US" sz="900" dirty="0">
                <a:solidFill>
                  <a:schemeClr val="tx1">
                    <a:lumMod val="65000"/>
                    <a:lumOff val="35000"/>
                  </a:schemeClr>
                </a:solidFill>
                <a:latin typeface="Open Sans" panose="020B0606030504020204" pitchFamily="34" charset="0"/>
              </a:rPr>
              <a:t> des 20 premières </a:t>
            </a:r>
            <a:r>
              <a:rPr lang="en-US" sz="900" dirty="0" err="1">
                <a:solidFill>
                  <a:schemeClr val="tx1">
                    <a:lumMod val="65000"/>
                    <a:lumOff val="35000"/>
                  </a:schemeClr>
                </a:solidFill>
                <a:latin typeface="Open Sans" panose="020B0606030504020204" pitchFamily="34" charset="0"/>
              </a:rPr>
              <a:t>maisons</a:t>
            </a:r>
            <a:r>
              <a:rPr lang="en-US" sz="900" dirty="0">
                <a:solidFill>
                  <a:schemeClr val="tx1">
                    <a:lumMod val="65000"/>
                    <a:lumOff val="35000"/>
                  </a:schemeClr>
                </a:solidFill>
                <a:latin typeface="Open Sans" panose="020B0606030504020204" pitchFamily="34" charset="0"/>
              </a:rPr>
              <a:t> de vente</a:t>
            </a:r>
          </a:p>
        </p:txBody>
      </p:sp>
      <p:sp>
        <p:nvSpPr>
          <p:cNvPr id="111" name="bk object 19">
            <a:extLst>
              <a:ext uri="{FF2B5EF4-FFF2-40B4-BE49-F238E27FC236}">
                <a16:creationId xmlns:a16="http://schemas.microsoft.com/office/drawing/2014/main" xmlns="" id="{F9E979B0-1CA4-4676-AE7F-5F0FBF8BC2F8}"/>
              </a:ext>
            </a:extLst>
          </p:cNvPr>
          <p:cNvSpPr/>
          <p:nvPr/>
        </p:nvSpPr>
        <p:spPr>
          <a:xfrm>
            <a:off x="11394580" y="6072179"/>
            <a:ext cx="531662" cy="547628"/>
          </a:xfrm>
          <a:prstGeom prst="rect">
            <a:avLst/>
          </a:prstGeom>
          <a:blipFill>
            <a:blip r:embed="rId8" cstate="print"/>
            <a:stretch>
              <a:fillRect/>
            </a:stretch>
          </a:blipFill>
        </p:spPr>
        <p:txBody>
          <a:bodyPr wrap="square" lIns="0" tIns="0" rIns="0" bIns="0" rtlCol="0"/>
          <a:lstStyle/>
          <a:p>
            <a:endParaRPr/>
          </a:p>
        </p:txBody>
      </p:sp>
      <p:pic>
        <p:nvPicPr>
          <p:cNvPr id="8" name="Graphique 7">
            <a:extLst>
              <a:ext uri="{FF2B5EF4-FFF2-40B4-BE49-F238E27FC236}">
                <a16:creationId xmlns:a16="http://schemas.microsoft.com/office/drawing/2014/main" xmlns="" id="{BE1E1423-A967-4E84-A7D3-18B3ADFBCDB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25164" y="262758"/>
            <a:ext cx="840828" cy="840828"/>
          </a:xfrm>
          <a:prstGeom prst="rect">
            <a:avLst/>
          </a:prstGeom>
        </p:spPr>
      </p:pic>
    </p:spTree>
    <p:extLst>
      <p:ext uri="{BB962C8B-B14F-4D97-AF65-F5344CB8AC3E}">
        <p14:creationId xmlns:p14="http://schemas.microsoft.com/office/powerpoint/2010/main" val="41367972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par>
                                <p:cTn id="15" presetID="22" presetClass="entr" presetSubtype="4" fill="hold" nodeType="with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wipe(down)">
                                      <p:cBhvr>
                                        <p:cTn id="17" dur="5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03" grpId="0" animBg="1"/>
      <p:bldP spid="156" grpId="0"/>
      <p:bldP spid="1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 name="Graphique 49">
            <a:extLst>
              <a:ext uri="{FF2B5EF4-FFF2-40B4-BE49-F238E27FC236}">
                <a16:creationId xmlns:a16="http://schemas.microsoft.com/office/drawing/2014/main" xmlns="" id="{00000000-0008-0000-0700-000003000000}"/>
              </a:ext>
            </a:extLst>
          </p:cNvPr>
          <p:cNvGraphicFramePr>
            <a:graphicFrameLocks/>
          </p:cNvGraphicFramePr>
          <p:nvPr>
            <p:extLst>
              <p:ext uri="{D42A27DB-BD31-4B8C-83A1-F6EECF244321}">
                <p14:modId xmlns:p14="http://schemas.microsoft.com/office/powerpoint/2010/main" val="2296256975"/>
              </p:ext>
            </p:extLst>
          </p:nvPr>
        </p:nvGraphicFramePr>
        <p:xfrm>
          <a:off x="2486578" y="3346446"/>
          <a:ext cx="6026759" cy="2543239"/>
        </p:xfrm>
        <a:graphic>
          <a:graphicData uri="http://schemas.openxmlformats.org/drawingml/2006/chart">
            <c:chart xmlns:c="http://schemas.openxmlformats.org/drawingml/2006/chart" xmlns:r="http://schemas.openxmlformats.org/officeDocument/2006/relationships" r:id="rId3"/>
          </a:graphicData>
        </a:graphic>
      </p:graphicFrame>
      <p:sp>
        <p:nvSpPr>
          <p:cNvPr id="117" name="Isosceles Triangle 22">
            <a:extLst>
              <a:ext uri="{FF2B5EF4-FFF2-40B4-BE49-F238E27FC236}">
                <a16:creationId xmlns:a16="http://schemas.microsoft.com/office/drawing/2014/main" xmlns="" id="{4883014C-FFC3-6C48-AC27-D24F526B5F91}"/>
              </a:ext>
            </a:extLst>
          </p:cNvPr>
          <p:cNvSpPr/>
          <p:nvPr/>
        </p:nvSpPr>
        <p:spPr>
          <a:xfrm>
            <a:off x="4200701" y="1255558"/>
            <a:ext cx="3402720" cy="1178723"/>
          </a:xfrm>
          <a:prstGeom prst="triangle">
            <a:avLst>
              <a:gd name="adj" fmla="val 517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e 41">
            <a:extLst>
              <a:ext uri="{FF2B5EF4-FFF2-40B4-BE49-F238E27FC236}">
                <a16:creationId xmlns:a16="http://schemas.microsoft.com/office/drawing/2014/main" xmlns="" id="{46866F88-2306-D346-B219-DD01BBEB7711}"/>
              </a:ext>
            </a:extLst>
          </p:cNvPr>
          <p:cNvGrpSpPr/>
          <p:nvPr/>
        </p:nvGrpSpPr>
        <p:grpSpPr>
          <a:xfrm>
            <a:off x="4082886" y="1"/>
            <a:ext cx="8109114" cy="5773530"/>
            <a:chOff x="4082886" y="1"/>
            <a:chExt cx="8109114" cy="5773530"/>
          </a:xfrm>
        </p:grpSpPr>
        <p:sp>
          <p:nvSpPr>
            <p:cNvPr id="43" name="Isosceles Triangle 22">
              <a:extLst>
                <a:ext uri="{FF2B5EF4-FFF2-40B4-BE49-F238E27FC236}">
                  <a16:creationId xmlns:a16="http://schemas.microsoft.com/office/drawing/2014/main" xmlns="" id="{2AEE9F63-EA8E-F44B-A4EA-ABEDA56271B5}"/>
                </a:ext>
              </a:extLst>
            </p:cNvPr>
            <p:cNvSpPr/>
            <p:nvPr/>
          </p:nvSpPr>
          <p:spPr>
            <a:xfrm>
              <a:off x="4200701" y="1255558"/>
              <a:ext cx="3402720" cy="1178723"/>
            </a:xfrm>
            <a:prstGeom prst="triangle">
              <a:avLst>
                <a:gd name="adj" fmla="val 517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ight Triangle 3">
              <a:extLst>
                <a:ext uri="{FF2B5EF4-FFF2-40B4-BE49-F238E27FC236}">
                  <a16:creationId xmlns:a16="http://schemas.microsoft.com/office/drawing/2014/main" xmlns="" id="{391ADDD1-E40C-D44C-A183-C37452EADB23}"/>
                </a:ext>
              </a:extLst>
            </p:cNvPr>
            <p:cNvSpPr/>
            <p:nvPr/>
          </p:nvSpPr>
          <p:spPr>
            <a:xfrm rot="16200000" flipH="1">
              <a:off x="5250678" y="-1167791"/>
              <a:ext cx="5773530" cy="8109114"/>
            </a:xfrm>
            <a:custGeom>
              <a:avLst/>
              <a:gdLst>
                <a:gd name="connsiteX0" fmla="*/ 0 w 4559787"/>
                <a:gd name="connsiteY0" fmla="*/ 8951410 h 8951410"/>
                <a:gd name="connsiteX1" fmla="*/ 0 w 4559787"/>
                <a:gd name="connsiteY1" fmla="*/ 0 h 8951410"/>
                <a:gd name="connsiteX2" fmla="*/ 4559787 w 4559787"/>
                <a:gd name="connsiteY2" fmla="*/ 8951410 h 8951410"/>
                <a:gd name="connsiteX3" fmla="*/ 0 w 4559787"/>
                <a:gd name="connsiteY3" fmla="*/ 8951410 h 8951410"/>
                <a:gd name="connsiteX0" fmla="*/ 0 w 4589770"/>
                <a:gd name="connsiteY0" fmla="*/ 8951410 h 8951413"/>
                <a:gd name="connsiteX1" fmla="*/ 0 w 4589770"/>
                <a:gd name="connsiteY1" fmla="*/ 0 h 8951413"/>
                <a:gd name="connsiteX2" fmla="*/ 4589770 w 4589770"/>
                <a:gd name="connsiteY2" fmla="*/ 8951413 h 8951413"/>
                <a:gd name="connsiteX3" fmla="*/ 0 w 4589770"/>
                <a:gd name="connsiteY3" fmla="*/ 8951410 h 8951413"/>
              </a:gdLst>
              <a:ahLst/>
              <a:cxnLst>
                <a:cxn ang="0">
                  <a:pos x="connsiteX0" y="connsiteY0"/>
                </a:cxn>
                <a:cxn ang="0">
                  <a:pos x="connsiteX1" y="connsiteY1"/>
                </a:cxn>
                <a:cxn ang="0">
                  <a:pos x="connsiteX2" y="connsiteY2"/>
                </a:cxn>
                <a:cxn ang="0">
                  <a:pos x="connsiteX3" y="connsiteY3"/>
                </a:cxn>
              </a:cxnLst>
              <a:rect l="l" t="t" r="r" b="b"/>
              <a:pathLst>
                <a:path w="4589770" h="8951413">
                  <a:moveTo>
                    <a:pt x="0" y="8951410"/>
                  </a:moveTo>
                  <a:lnTo>
                    <a:pt x="0" y="0"/>
                  </a:lnTo>
                  <a:lnTo>
                    <a:pt x="4589770" y="8951413"/>
                  </a:lnTo>
                  <a:lnTo>
                    <a:pt x="0" y="89514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grpSp>
      <p:cxnSp>
        <p:nvCxnSpPr>
          <p:cNvPr id="83" name="Connecteur droit avec flèche 82">
            <a:extLst>
              <a:ext uri="{FF2B5EF4-FFF2-40B4-BE49-F238E27FC236}">
                <a16:creationId xmlns:a16="http://schemas.microsoft.com/office/drawing/2014/main" xmlns="" id="{4DE80690-D8D2-734C-BD7C-8C98E93B9B71}"/>
              </a:ext>
            </a:extLst>
          </p:cNvPr>
          <p:cNvCxnSpPr>
            <a:cxnSpLocks/>
          </p:cNvCxnSpPr>
          <p:nvPr/>
        </p:nvCxnSpPr>
        <p:spPr>
          <a:xfrm>
            <a:off x="2608585" y="6025598"/>
            <a:ext cx="6329474" cy="0"/>
          </a:xfrm>
          <a:prstGeom prst="straightConnector1">
            <a:avLst/>
          </a:prstGeom>
          <a:ln>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3">
            <a:extLst>
              <a:ext uri="{FF2B5EF4-FFF2-40B4-BE49-F238E27FC236}">
                <a16:creationId xmlns:a16="http://schemas.microsoft.com/office/drawing/2014/main" xmlns="" id="{599A90A3-11BA-694C-96F7-B75FF1BB5480}"/>
              </a:ext>
            </a:extLst>
          </p:cNvPr>
          <p:cNvSpPr txBox="1"/>
          <p:nvPr/>
        </p:nvSpPr>
        <p:spPr>
          <a:xfrm>
            <a:off x="3884365" y="2699320"/>
            <a:ext cx="3962498" cy="1033224"/>
          </a:xfrm>
          <a:prstGeom prst="rect">
            <a:avLst/>
          </a:prstGeom>
          <a:noFill/>
        </p:spPr>
        <p:txBody>
          <a:bodyPr wrap="square" rtlCol="0">
            <a:noAutofit/>
          </a:bodyPr>
          <a:lstStyle/>
          <a:p>
            <a:pPr algn="ctr"/>
            <a:r>
              <a:rPr lang="fr-FR" sz="1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Évolution des montants adjugés </a:t>
            </a:r>
          </a:p>
          <a:p>
            <a:pPr algn="ctr"/>
            <a:r>
              <a:rPr lang="fr-FR" sz="1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en France entre 2010 et 2019 </a:t>
            </a:r>
          </a:p>
          <a:p>
            <a:pPr algn="ct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(hors frais, en millions d'euros)</a:t>
            </a:r>
            <a:endPar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ight Triangle 3">
            <a:extLst>
              <a:ext uri="{FF2B5EF4-FFF2-40B4-BE49-F238E27FC236}">
                <a16:creationId xmlns:a16="http://schemas.microsoft.com/office/drawing/2014/main" xmlns="" id="{3C4087ED-249D-48F5-89B3-F718BE40B90C}"/>
              </a:ext>
            </a:extLst>
          </p:cNvPr>
          <p:cNvSpPr/>
          <p:nvPr/>
        </p:nvSpPr>
        <p:spPr>
          <a:xfrm rot="5400000">
            <a:off x="1520730" y="-1520735"/>
            <a:ext cx="5067643" cy="8109114"/>
          </a:xfrm>
          <a:custGeom>
            <a:avLst/>
            <a:gdLst>
              <a:gd name="connsiteX0" fmla="*/ 0 w 4559787"/>
              <a:gd name="connsiteY0" fmla="*/ 8951410 h 8951410"/>
              <a:gd name="connsiteX1" fmla="*/ 0 w 4559787"/>
              <a:gd name="connsiteY1" fmla="*/ 0 h 8951410"/>
              <a:gd name="connsiteX2" fmla="*/ 4559787 w 4559787"/>
              <a:gd name="connsiteY2" fmla="*/ 8951410 h 8951410"/>
              <a:gd name="connsiteX3" fmla="*/ 0 w 4559787"/>
              <a:gd name="connsiteY3" fmla="*/ 8951410 h 8951410"/>
              <a:gd name="connsiteX0" fmla="*/ 0 w 4589770"/>
              <a:gd name="connsiteY0" fmla="*/ 8951410 h 8951413"/>
              <a:gd name="connsiteX1" fmla="*/ 0 w 4589770"/>
              <a:gd name="connsiteY1" fmla="*/ 0 h 8951413"/>
              <a:gd name="connsiteX2" fmla="*/ 4589770 w 4589770"/>
              <a:gd name="connsiteY2" fmla="*/ 8951413 h 8951413"/>
              <a:gd name="connsiteX3" fmla="*/ 0 w 4589770"/>
              <a:gd name="connsiteY3" fmla="*/ 8951410 h 8951413"/>
            </a:gdLst>
            <a:ahLst/>
            <a:cxnLst>
              <a:cxn ang="0">
                <a:pos x="connsiteX0" y="connsiteY0"/>
              </a:cxn>
              <a:cxn ang="0">
                <a:pos x="connsiteX1" y="connsiteY1"/>
              </a:cxn>
              <a:cxn ang="0">
                <a:pos x="connsiteX2" y="connsiteY2"/>
              </a:cxn>
              <a:cxn ang="0">
                <a:pos x="connsiteX3" y="connsiteY3"/>
              </a:cxn>
            </a:cxnLst>
            <a:rect l="l" t="t" r="r" b="b"/>
            <a:pathLst>
              <a:path w="4589770" h="8951413">
                <a:moveTo>
                  <a:pt x="0" y="8951410"/>
                </a:moveTo>
                <a:lnTo>
                  <a:pt x="0" y="0"/>
                </a:lnTo>
                <a:lnTo>
                  <a:pt x="4589770" y="8951413"/>
                </a:lnTo>
                <a:lnTo>
                  <a:pt x="0" y="895141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3">
            <a:extLst>
              <a:ext uri="{FF2B5EF4-FFF2-40B4-BE49-F238E27FC236}">
                <a16:creationId xmlns:a16="http://schemas.microsoft.com/office/drawing/2014/main" xmlns="" id="{B1699F30-C38E-3847-BBC0-0207F7B69B22}"/>
              </a:ext>
            </a:extLst>
          </p:cNvPr>
          <p:cNvSpPr txBox="1"/>
          <p:nvPr/>
        </p:nvSpPr>
        <p:spPr>
          <a:xfrm>
            <a:off x="542594" y="354449"/>
            <a:ext cx="5584976" cy="712694"/>
          </a:xfrm>
          <a:prstGeom prst="rect">
            <a:avLst/>
          </a:prstGeom>
          <a:noFill/>
        </p:spPr>
        <p:txBody>
          <a:bodyPr wrap="square" rtlCol="0">
            <a:noAutofit/>
          </a:bodyPr>
          <a:lstStyle/>
          <a:p>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Montants adjugés en</a:t>
            </a:r>
          </a:p>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Chevaux</a:t>
            </a:r>
          </a:p>
        </p:txBody>
      </p:sp>
      <p:sp>
        <p:nvSpPr>
          <p:cNvPr id="25" name="Rectangle: Rounded Corners 4">
            <a:extLst>
              <a:ext uri="{FF2B5EF4-FFF2-40B4-BE49-F238E27FC236}">
                <a16:creationId xmlns:a16="http://schemas.microsoft.com/office/drawing/2014/main" xmlns="" id="{A3D5B732-8207-7146-B970-1115A16A73B8}"/>
              </a:ext>
            </a:extLst>
          </p:cNvPr>
          <p:cNvSpPr/>
          <p:nvPr/>
        </p:nvSpPr>
        <p:spPr>
          <a:xfrm rot="16200000">
            <a:off x="148406" y="713055"/>
            <a:ext cx="596761" cy="100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grpSp>
        <p:nvGrpSpPr>
          <p:cNvPr id="2" name="Groupe 1">
            <a:extLst>
              <a:ext uri="{FF2B5EF4-FFF2-40B4-BE49-F238E27FC236}">
                <a16:creationId xmlns:a16="http://schemas.microsoft.com/office/drawing/2014/main" xmlns="" id="{3ED8D6B0-F3B1-DF44-B738-92C399B2C334}"/>
              </a:ext>
            </a:extLst>
          </p:cNvPr>
          <p:cNvGrpSpPr/>
          <p:nvPr/>
        </p:nvGrpSpPr>
        <p:grpSpPr>
          <a:xfrm>
            <a:off x="8559981" y="354449"/>
            <a:ext cx="3202774" cy="712694"/>
            <a:chOff x="8559981" y="601949"/>
            <a:chExt cx="3202774" cy="712694"/>
          </a:xfrm>
        </p:grpSpPr>
        <p:sp>
          <p:nvSpPr>
            <p:cNvPr id="92" name="TextBox 3">
              <a:extLst>
                <a:ext uri="{FF2B5EF4-FFF2-40B4-BE49-F238E27FC236}">
                  <a16:creationId xmlns:a16="http://schemas.microsoft.com/office/drawing/2014/main" xmlns="" id="{96E755FE-2F24-9048-82C7-DBC11DC66445}"/>
                </a:ext>
              </a:extLst>
            </p:cNvPr>
            <p:cNvSpPr txBox="1"/>
            <p:nvPr/>
          </p:nvSpPr>
          <p:spPr>
            <a:xfrm>
              <a:off x="8559981" y="601949"/>
              <a:ext cx="3085867" cy="712694"/>
            </a:xfrm>
            <a:prstGeom prst="rect">
              <a:avLst/>
            </a:prstGeom>
            <a:noFill/>
          </p:spPr>
          <p:txBody>
            <a:bodyPr wrap="square" rtlCol="0">
              <a:noAutofit/>
            </a:bodyPr>
            <a:lstStyle/>
            <a:p>
              <a:pPr algn="r"/>
              <a:r>
                <a:rPr lang="fr-FR" b="1" dirty="0">
                  <a:solidFill>
                    <a:srgbClr val="0070C0"/>
                  </a:solidFill>
                  <a:latin typeface="Open Sans" panose="020B0606030504020204" pitchFamily="34" charset="0"/>
                  <a:ea typeface="Open Sans" panose="020B0606030504020204" pitchFamily="34" charset="0"/>
                  <a:cs typeface="Open Sans" panose="020B0606030504020204" pitchFamily="34" charset="0"/>
                </a:rPr>
                <a:t>Montants </a:t>
              </a:r>
            </a:p>
            <a:p>
              <a:pPr algn="r"/>
              <a:r>
                <a:rPr lang="fr-FR" b="1" dirty="0">
                  <a:solidFill>
                    <a:srgbClr val="0070C0"/>
                  </a:solidFill>
                  <a:latin typeface="Open Sans" panose="020B0606030504020204" pitchFamily="34" charset="0"/>
                  <a:ea typeface="Open Sans" panose="020B0606030504020204" pitchFamily="34" charset="0"/>
                  <a:cs typeface="Open Sans" panose="020B0606030504020204" pitchFamily="34" charset="0"/>
                </a:rPr>
                <a:t>par type de chevaux</a:t>
              </a:r>
            </a:p>
          </p:txBody>
        </p:sp>
        <p:sp>
          <p:nvSpPr>
            <p:cNvPr id="93" name="Rectangle: Rounded Corners 4">
              <a:extLst>
                <a:ext uri="{FF2B5EF4-FFF2-40B4-BE49-F238E27FC236}">
                  <a16:creationId xmlns:a16="http://schemas.microsoft.com/office/drawing/2014/main" xmlns="" id="{AEC68011-7794-9848-8B55-3916166643C6}"/>
                </a:ext>
              </a:extLst>
            </p:cNvPr>
            <p:cNvSpPr/>
            <p:nvPr/>
          </p:nvSpPr>
          <p:spPr>
            <a:xfrm rot="16200000">
              <a:off x="11478355" y="884562"/>
              <a:ext cx="497681" cy="711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grpSp>
      <p:graphicFrame>
        <p:nvGraphicFramePr>
          <p:cNvPr id="7" name="Graphique 6">
            <a:extLst>
              <a:ext uri="{FF2B5EF4-FFF2-40B4-BE49-F238E27FC236}">
                <a16:creationId xmlns:a16="http://schemas.microsoft.com/office/drawing/2014/main" xmlns="" id="{89169364-4858-A744-8EEC-872B28A6CF8D}"/>
              </a:ext>
            </a:extLst>
          </p:cNvPr>
          <p:cNvGraphicFramePr/>
          <p:nvPr>
            <p:extLst>
              <p:ext uri="{D42A27DB-BD31-4B8C-83A1-F6EECF244321}">
                <p14:modId xmlns:p14="http://schemas.microsoft.com/office/powerpoint/2010/main" val="3579266388"/>
              </p:ext>
            </p:extLst>
          </p:nvPr>
        </p:nvGraphicFramePr>
        <p:xfrm>
          <a:off x="9137322" y="1750719"/>
          <a:ext cx="2430693" cy="1642475"/>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xmlns="" id="{B47D37A5-CE63-F74F-9D51-190C23168416}"/>
              </a:ext>
            </a:extLst>
          </p:cNvPr>
          <p:cNvSpPr/>
          <p:nvPr/>
        </p:nvSpPr>
        <p:spPr>
          <a:xfrm>
            <a:off x="10891074" y="2567959"/>
            <a:ext cx="1147688" cy="754053"/>
          </a:xfrm>
          <a:prstGeom prst="rect">
            <a:avLst/>
          </a:prstGeom>
        </p:spPr>
        <p:txBody>
          <a:bodyPr wrap="square">
            <a:spAutoFit/>
          </a:bodyPr>
          <a:lstStyle/>
          <a:p>
            <a:r>
              <a:rPr lang="fr-FR" sz="1100" b="1" dirty="0">
                <a:latin typeface="Open Sans" panose="020B0606030504020204" pitchFamily="34" charset="0"/>
                <a:ea typeface="Open Sans" panose="020B0606030504020204" pitchFamily="34" charset="0"/>
                <a:cs typeface="Open Sans" panose="020B0606030504020204" pitchFamily="34" charset="0"/>
              </a:rPr>
              <a:t>178 M€</a:t>
            </a:r>
          </a:p>
          <a:p>
            <a:r>
              <a:rPr lang="fr-FR" sz="11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Chevaux </a:t>
            </a:r>
          </a:p>
          <a:p>
            <a:r>
              <a:rPr lang="fr-FR" sz="11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de course</a:t>
            </a:r>
          </a:p>
          <a:p>
            <a:r>
              <a:rPr lang="fr-FR"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(4 890 chevaux)</a:t>
            </a:r>
          </a:p>
        </p:txBody>
      </p:sp>
      <p:sp>
        <p:nvSpPr>
          <p:cNvPr id="114" name="Rectangle 113">
            <a:extLst>
              <a:ext uri="{FF2B5EF4-FFF2-40B4-BE49-F238E27FC236}">
                <a16:creationId xmlns:a16="http://schemas.microsoft.com/office/drawing/2014/main" xmlns="" id="{3A3D3F6B-3F91-4B49-8879-AF34DB3F5A9F}"/>
              </a:ext>
            </a:extLst>
          </p:cNvPr>
          <p:cNvSpPr/>
          <p:nvPr/>
        </p:nvSpPr>
        <p:spPr>
          <a:xfrm>
            <a:off x="8827937" y="1326707"/>
            <a:ext cx="1475492" cy="600164"/>
          </a:xfrm>
          <a:prstGeom prst="rect">
            <a:avLst/>
          </a:prstGeom>
        </p:spPr>
        <p:txBody>
          <a:bodyPr wrap="square">
            <a:spAutoFit/>
          </a:bodyPr>
          <a:lstStyle/>
          <a:p>
            <a:pPr algn="r"/>
            <a:r>
              <a:rPr lang="fr-FR" sz="1100" b="1" dirty="0">
                <a:latin typeface="Open Sans" panose="020B0606030504020204" pitchFamily="34" charset="0"/>
                <a:ea typeface="Open Sans" panose="020B0606030504020204" pitchFamily="34" charset="0"/>
                <a:cs typeface="Open Sans" panose="020B0606030504020204" pitchFamily="34" charset="0"/>
              </a:rPr>
              <a:t>7 M€</a:t>
            </a:r>
          </a:p>
          <a:p>
            <a:pPr algn="r"/>
            <a:r>
              <a:rPr lang="fr-FR" sz="1100" b="1" dirty="0">
                <a:latin typeface="Open Sans" panose="020B0606030504020204" pitchFamily="34" charset="0"/>
                <a:ea typeface="Open Sans" panose="020B0606030504020204" pitchFamily="34" charset="0"/>
                <a:cs typeface="Open Sans" panose="020B0606030504020204" pitchFamily="34" charset="0"/>
              </a:rPr>
              <a:t> </a:t>
            </a:r>
            <a:r>
              <a:rPr lang="fr-FR" sz="11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Chevaux de sport</a:t>
            </a:r>
          </a:p>
          <a:p>
            <a:pPr algn="r"/>
            <a:r>
              <a:rPr lang="fr-FR" sz="1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(463 chevaux)</a:t>
            </a:r>
          </a:p>
        </p:txBody>
      </p:sp>
      <p:cxnSp>
        <p:nvCxnSpPr>
          <p:cNvPr id="6" name="Connecteur droit 5">
            <a:extLst>
              <a:ext uri="{FF2B5EF4-FFF2-40B4-BE49-F238E27FC236}">
                <a16:creationId xmlns:a16="http://schemas.microsoft.com/office/drawing/2014/main" xmlns="" id="{EF40420D-1023-2948-B050-F8C1120B2BD0}"/>
              </a:ext>
            </a:extLst>
          </p:cNvPr>
          <p:cNvCxnSpPr>
            <a:cxnSpLocks/>
          </p:cNvCxnSpPr>
          <p:nvPr/>
        </p:nvCxnSpPr>
        <p:spPr>
          <a:xfrm flipH="1">
            <a:off x="10337995" y="1356919"/>
            <a:ext cx="1023" cy="523755"/>
          </a:xfrm>
          <a:prstGeom prst="line">
            <a:avLst/>
          </a:prstGeom>
          <a:ln>
            <a:solidFill>
              <a:srgbClr val="0070C0">
                <a:alpha val="50000"/>
              </a:srgbClr>
            </a:solidFill>
          </a:ln>
        </p:spPr>
        <p:style>
          <a:lnRef idx="1">
            <a:schemeClr val="accent1"/>
          </a:lnRef>
          <a:fillRef idx="0">
            <a:schemeClr val="accent1"/>
          </a:fillRef>
          <a:effectRef idx="0">
            <a:schemeClr val="accent1"/>
          </a:effectRef>
          <a:fontRef idx="minor">
            <a:schemeClr val="tx1"/>
          </a:fontRef>
        </p:style>
      </p:cxnSp>
      <p:cxnSp>
        <p:nvCxnSpPr>
          <p:cNvPr id="119" name="Connecteur droit 118">
            <a:extLst>
              <a:ext uri="{FF2B5EF4-FFF2-40B4-BE49-F238E27FC236}">
                <a16:creationId xmlns:a16="http://schemas.microsoft.com/office/drawing/2014/main" xmlns="" id="{AEF871E2-3312-2241-8150-7F7D6478E19A}"/>
              </a:ext>
            </a:extLst>
          </p:cNvPr>
          <p:cNvCxnSpPr>
            <a:cxnSpLocks/>
          </p:cNvCxnSpPr>
          <p:nvPr/>
        </p:nvCxnSpPr>
        <p:spPr>
          <a:xfrm flipH="1" flipV="1">
            <a:off x="10984432" y="2520271"/>
            <a:ext cx="678086" cy="750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90" name="Graphique 89">
            <a:extLst>
              <a:ext uri="{FF2B5EF4-FFF2-40B4-BE49-F238E27FC236}">
                <a16:creationId xmlns:a16="http://schemas.microsoft.com/office/drawing/2014/main" xmlns="" id="{BC50CA22-9C8A-404F-A2D9-B87817C2BB6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flipH="1">
            <a:off x="5493173" y="1715270"/>
            <a:ext cx="634397" cy="482899"/>
          </a:xfrm>
          <a:prstGeom prst="rect">
            <a:avLst/>
          </a:prstGeom>
        </p:spPr>
      </p:pic>
      <p:pic>
        <p:nvPicPr>
          <p:cNvPr id="100" name="Graphique 99">
            <a:extLst>
              <a:ext uri="{FF2B5EF4-FFF2-40B4-BE49-F238E27FC236}">
                <a16:creationId xmlns:a16="http://schemas.microsoft.com/office/drawing/2014/main" xmlns="" id="{6D074644-F055-1E41-9A2C-F5E4A286809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flipH="1">
            <a:off x="10989354" y="2054345"/>
            <a:ext cx="578661" cy="394542"/>
          </a:xfrm>
          <a:prstGeom prst="rect">
            <a:avLst/>
          </a:prstGeom>
        </p:spPr>
      </p:pic>
      <p:pic>
        <p:nvPicPr>
          <p:cNvPr id="113" name="Graphique 112">
            <a:extLst>
              <a:ext uri="{FF2B5EF4-FFF2-40B4-BE49-F238E27FC236}">
                <a16:creationId xmlns:a16="http://schemas.microsoft.com/office/drawing/2014/main" xmlns="" id="{F86A71FE-EA40-6C4D-B151-E06996790EF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0435637" y="1361836"/>
            <a:ext cx="407620" cy="529906"/>
          </a:xfrm>
          <a:prstGeom prst="rect">
            <a:avLst/>
          </a:prstGeom>
        </p:spPr>
      </p:pic>
      <p:sp>
        <p:nvSpPr>
          <p:cNvPr id="10" name="Rectangle 9">
            <a:extLst>
              <a:ext uri="{FF2B5EF4-FFF2-40B4-BE49-F238E27FC236}">
                <a16:creationId xmlns:a16="http://schemas.microsoft.com/office/drawing/2014/main" xmlns="" id="{912680FA-A2FB-6646-87B8-58D2BC46946C}"/>
              </a:ext>
            </a:extLst>
          </p:cNvPr>
          <p:cNvSpPr/>
          <p:nvPr/>
        </p:nvSpPr>
        <p:spPr>
          <a:xfrm>
            <a:off x="9856054" y="2376285"/>
            <a:ext cx="987771" cy="369332"/>
          </a:xfrm>
          <a:prstGeom prst="rect">
            <a:avLst/>
          </a:prstGeom>
        </p:spPr>
        <p:txBody>
          <a:bodyPr wrap="none">
            <a:spAutoFit/>
          </a:bodyPr>
          <a:lstStyle/>
          <a:p>
            <a:r>
              <a:rPr lang="fr-FR" b="1" dirty="0">
                <a:latin typeface="Open Sans" panose="020B0606030504020204" pitchFamily="34" charset="0"/>
                <a:ea typeface="Open Sans" panose="020B0606030504020204" pitchFamily="34" charset="0"/>
                <a:cs typeface="Open Sans" panose="020B0606030504020204" pitchFamily="34" charset="0"/>
              </a:rPr>
              <a:t>186 M€</a:t>
            </a:r>
            <a:endParaRPr lang="fr-FR" dirty="0"/>
          </a:p>
        </p:txBody>
      </p:sp>
      <p:sp>
        <p:nvSpPr>
          <p:cNvPr id="115" name="bk object 19">
            <a:extLst>
              <a:ext uri="{FF2B5EF4-FFF2-40B4-BE49-F238E27FC236}">
                <a16:creationId xmlns:a16="http://schemas.microsoft.com/office/drawing/2014/main" xmlns="" id="{3AC5B718-5F54-A241-9D4B-97661A9AECFA}"/>
              </a:ext>
            </a:extLst>
          </p:cNvPr>
          <p:cNvSpPr/>
          <p:nvPr/>
        </p:nvSpPr>
        <p:spPr>
          <a:xfrm>
            <a:off x="11503279" y="6099831"/>
            <a:ext cx="531662" cy="547628"/>
          </a:xfrm>
          <a:prstGeom prst="rect">
            <a:avLst/>
          </a:prstGeom>
          <a:blipFill>
            <a:blip r:embed="rId11" cstate="print"/>
            <a:stretch>
              <a:fillRect/>
            </a:stretch>
          </a:blipFill>
        </p:spPr>
        <p:txBody>
          <a:bodyPr wrap="square" lIns="0" tIns="0" rIns="0" bIns="0" rtlCol="0"/>
          <a:lstStyle/>
          <a:p>
            <a:endParaRPr/>
          </a:p>
        </p:txBody>
      </p:sp>
      <p:grpSp>
        <p:nvGrpSpPr>
          <p:cNvPr id="61" name="Groupe 60">
            <a:extLst>
              <a:ext uri="{FF2B5EF4-FFF2-40B4-BE49-F238E27FC236}">
                <a16:creationId xmlns:a16="http://schemas.microsoft.com/office/drawing/2014/main" xmlns="" id="{AFE57B77-0F5C-7046-8705-2A5EDE02BF7C}"/>
              </a:ext>
            </a:extLst>
          </p:cNvPr>
          <p:cNvGrpSpPr/>
          <p:nvPr/>
        </p:nvGrpSpPr>
        <p:grpSpPr>
          <a:xfrm>
            <a:off x="323005" y="1425773"/>
            <a:ext cx="3318495" cy="2119094"/>
            <a:chOff x="323005" y="1425772"/>
            <a:chExt cx="3707809" cy="2367699"/>
          </a:xfrm>
        </p:grpSpPr>
        <p:sp>
          <p:nvSpPr>
            <p:cNvPr id="62" name="Rectangle 61">
              <a:extLst>
                <a:ext uri="{FF2B5EF4-FFF2-40B4-BE49-F238E27FC236}">
                  <a16:creationId xmlns:a16="http://schemas.microsoft.com/office/drawing/2014/main" xmlns="" id="{00B0A56C-2D93-7E4D-8982-275FE141C92A}"/>
                </a:ext>
              </a:extLst>
            </p:cNvPr>
            <p:cNvSpPr/>
            <p:nvPr/>
          </p:nvSpPr>
          <p:spPr>
            <a:xfrm>
              <a:off x="1270706" y="1446619"/>
              <a:ext cx="631661" cy="338554"/>
            </a:xfrm>
            <a:prstGeom prst="rect">
              <a:avLst/>
            </a:prstGeom>
            <a:noFill/>
          </p:spPr>
          <p:txBody>
            <a:bodyPr wrap="none">
              <a:noAutofit/>
            </a:bodyPr>
            <a:lstStyle/>
            <a:p>
              <a:pPr algn="ct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186</a:t>
              </a:r>
            </a:p>
          </p:txBody>
        </p:sp>
        <p:sp>
          <p:nvSpPr>
            <p:cNvPr id="63" name="Rectangle 62">
              <a:extLst>
                <a:ext uri="{FF2B5EF4-FFF2-40B4-BE49-F238E27FC236}">
                  <a16:creationId xmlns:a16="http://schemas.microsoft.com/office/drawing/2014/main" xmlns="" id="{EF87CE31-7D53-D64B-9FC0-1CE85B60BADF}"/>
                </a:ext>
              </a:extLst>
            </p:cNvPr>
            <p:cNvSpPr/>
            <p:nvPr/>
          </p:nvSpPr>
          <p:spPr>
            <a:xfrm>
              <a:off x="1949378" y="1626753"/>
              <a:ext cx="1630051" cy="297924"/>
            </a:xfrm>
            <a:prstGeom prst="rect">
              <a:avLst/>
            </a:prstGeom>
          </p:spPr>
          <p:txBody>
            <a:bodyPr wrap="square" anchor="ctr">
              <a:no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MILLIONS D’EUROS</a:t>
              </a:r>
            </a:p>
          </p:txBody>
        </p:sp>
        <p:pic>
          <p:nvPicPr>
            <p:cNvPr id="64" name="Graphique 63">
              <a:extLst>
                <a:ext uri="{FF2B5EF4-FFF2-40B4-BE49-F238E27FC236}">
                  <a16:creationId xmlns:a16="http://schemas.microsoft.com/office/drawing/2014/main" xmlns="" id="{73F2DC83-674A-4245-A8CF-3392A201914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21113929">
              <a:off x="456511" y="1646503"/>
              <a:ext cx="452156" cy="251059"/>
            </a:xfrm>
            <a:prstGeom prst="rect">
              <a:avLst/>
            </a:prstGeom>
          </p:spPr>
        </p:pic>
        <p:sp>
          <p:nvSpPr>
            <p:cNvPr id="65" name="Rectangle: Rounded Corners 12">
              <a:extLst>
                <a:ext uri="{FF2B5EF4-FFF2-40B4-BE49-F238E27FC236}">
                  <a16:creationId xmlns:a16="http://schemas.microsoft.com/office/drawing/2014/main" xmlns="" id="{36512643-C0AD-B044-ADD2-7AD0FE24B27F}"/>
                </a:ext>
              </a:extLst>
            </p:cNvPr>
            <p:cNvSpPr/>
            <p:nvPr/>
          </p:nvSpPr>
          <p:spPr>
            <a:xfrm>
              <a:off x="323005" y="2227766"/>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Rounded Corners 12">
              <a:extLst>
                <a:ext uri="{FF2B5EF4-FFF2-40B4-BE49-F238E27FC236}">
                  <a16:creationId xmlns:a16="http://schemas.microsoft.com/office/drawing/2014/main" xmlns="" id="{BF639B68-F203-424F-B4F5-BBC98C865D40}"/>
                </a:ext>
              </a:extLst>
            </p:cNvPr>
            <p:cNvSpPr/>
            <p:nvPr/>
          </p:nvSpPr>
          <p:spPr>
            <a:xfrm>
              <a:off x="335416" y="1425772"/>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xmlns="" id="{6D0390B0-883D-1C4B-8112-F73CB1F2C84D}"/>
                </a:ext>
              </a:extLst>
            </p:cNvPr>
            <p:cNvSpPr/>
            <p:nvPr/>
          </p:nvSpPr>
          <p:spPr>
            <a:xfrm>
              <a:off x="1035697" y="2299668"/>
              <a:ext cx="1467542" cy="550121"/>
            </a:xfrm>
            <a:prstGeom prst="rect">
              <a:avLst/>
            </a:prstGeom>
            <a:noFill/>
          </p:spPr>
          <p:txBody>
            <a:bodyPr wrap="none">
              <a:noAutofit/>
            </a:body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+5,7%</a:t>
              </a:r>
            </a:p>
          </p:txBody>
        </p:sp>
        <p:cxnSp>
          <p:nvCxnSpPr>
            <p:cNvPr id="68" name="Connecteur droit 67">
              <a:extLst>
                <a:ext uri="{FF2B5EF4-FFF2-40B4-BE49-F238E27FC236}">
                  <a16:creationId xmlns:a16="http://schemas.microsoft.com/office/drawing/2014/main" xmlns="" id="{0CBDBA6E-83F6-1946-8A96-EE3957766F53}"/>
                </a:ext>
              </a:extLst>
            </p:cNvPr>
            <p:cNvCxnSpPr>
              <a:cxnSpLocks/>
            </p:cNvCxnSpPr>
            <p:nvPr/>
          </p:nvCxnSpPr>
          <p:spPr>
            <a:xfrm>
              <a:off x="1246989" y="2210198"/>
              <a:ext cx="16238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xmlns="" id="{A03D4CF0-3438-EF45-A6DA-E45BA016AB4E}"/>
                </a:ext>
              </a:extLst>
            </p:cNvPr>
            <p:cNvSpPr/>
            <p:nvPr/>
          </p:nvSpPr>
          <p:spPr>
            <a:xfrm>
              <a:off x="2400763" y="2483049"/>
              <a:ext cx="1630051" cy="297924"/>
            </a:xfrm>
            <a:prstGeom prst="rect">
              <a:avLst/>
            </a:prstGeom>
          </p:spPr>
          <p:txBody>
            <a:bodyPr wrap="square" anchor="ctr">
              <a:no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a:t>
              </a: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70" name="Rectangle 69">
              <a:extLst>
                <a:ext uri="{FF2B5EF4-FFF2-40B4-BE49-F238E27FC236}">
                  <a16:creationId xmlns:a16="http://schemas.microsoft.com/office/drawing/2014/main" xmlns="" id="{F8023F16-505A-D444-9102-B05A4325C41D}"/>
                </a:ext>
              </a:extLst>
            </p:cNvPr>
            <p:cNvSpPr/>
            <p:nvPr/>
          </p:nvSpPr>
          <p:spPr>
            <a:xfrm>
              <a:off x="1023285" y="3086117"/>
              <a:ext cx="1623835" cy="653379"/>
            </a:xfrm>
            <a:prstGeom prst="rect">
              <a:avLst/>
            </a:prstGeom>
          </p:spPr>
          <p:txBody>
            <a:bodyPr wrap="square">
              <a:spAutoFit/>
            </a:body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+6,3% </a:t>
              </a:r>
            </a:p>
          </p:txBody>
        </p:sp>
        <p:sp>
          <p:nvSpPr>
            <p:cNvPr id="71" name="Rectangle: Rounded Corners 12">
              <a:extLst>
                <a:ext uri="{FF2B5EF4-FFF2-40B4-BE49-F238E27FC236}">
                  <a16:creationId xmlns:a16="http://schemas.microsoft.com/office/drawing/2014/main" xmlns="" id="{76436822-451C-BC4B-A7E5-644E0EA2994E}"/>
                </a:ext>
              </a:extLst>
            </p:cNvPr>
            <p:cNvSpPr/>
            <p:nvPr/>
          </p:nvSpPr>
          <p:spPr>
            <a:xfrm>
              <a:off x="325017" y="3095783"/>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lèche vers le haut 71">
              <a:extLst>
                <a:ext uri="{FF2B5EF4-FFF2-40B4-BE49-F238E27FC236}">
                  <a16:creationId xmlns:a16="http://schemas.microsoft.com/office/drawing/2014/main" xmlns="" id="{74166B91-1FE0-C242-B582-4CA2A73BAE16}"/>
                </a:ext>
              </a:extLst>
            </p:cNvPr>
            <p:cNvSpPr/>
            <p:nvPr/>
          </p:nvSpPr>
          <p:spPr>
            <a:xfrm rot="2638920">
              <a:off x="574450" y="3263474"/>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cxnSp>
          <p:nvCxnSpPr>
            <p:cNvPr id="73" name="Connecteur droit 72">
              <a:extLst>
                <a:ext uri="{FF2B5EF4-FFF2-40B4-BE49-F238E27FC236}">
                  <a16:creationId xmlns:a16="http://schemas.microsoft.com/office/drawing/2014/main" xmlns="" id="{4C99A427-C99D-694E-B98D-FADD15EFAF43}"/>
                </a:ext>
              </a:extLst>
            </p:cNvPr>
            <p:cNvCxnSpPr>
              <a:cxnSpLocks/>
            </p:cNvCxnSpPr>
            <p:nvPr/>
          </p:nvCxnSpPr>
          <p:spPr>
            <a:xfrm>
              <a:off x="1238052" y="2995163"/>
              <a:ext cx="16238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lèche vers le haut 78">
              <a:extLst>
                <a:ext uri="{FF2B5EF4-FFF2-40B4-BE49-F238E27FC236}">
                  <a16:creationId xmlns:a16="http://schemas.microsoft.com/office/drawing/2014/main" xmlns="" id="{36639F2E-9FC4-C749-86AA-78E8E8E71B7E}"/>
                </a:ext>
              </a:extLst>
            </p:cNvPr>
            <p:cNvSpPr/>
            <p:nvPr/>
          </p:nvSpPr>
          <p:spPr>
            <a:xfrm rot="13757474" flipV="1">
              <a:off x="582564" y="2397461"/>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sp>
        <p:nvSpPr>
          <p:cNvPr id="80" name="Rectangle 79">
            <a:extLst>
              <a:ext uri="{FF2B5EF4-FFF2-40B4-BE49-F238E27FC236}">
                <a16:creationId xmlns:a16="http://schemas.microsoft.com/office/drawing/2014/main" xmlns="" id="{98A34682-5A88-DF4E-A3B0-C455797019DB}"/>
              </a:ext>
            </a:extLst>
          </p:cNvPr>
          <p:cNvSpPr/>
          <p:nvPr/>
        </p:nvSpPr>
        <p:spPr>
          <a:xfrm>
            <a:off x="1017127" y="3383868"/>
            <a:ext cx="1159265" cy="461665"/>
          </a:xfrm>
          <a:prstGeom prst="rect">
            <a:avLst/>
          </a:prstGeom>
        </p:spPr>
        <p:txBody>
          <a:bodyPr wrap="square">
            <a:sp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ANNUELLE SUR 10 ANS</a:t>
            </a:r>
          </a:p>
        </p:txBody>
      </p:sp>
      <p:sp>
        <p:nvSpPr>
          <p:cNvPr id="87" name="Ellipse 86">
            <a:extLst>
              <a:ext uri="{FF2B5EF4-FFF2-40B4-BE49-F238E27FC236}">
                <a16:creationId xmlns:a16="http://schemas.microsoft.com/office/drawing/2014/main" xmlns="" id="{8DDDCEE3-BE50-5F47-AD84-4E18F3820077}"/>
              </a:ext>
            </a:extLst>
          </p:cNvPr>
          <p:cNvSpPr>
            <a:spLocks/>
          </p:cNvSpPr>
          <p:nvPr/>
        </p:nvSpPr>
        <p:spPr>
          <a:xfrm>
            <a:off x="7566954" y="3170824"/>
            <a:ext cx="468000" cy="46800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1050" b="1" dirty="0">
                <a:solidFill>
                  <a:srgbClr val="002060"/>
                </a:solidFill>
                <a:latin typeface="Open Sans" panose="020B0606030504020204" pitchFamily="34" charset="0"/>
                <a:ea typeface="Open Sans" panose="020B0606030504020204" pitchFamily="34" charset="0"/>
                <a:cs typeface="Open Sans" panose="020B0606030504020204" pitchFamily="34" charset="0"/>
              </a:rPr>
              <a:t>+5,7%</a:t>
            </a:r>
          </a:p>
        </p:txBody>
      </p:sp>
      <p:sp>
        <p:nvSpPr>
          <p:cNvPr id="53" name="Rectangle: Rounded Corners 4">
            <a:extLst>
              <a:ext uri="{FF2B5EF4-FFF2-40B4-BE49-F238E27FC236}">
                <a16:creationId xmlns:a16="http://schemas.microsoft.com/office/drawing/2014/main" xmlns="" id="{B25DA763-F960-B94D-B2A6-51610A11522D}"/>
              </a:ext>
            </a:extLst>
          </p:cNvPr>
          <p:cNvSpPr/>
          <p:nvPr/>
        </p:nvSpPr>
        <p:spPr>
          <a:xfrm>
            <a:off x="5616773" y="2599629"/>
            <a:ext cx="497681" cy="711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45" name="Ellipse 44">
            <a:extLst>
              <a:ext uri="{FF2B5EF4-FFF2-40B4-BE49-F238E27FC236}">
                <a16:creationId xmlns:a16="http://schemas.microsoft.com/office/drawing/2014/main" xmlns="" id="{E9D132CA-9FA0-3B46-824C-51CE38E1E7FE}"/>
              </a:ext>
            </a:extLst>
          </p:cNvPr>
          <p:cNvSpPr/>
          <p:nvPr/>
        </p:nvSpPr>
        <p:spPr>
          <a:xfrm>
            <a:off x="8104463" y="3613190"/>
            <a:ext cx="850023" cy="87762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+6,3% annuelle sur </a:t>
            </a:r>
          </a:p>
          <a:p>
            <a:pPr algn="ctr"/>
            <a:r>
              <a:rPr lang="fr-FR"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ANS</a:t>
            </a:r>
          </a:p>
        </p:txBody>
      </p:sp>
      <p:graphicFrame>
        <p:nvGraphicFramePr>
          <p:cNvPr id="46" name="Graphique 45">
            <a:extLst>
              <a:ext uri="{FF2B5EF4-FFF2-40B4-BE49-F238E27FC236}">
                <a16:creationId xmlns:a16="http://schemas.microsoft.com/office/drawing/2014/main" xmlns="" id="{00000000-0008-0000-0700-000002000000}"/>
              </a:ext>
            </a:extLst>
          </p:cNvPr>
          <p:cNvGraphicFramePr>
            <a:graphicFrameLocks/>
          </p:cNvGraphicFramePr>
          <p:nvPr>
            <p:extLst>
              <p:ext uri="{D42A27DB-BD31-4B8C-83A1-F6EECF244321}">
                <p14:modId xmlns:p14="http://schemas.microsoft.com/office/powerpoint/2010/main" val="968598599"/>
              </p:ext>
            </p:extLst>
          </p:nvPr>
        </p:nvGraphicFramePr>
        <p:xfrm>
          <a:off x="2802173" y="3931201"/>
          <a:ext cx="5382000" cy="2404800"/>
        </p:xfrm>
        <a:graphic>
          <a:graphicData uri="http://schemas.openxmlformats.org/drawingml/2006/chart">
            <c:chart xmlns:c="http://schemas.openxmlformats.org/drawingml/2006/chart" xmlns:r="http://schemas.openxmlformats.org/officeDocument/2006/relationships" r:id="rId14"/>
          </a:graphicData>
        </a:graphic>
      </p:graphicFrame>
      <p:sp>
        <p:nvSpPr>
          <p:cNvPr id="48" name="Rectangle 47">
            <a:extLst>
              <a:ext uri="{FF2B5EF4-FFF2-40B4-BE49-F238E27FC236}">
                <a16:creationId xmlns:a16="http://schemas.microsoft.com/office/drawing/2014/main" xmlns="" id="{0DD9D548-B201-45F8-9D2B-AB017758B525}"/>
              </a:ext>
            </a:extLst>
          </p:cNvPr>
          <p:cNvSpPr/>
          <p:nvPr/>
        </p:nvSpPr>
        <p:spPr>
          <a:xfrm>
            <a:off x="9353780" y="3332599"/>
            <a:ext cx="2838220" cy="430887"/>
          </a:xfrm>
          <a:prstGeom prst="rect">
            <a:avLst/>
          </a:prstGeom>
        </p:spPr>
        <p:txBody>
          <a:bodyPr wrap="square">
            <a:spAutoFit/>
          </a:bodyPr>
          <a:lstStyle/>
          <a:p>
            <a:pPr lvl="0" fontAlgn="base">
              <a:spcBef>
                <a:spcPct val="0"/>
              </a:spcBef>
              <a:spcAft>
                <a:spcPct val="0"/>
              </a:spcAft>
            </a:pPr>
            <a:r>
              <a:rPr lang="fr-FR" altLang="fr-FR" sz="1100" dirty="0">
                <a:solidFill>
                  <a:schemeClr val="tx1">
                    <a:lumMod val="95000"/>
                    <a:lumOff val="5000"/>
                  </a:schemeClr>
                </a:solidFill>
                <a:latin typeface="Open Sans" panose="020B0606030504020204" pitchFamily="34" charset="0"/>
              </a:rPr>
              <a:t>dont 3257 chevaux de galop : 156,5 M€</a:t>
            </a:r>
          </a:p>
          <a:p>
            <a:pPr lvl="0" fontAlgn="base">
              <a:spcBef>
                <a:spcPct val="0"/>
              </a:spcBef>
              <a:spcAft>
                <a:spcPct val="0"/>
              </a:spcAft>
            </a:pPr>
            <a:r>
              <a:rPr lang="fr-FR" altLang="fr-FR" sz="1100" dirty="0">
                <a:solidFill>
                  <a:schemeClr val="tx1">
                    <a:lumMod val="95000"/>
                    <a:lumOff val="5000"/>
                  </a:schemeClr>
                </a:solidFill>
                <a:latin typeface="Open Sans" panose="020B0606030504020204" pitchFamily="34" charset="0"/>
              </a:rPr>
              <a:t>dont 1633 chevaux de trot : 21,5 M€ </a:t>
            </a:r>
          </a:p>
        </p:txBody>
      </p:sp>
    </p:spTree>
    <p:extLst>
      <p:ext uri="{BB962C8B-B14F-4D97-AF65-F5344CB8AC3E}">
        <p14:creationId xmlns:p14="http://schemas.microsoft.com/office/powerpoint/2010/main" val="20727739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F5322D3-9EF2-403B-94D5-EB35A1E8669C}"/>
              </a:ext>
            </a:extLst>
          </p:cNvPr>
          <p:cNvSpPr txBox="1"/>
          <p:nvPr/>
        </p:nvSpPr>
        <p:spPr>
          <a:xfrm>
            <a:off x="2144348" y="400237"/>
            <a:ext cx="6473393" cy="608743"/>
          </a:xfrm>
          <a:prstGeom prst="rect">
            <a:avLst/>
          </a:prstGeom>
          <a:noFill/>
        </p:spPr>
        <p:txBody>
          <a:bodyPr wrap="square" rtlCol="0">
            <a:noAutofit/>
          </a:bodyPr>
          <a:lstStyle/>
          <a:p>
            <a:r>
              <a:rPr lang="fr-FR" b="1" dirty="0">
                <a:solidFill>
                  <a:srgbClr val="0070C0"/>
                </a:solidFill>
                <a:latin typeface="Open Sans" panose="020B0606030504020204" pitchFamily="34" charset="0"/>
                <a:ea typeface="Open Sans" panose="020B0606030504020204" pitchFamily="34" charset="0"/>
                <a:cs typeface="Open Sans" panose="020B0606030504020204" pitchFamily="34" charset="0"/>
              </a:rPr>
              <a:t>Classement des 5 premières maisons de vente volontaires  du secteur "Chevaux" en 2019</a:t>
            </a:r>
          </a:p>
          <a:p>
            <a:r>
              <a:rPr lang="fr-FR" dirty="0">
                <a:solidFill>
                  <a:schemeClr val="bg2">
                    <a:lumMod val="75000"/>
                  </a:schemeClr>
                </a:solidFill>
              </a:rPr>
              <a:t>en millions d’€ - hors frais de ventes</a:t>
            </a:r>
          </a:p>
        </p:txBody>
      </p:sp>
      <p:sp>
        <p:nvSpPr>
          <p:cNvPr id="558" name="Freeform: Shape 48">
            <a:extLst>
              <a:ext uri="{FF2B5EF4-FFF2-40B4-BE49-F238E27FC236}">
                <a16:creationId xmlns:a16="http://schemas.microsoft.com/office/drawing/2014/main" xmlns="" id="{31238B67-5163-8F4B-9B47-303D3823C16D}"/>
              </a:ext>
            </a:extLst>
          </p:cNvPr>
          <p:cNvSpPr/>
          <p:nvPr/>
        </p:nvSpPr>
        <p:spPr>
          <a:xfrm>
            <a:off x="2950317" y="2593778"/>
            <a:ext cx="918641" cy="2128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Rang 2019</a:t>
            </a:r>
          </a:p>
        </p:txBody>
      </p:sp>
      <p:sp>
        <p:nvSpPr>
          <p:cNvPr id="559" name="Freeform: Shape 48">
            <a:extLst>
              <a:ext uri="{FF2B5EF4-FFF2-40B4-BE49-F238E27FC236}">
                <a16:creationId xmlns:a16="http://schemas.microsoft.com/office/drawing/2014/main" xmlns="" id="{465CF4A5-15A8-BA48-A83A-46C0FB6D5E3D}"/>
              </a:ext>
            </a:extLst>
          </p:cNvPr>
          <p:cNvSpPr/>
          <p:nvPr/>
        </p:nvSpPr>
        <p:spPr>
          <a:xfrm>
            <a:off x="3944507" y="2593778"/>
            <a:ext cx="2495649" cy="2128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Open Sans" panose="020B0606030504020204" pitchFamily="34" charset="0"/>
                <a:ea typeface="Open Sans" panose="020B0606030504020204" pitchFamily="34" charset="0"/>
                <a:cs typeface="Open Sans" panose="020B0606030504020204" pitchFamily="34" charset="0"/>
              </a:rPr>
              <a:t>Nom</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61" name="Freeform: Shape 48">
            <a:extLst>
              <a:ext uri="{FF2B5EF4-FFF2-40B4-BE49-F238E27FC236}">
                <a16:creationId xmlns:a16="http://schemas.microsoft.com/office/drawing/2014/main" xmlns="" id="{1EFA37F2-65A0-E44E-8708-ADCE3B905A56}"/>
              </a:ext>
            </a:extLst>
          </p:cNvPr>
          <p:cNvSpPr/>
          <p:nvPr/>
        </p:nvSpPr>
        <p:spPr>
          <a:xfrm>
            <a:off x="6515704" y="2593778"/>
            <a:ext cx="2220366" cy="2128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latin typeface="Open Sans" panose="020B0606030504020204" pitchFamily="34" charset="0"/>
                <a:ea typeface="Open Sans" panose="020B0606030504020204" pitchFamily="34" charset="0"/>
                <a:cs typeface="Open Sans" panose="020B0606030504020204" pitchFamily="34" charset="0"/>
              </a:rPr>
              <a:t>Montants</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adjugés</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66" name="Rectangle: Rounded Corners 43">
            <a:extLst>
              <a:ext uri="{FF2B5EF4-FFF2-40B4-BE49-F238E27FC236}">
                <a16:creationId xmlns:a16="http://schemas.microsoft.com/office/drawing/2014/main" xmlns="" id="{F9ADF1C1-7851-3947-B713-0EFB92B314A5}"/>
              </a:ext>
            </a:extLst>
          </p:cNvPr>
          <p:cNvSpPr/>
          <p:nvPr/>
        </p:nvSpPr>
        <p:spPr>
          <a:xfrm>
            <a:off x="3095716" y="3193580"/>
            <a:ext cx="582993" cy="16441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568" name="Rectangle: Rounded Corners 43">
            <a:extLst>
              <a:ext uri="{FF2B5EF4-FFF2-40B4-BE49-F238E27FC236}">
                <a16:creationId xmlns:a16="http://schemas.microsoft.com/office/drawing/2014/main" xmlns="" id="{6F6F6700-C5B9-6A45-9E6E-1D0F8FE3EDE0}"/>
              </a:ext>
            </a:extLst>
          </p:cNvPr>
          <p:cNvSpPr/>
          <p:nvPr/>
        </p:nvSpPr>
        <p:spPr>
          <a:xfrm>
            <a:off x="3095716" y="3394361"/>
            <a:ext cx="582993" cy="16441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570" name="Rectangle: Rounded Corners 43">
            <a:extLst>
              <a:ext uri="{FF2B5EF4-FFF2-40B4-BE49-F238E27FC236}">
                <a16:creationId xmlns:a16="http://schemas.microsoft.com/office/drawing/2014/main" xmlns="" id="{7AB66B76-1D02-6B42-BB46-0D5F8AEC5265}"/>
              </a:ext>
            </a:extLst>
          </p:cNvPr>
          <p:cNvSpPr/>
          <p:nvPr/>
        </p:nvSpPr>
        <p:spPr>
          <a:xfrm>
            <a:off x="3095716" y="3595142"/>
            <a:ext cx="582993" cy="16441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571" name="Rectangle: Rounded Corners 43">
            <a:extLst>
              <a:ext uri="{FF2B5EF4-FFF2-40B4-BE49-F238E27FC236}">
                <a16:creationId xmlns:a16="http://schemas.microsoft.com/office/drawing/2014/main" xmlns="" id="{64878BBC-D668-F148-8033-DEE0576212E0}"/>
              </a:ext>
            </a:extLst>
          </p:cNvPr>
          <p:cNvSpPr/>
          <p:nvPr/>
        </p:nvSpPr>
        <p:spPr>
          <a:xfrm>
            <a:off x="3095716" y="3795923"/>
            <a:ext cx="582993" cy="16441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572" name="Rectangle: Rounded Corners 43">
            <a:extLst>
              <a:ext uri="{FF2B5EF4-FFF2-40B4-BE49-F238E27FC236}">
                <a16:creationId xmlns:a16="http://schemas.microsoft.com/office/drawing/2014/main" xmlns="" id="{88D1BF4D-9E5E-9D4E-9BA6-75ECC0B89CE2}"/>
              </a:ext>
            </a:extLst>
          </p:cNvPr>
          <p:cNvSpPr/>
          <p:nvPr/>
        </p:nvSpPr>
        <p:spPr>
          <a:xfrm>
            <a:off x="3095716" y="3996704"/>
            <a:ext cx="582993" cy="16441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5</a:t>
            </a:r>
          </a:p>
        </p:txBody>
      </p:sp>
      <p:graphicFrame>
        <p:nvGraphicFramePr>
          <p:cNvPr id="3" name="Tableau 2">
            <a:extLst>
              <a:ext uri="{FF2B5EF4-FFF2-40B4-BE49-F238E27FC236}">
                <a16:creationId xmlns:a16="http://schemas.microsoft.com/office/drawing/2014/main" xmlns="" id="{A22B3E40-221D-E74C-B7DE-E6B2D4D0885C}"/>
              </a:ext>
            </a:extLst>
          </p:cNvPr>
          <p:cNvGraphicFramePr>
            <a:graphicFrameLocks noGrp="1"/>
          </p:cNvGraphicFramePr>
          <p:nvPr>
            <p:extLst>
              <p:ext uri="{D42A27DB-BD31-4B8C-83A1-F6EECF244321}">
                <p14:modId xmlns:p14="http://schemas.microsoft.com/office/powerpoint/2010/main" val="348229358"/>
              </p:ext>
            </p:extLst>
          </p:nvPr>
        </p:nvGraphicFramePr>
        <p:xfrm>
          <a:off x="3944507" y="3143774"/>
          <a:ext cx="4793812" cy="1007965"/>
        </p:xfrm>
        <a:graphic>
          <a:graphicData uri="http://schemas.openxmlformats.org/drawingml/2006/table">
            <a:tbl>
              <a:tblPr bandRow="1">
                <a:tableStyleId>{9DCAF9ED-07DC-4A11-8D7F-57B35C25682E}</a:tableStyleId>
              </a:tblPr>
              <a:tblGrid>
                <a:gridCol w="2579714">
                  <a:extLst>
                    <a:ext uri="{9D8B030D-6E8A-4147-A177-3AD203B41FA5}">
                      <a16:colId xmlns:a16="http://schemas.microsoft.com/office/drawing/2014/main" xmlns="" val="244286281"/>
                    </a:ext>
                  </a:extLst>
                </a:gridCol>
                <a:gridCol w="1119499">
                  <a:extLst>
                    <a:ext uri="{9D8B030D-6E8A-4147-A177-3AD203B41FA5}">
                      <a16:colId xmlns:a16="http://schemas.microsoft.com/office/drawing/2014/main" xmlns="" val="2780005593"/>
                    </a:ext>
                  </a:extLst>
                </a:gridCol>
                <a:gridCol w="1094599">
                  <a:extLst>
                    <a:ext uri="{9D8B030D-6E8A-4147-A177-3AD203B41FA5}">
                      <a16:colId xmlns:a16="http://schemas.microsoft.com/office/drawing/2014/main" xmlns="" val="309274897"/>
                    </a:ext>
                  </a:extLst>
                </a:gridCol>
              </a:tblGrid>
              <a:tr h="201593">
                <a:tc>
                  <a:txBody>
                    <a:bodyPr/>
                    <a:lstStyle/>
                    <a:p>
                      <a:pPr algn="l" fontAlgn="ctr"/>
                      <a:r>
                        <a:rPr lang="fr-FR" sz="1050" b="1"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ARQANA</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157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a:solidFill>
                            <a:srgbClr val="0070C0"/>
                          </a:solidFill>
                          <a:effectLst/>
                          <a:latin typeface="Open Sans" panose="020B0606030504020204" pitchFamily="34" charset="0"/>
                          <a:ea typeface="Open Sans" panose="020B0606030504020204" pitchFamily="34" charset="0"/>
                          <a:cs typeface="Open Sans" panose="020B0606030504020204" pitchFamily="34" charset="0"/>
                        </a:rPr>
                        <a:t>165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57606760"/>
                  </a:ext>
                </a:extLst>
              </a:tr>
              <a:tr h="201593">
                <a:tc>
                  <a:txBody>
                    <a:bodyPr/>
                    <a:lstStyle/>
                    <a:p>
                      <a:pPr algn="l" fontAlgn="ctr"/>
                      <a:r>
                        <a:rPr lang="fr-FR" sz="1050" b="1"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VENTES OSARUS</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10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a:solidFill>
                            <a:srgbClr val="0070C0"/>
                          </a:solidFill>
                          <a:effectLst/>
                          <a:latin typeface="Open Sans" panose="020B0606030504020204" pitchFamily="34" charset="0"/>
                          <a:ea typeface="Open Sans" panose="020B0606030504020204" pitchFamily="34" charset="0"/>
                          <a:cs typeface="Open Sans" panose="020B0606030504020204" pitchFamily="34" charset="0"/>
                        </a:rPr>
                        <a:t>11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557216227"/>
                  </a:ext>
                </a:extLst>
              </a:tr>
              <a:tr h="201593">
                <a:tc>
                  <a:txBody>
                    <a:bodyPr/>
                    <a:lstStyle/>
                    <a:p>
                      <a:pPr algn="l" fontAlgn="ctr"/>
                      <a:r>
                        <a:rPr lang="fr-FR" sz="1050" b="1"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F.E.N.C.E.S.</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5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a:solidFill>
                            <a:srgbClr val="0070C0"/>
                          </a:solidFill>
                          <a:effectLst/>
                          <a:latin typeface="Open Sans" panose="020B0606030504020204" pitchFamily="34" charset="0"/>
                          <a:ea typeface="Open Sans" panose="020B0606030504020204" pitchFamily="34" charset="0"/>
                          <a:cs typeface="Open Sans" panose="020B0606030504020204" pitchFamily="34" charset="0"/>
                        </a:rPr>
                        <a:t>6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496772781"/>
                  </a:ext>
                </a:extLst>
              </a:tr>
              <a:tr h="201593">
                <a:tc>
                  <a:txBody>
                    <a:bodyPr/>
                    <a:lstStyle/>
                    <a:p>
                      <a:pPr algn="l" fontAlgn="ctr"/>
                      <a:r>
                        <a:rPr lang="fr-FR" sz="1050" b="1"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CAEN ENCHERES</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3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a:solidFill>
                            <a:srgbClr val="0070C0"/>
                          </a:solidFill>
                          <a:effectLst/>
                          <a:latin typeface="Open Sans" panose="020B0606030504020204" pitchFamily="34" charset="0"/>
                          <a:ea typeface="Open Sans" panose="020B0606030504020204" pitchFamily="34" charset="0"/>
                          <a:cs typeface="Open Sans" panose="020B0606030504020204" pitchFamily="34" charset="0"/>
                        </a:rPr>
                        <a:t>3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168322905"/>
                  </a:ext>
                </a:extLst>
              </a:tr>
              <a:tr h="201593">
                <a:tc>
                  <a:txBody>
                    <a:bodyPr/>
                    <a:lstStyle/>
                    <a:p>
                      <a:pPr algn="l" fontAlgn="ctr"/>
                      <a:r>
                        <a:rPr lang="fr-FR" sz="1050" b="1"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 NASH</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0070C0"/>
                          </a:solidFill>
                          <a:effectLst/>
                          <a:uLnTx/>
                          <a:uFillTx/>
                          <a:latin typeface="Open Sans" panose="020B0606030504020204" pitchFamily="34" charset="0"/>
                          <a:ea typeface="Open Sans" panose="020B0606030504020204" pitchFamily="34" charset="0"/>
                          <a:cs typeface="Open Sans" panose="020B0606030504020204" pitchFamily="34" charset="0"/>
                        </a:rPr>
                        <a:t>    1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1  M€</a:t>
                      </a:r>
                    </a:p>
                  </a:txBody>
                  <a:tcPr marL="9525" marR="9525" marT="9525" marB="0" anchor="ctr">
                    <a:lnL w="12700" cmpd="sng">
                      <a:noFill/>
                    </a:lnL>
                    <a:lnR w="12700" cmpd="sng">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79419622"/>
                  </a:ext>
                </a:extLst>
              </a:tr>
            </a:tbl>
          </a:graphicData>
        </a:graphic>
      </p:graphicFrame>
      <p:sp>
        <p:nvSpPr>
          <p:cNvPr id="630" name="Flèche vers le haut 629">
            <a:extLst>
              <a:ext uri="{FF2B5EF4-FFF2-40B4-BE49-F238E27FC236}">
                <a16:creationId xmlns:a16="http://schemas.microsoft.com/office/drawing/2014/main" xmlns="" id="{08855437-A056-3B49-8E00-F71D757B31F9}"/>
              </a:ext>
            </a:extLst>
          </p:cNvPr>
          <p:cNvSpPr/>
          <p:nvPr/>
        </p:nvSpPr>
        <p:spPr>
          <a:xfrm rot="2903353">
            <a:off x="8878472" y="3210098"/>
            <a:ext cx="88520" cy="125858"/>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1" name="Flèche vers le haut 630">
            <a:extLst>
              <a:ext uri="{FF2B5EF4-FFF2-40B4-BE49-F238E27FC236}">
                <a16:creationId xmlns:a16="http://schemas.microsoft.com/office/drawing/2014/main" xmlns="" id="{559232F0-E69B-A643-8F22-F4FD3E34DC8B}"/>
              </a:ext>
            </a:extLst>
          </p:cNvPr>
          <p:cNvSpPr/>
          <p:nvPr/>
        </p:nvSpPr>
        <p:spPr>
          <a:xfrm rot="2903353">
            <a:off x="8878472" y="3411272"/>
            <a:ext cx="88520" cy="125858"/>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3" name="Flèche vers le haut 632">
            <a:extLst>
              <a:ext uri="{FF2B5EF4-FFF2-40B4-BE49-F238E27FC236}">
                <a16:creationId xmlns:a16="http://schemas.microsoft.com/office/drawing/2014/main" xmlns="" id="{E0D305F4-36F1-3449-A5BF-6F571F77D6A7}"/>
              </a:ext>
            </a:extLst>
          </p:cNvPr>
          <p:cNvSpPr/>
          <p:nvPr/>
        </p:nvSpPr>
        <p:spPr>
          <a:xfrm rot="7582856">
            <a:off x="8878472" y="3813620"/>
            <a:ext cx="88520" cy="125858"/>
          </a:xfrm>
          <a:prstGeom prst="upArrow">
            <a:avLst/>
          </a:prstGeom>
          <a:solidFill>
            <a:srgbClr val="81C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4" name="Flèche vers le haut 633">
            <a:extLst>
              <a:ext uri="{FF2B5EF4-FFF2-40B4-BE49-F238E27FC236}">
                <a16:creationId xmlns:a16="http://schemas.microsoft.com/office/drawing/2014/main" xmlns="" id="{CE367B4B-1E6A-394D-93D7-7C29B2F21E3D}"/>
              </a:ext>
            </a:extLst>
          </p:cNvPr>
          <p:cNvSpPr/>
          <p:nvPr/>
        </p:nvSpPr>
        <p:spPr>
          <a:xfrm rot="5400000">
            <a:off x="8878472" y="4014794"/>
            <a:ext cx="88520" cy="125858"/>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42" name="Flèche vers le haut 641">
            <a:extLst>
              <a:ext uri="{FF2B5EF4-FFF2-40B4-BE49-F238E27FC236}">
                <a16:creationId xmlns:a16="http://schemas.microsoft.com/office/drawing/2014/main" xmlns="" id="{0FA0E59A-4B04-F948-A7DC-5DF4EC48C547}"/>
              </a:ext>
            </a:extLst>
          </p:cNvPr>
          <p:cNvSpPr/>
          <p:nvPr/>
        </p:nvSpPr>
        <p:spPr>
          <a:xfrm rot="18696647" flipV="1">
            <a:off x="8130878" y="5891074"/>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55" name="Freeform: Shape 48">
            <a:extLst>
              <a:ext uri="{FF2B5EF4-FFF2-40B4-BE49-F238E27FC236}">
                <a16:creationId xmlns:a16="http://schemas.microsoft.com/office/drawing/2014/main" xmlns="" id="{A22493FD-D828-3747-9AB8-6768DA23822B}"/>
              </a:ext>
            </a:extLst>
          </p:cNvPr>
          <p:cNvSpPr/>
          <p:nvPr/>
        </p:nvSpPr>
        <p:spPr>
          <a:xfrm>
            <a:off x="6515704" y="2852991"/>
            <a:ext cx="1094834" cy="21283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2018</a:t>
            </a:r>
          </a:p>
        </p:txBody>
      </p:sp>
      <p:sp>
        <p:nvSpPr>
          <p:cNvPr id="656" name="Freeform: Shape 48">
            <a:extLst>
              <a:ext uri="{FF2B5EF4-FFF2-40B4-BE49-F238E27FC236}">
                <a16:creationId xmlns:a16="http://schemas.microsoft.com/office/drawing/2014/main" xmlns="" id="{69965BCD-C975-A246-B52D-DBE0A460E8DD}"/>
              </a:ext>
            </a:extLst>
          </p:cNvPr>
          <p:cNvSpPr/>
          <p:nvPr/>
        </p:nvSpPr>
        <p:spPr>
          <a:xfrm>
            <a:off x="7641236" y="2852991"/>
            <a:ext cx="1094834" cy="2128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657" name="Freeform: Shape 48">
            <a:extLst>
              <a:ext uri="{FF2B5EF4-FFF2-40B4-BE49-F238E27FC236}">
                <a16:creationId xmlns:a16="http://schemas.microsoft.com/office/drawing/2014/main" xmlns="" id="{FD037F78-7D87-134F-A24A-524586E9D89B}"/>
              </a:ext>
            </a:extLst>
          </p:cNvPr>
          <p:cNvSpPr/>
          <p:nvPr/>
        </p:nvSpPr>
        <p:spPr>
          <a:xfrm>
            <a:off x="8819669" y="2594953"/>
            <a:ext cx="1094834" cy="2128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Variation</a:t>
            </a:r>
          </a:p>
        </p:txBody>
      </p:sp>
      <p:sp>
        <p:nvSpPr>
          <p:cNvPr id="103" name="Freeform: Shape 48">
            <a:extLst>
              <a:ext uri="{FF2B5EF4-FFF2-40B4-BE49-F238E27FC236}">
                <a16:creationId xmlns:a16="http://schemas.microsoft.com/office/drawing/2014/main" xmlns="" id="{AF9DF2D1-1029-0E47-A844-40D97D209FE1}"/>
              </a:ext>
            </a:extLst>
          </p:cNvPr>
          <p:cNvSpPr/>
          <p:nvPr/>
        </p:nvSpPr>
        <p:spPr>
          <a:xfrm>
            <a:off x="0" y="9656"/>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xmlns="" id="{E2E88AC0-E550-2748-BEF8-B3151DD12066}"/>
              </a:ext>
            </a:extLst>
          </p:cNvPr>
          <p:cNvSpPr/>
          <p:nvPr/>
        </p:nvSpPr>
        <p:spPr>
          <a:xfrm>
            <a:off x="137852" y="1197647"/>
            <a:ext cx="1282462" cy="338554"/>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Chevaux</a:t>
            </a:r>
          </a:p>
        </p:txBody>
      </p:sp>
      <p:pic>
        <p:nvPicPr>
          <p:cNvPr id="100" name="Graphique 99">
            <a:extLst>
              <a:ext uri="{FF2B5EF4-FFF2-40B4-BE49-F238E27FC236}">
                <a16:creationId xmlns:a16="http://schemas.microsoft.com/office/drawing/2014/main" xmlns="" id="{AA5CE287-D8BC-CC45-BDD6-0116AC2C6B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10505" y="2114728"/>
            <a:ext cx="660604" cy="330302"/>
          </a:xfrm>
          <a:prstGeom prst="rect">
            <a:avLst/>
          </a:prstGeom>
        </p:spPr>
      </p:pic>
      <p:sp>
        <p:nvSpPr>
          <p:cNvPr id="101" name="Rectangle 100">
            <a:extLst>
              <a:ext uri="{FF2B5EF4-FFF2-40B4-BE49-F238E27FC236}">
                <a16:creationId xmlns:a16="http://schemas.microsoft.com/office/drawing/2014/main" xmlns="" id="{186A012C-32E5-B944-9397-CBE004EF49FE}"/>
              </a:ext>
            </a:extLst>
          </p:cNvPr>
          <p:cNvSpPr/>
          <p:nvPr/>
        </p:nvSpPr>
        <p:spPr>
          <a:xfrm>
            <a:off x="582751" y="2107425"/>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05" name="Rectangle 104">
            <a:extLst>
              <a:ext uri="{FF2B5EF4-FFF2-40B4-BE49-F238E27FC236}">
                <a16:creationId xmlns:a16="http://schemas.microsoft.com/office/drawing/2014/main" xmlns="" id="{77775F67-F8DF-EA48-99F3-F27FB27C5EF1}"/>
              </a:ext>
            </a:extLst>
          </p:cNvPr>
          <p:cNvSpPr/>
          <p:nvPr/>
        </p:nvSpPr>
        <p:spPr>
          <a:xfrm>
            <a:off x="582751" y="3417613"/>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07" name="Rectangle 106">
            <a:extLst>
              <a:ext uri="{FF2B5EF4-FFF2-40B4-BE49-F238E27FC236}">
                <a16:creationId xmlns:a16="http://schemas.microsoft.com/office/drawing/2014/main" xmlns="" id="{94C98441-E210-D14E-9C23-89EF4EDA206D}"/>
              </a:ext>
            </a:extLst>
          </p:cNvPr>
          <p:cNvSpPr/>
          <p:nvPr/>
        </p:nvSpPr>
        <p:spPr>
          <a:xfrm>
            <a:off x="582751" y="470163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113" name="Connecteur droit 112">
            <a:extLst>
              <a:ext uri="{FF2B5EF4-FFF2-40B4-BE49-F238E27FC236}">
                <a16:creationId xmlns:a16="http://schemas.microsoft.com/office/drawing/2014/main" xmlns="" id="{E00BC193-2293-D341-8986-5E103EFC1B15}"/>
              </a:ext>
            </a:extLst>
          </p:cNvPr>
          <p:cNvCxnSpPr>
            <a:cxnSpLocks/>
          </p:cNvCxnSpPr>
          <p:nvPr/>
        </p:nvCxnSpPr>
        <p:spPr>
          <a:xfrm>
            <a:off x="740807" y="3014436"/>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xmlns="" id="{3C3860FC-AEF9-DB4F-A2BB-D1C56B41EE8E}"/>
              </a:ext>
            </a:extLst>
          </p:cNvPr>
          <p:cNvCxnSpPr>
            <a:cxnSpLocks/>
          </p:cNvCxnSpPr>
          <p:nvPr/>
        </p:nvCxnSpPr>
        <p:spPr>
          <a:xfrm>
            <a:off x="740807" y="4306475"/>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5" name="Graphique 114">
            <a:extLst>
              <a:ext uri="{FF2B5EF4-FFF2-40B4-BE49-F238E27FC236}">
                <a16:creationId xmlns:a16="http://schemas.microsoft.com/office/drawing/2014/main" xmlns="" id="{E472A000-2AE0-B242-9D33-F6AE3777CD8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10505" y="3418943"/>
            <a:ext cx="660604" cy="330302"/>
          </a:xfrm>
          <a:prstGeom prst="rect">
            <a:avLst/>
          </a:prstGeom>
        </p:spPr>
      </p:pic>
      <p:pic>
        <p:nvPicPr>
          <p:cNvPr id="116" name="Graphique 115">
            <a:extLst>
              <a:ext uri="{FF2B5EF4-FFF2-40B4-BE49-F238E27FC236}">
                <a16:creationId xmlns:a16="http://schemas.microsoft.com/office/drawing/2014/main" xmlns="" id="{8E7C0F50-7EFB-B64B-AEBB-1FD05F92934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10505" y="4717542"/>
            <a:ext cx="660604" cy="330302"/>
          </a:xfrm>
          <a:prstGeom prst="rect">
            <a:avLst/>
          </a:prstGeom>
        </p:spPr>
      </p:pic>
      <p:sp>
        <p:nvSpPr>
          <p:cNvPr id="119" name="Rectangle: Rounded Corners 43">
            <a:extLst>
              <a:ext uri="{FF2B5EF4-FFF2-40B4-BE49-F238E27FC236}">
                <a16:creationId xmlns:a16="http://schemas.microsoft.com/office/drawing/2014/main" xmlns="" id="{DD42926D-97AD-684A-83C2-022E72E6F728}"/>
              </a:ext>
            </a:extLst>
          </p:cNvPr>
          <p:cNvSpPr/>
          <p:nvPr/>
        </p:nvSpPr>
        <p:spPr>
          <a:xfrm>
            <a:off x="9092848" y="3194695"/>
            <a:ext cx="800452" cy="1656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+5 %</a:t>
            </a:r>
          </a:p>
        </p:txBody>
      </p:sp>
      <p:sp>
        <p:nvSpPr>
          <p:cNvPr id="120" name="Rectangle: Rounded Corners 43">
            <a:extLst>
              <a:ext uri="{FF2B5EF4-FFF2-40B4-BE49-F238E27FC236}">
                <a16:creationId xmlns:a16="http://schemas.microsoft.com/office/drawing/2014/main" xmlns="" id="{EB4DD090-67A5-6B4C-8D51-AD980E0A7FC2}"/>
              </a:ext>
            </a:extLst>
          </p:cNvPr>
          <p:cNvSpPr/>
          <p:nvPr/>
        </p:nvSpPr>
        <p:spPr>
          <a:xfrm>
            <a:off x="9092848" y="3395603"/>
            <a:ext cx="800452" cy="1656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+9 %</a:t>
            </a:r>
          </a:p>
        </p:txBody>
      </p:sp>
      <p:sp>
        <p:nvSpPr>
          <p:cNvPr id="121" name="Rectangle: Rounded Corners 43">
            <a:extLst>
              <a:ext uri="{FF2B5EF4-FFF2-40B4-BE49-F238E27FC236}">
                <a16:creationId xmlns:a16="http://schemas.microsoft.com/office/drawing/2014/main" xmlns="" id="{6E3883B9-B50E-E340-A9A2-446A92B88135}"/>
              </a:ext>
            </a:extLst>
          </p:cNvPr>
          <p:cNvSpPr/>
          <p:nvPr/>
        </p:nvSpPr>
        <p:spPr>
          <a:xfrm>
            <a:off x="9092848" y="3596511"/>
            <a:ext cx="800452" cy="1656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+ 21 %</a:t>
            </a:r>
          </a:p>
        </p:txBody>
      </p:sp>
      <p:sp>
        <p:nvSpPr>
          <p:cNvPr id="122" name="Rectangle: Rounded Corners 43">
            <a:extLst>
              <a:ext uri="{FF2B5EF4-FFF2-40B4-BE49-F238E27FC236}">
                <a16:creationId xmlns:a16="http://schemas.microsoft.com/office/drawing/2014/main" xmlns="" id="{B84DBB03-E2D9-874D-B9F0-BD390E7751F3}"/>
              </a:ext>
            </a:extLst>
          </p:cNvPr>
          <p:cNvSpPr/>
          <p:nvPr/>
        </p:nvSpPr>
        <p:spPr>
          <a:xfrm>
            <a:off x="9092848" y="3797419"/>
            <a:ext cx="800452" cy="1656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- 7 %</a:t>
            </a:r>
          </a:p>
        </p:txBody>
      </p:sp>
      <p:sp>
        <p:nvSpPr>
          <p:cNvPr id="123" name="Rectangle: Rounded Corners 43">
            <a:extLst>
              <a:ext uri="{FF2B5EF4-FFF2-40B4-BE49-F238E27FC236}">
                <a16:creationId xmlns:a16="http://schemas.microsoft.com/office/drawing/2014/main" xmlns="" id="{93127E75-C2DC-E249-A6AA-30980ABB7B03}"/>
              </a:ext>
            </a:extLst>
          </p:cNvPr>
          <p:cNvSpPr/>
          <p:nvPr/>
        </p:nvSpPr>
        <p:spPr>
          <a:xfrm>
            <a:off x="9092848" y="3998327"/>
            <a:ext cx="800452" cy="1656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0 %</a:t>
            </a:r>
          </a:p>
        </p:txBody>
      </p:sp>
      <p:sp>
        <p:nvSpPr>
          <p:cNvPr id="151" name="Freeform: Shape 48">
            <a:extLst>
              <a:ext uri="{FF2B5EF4-FFF2-40B4-BE49-F238E27FC236}">
                <a16:creationId xmlns:a16="http://schemas.microsoft.com/office/drawing/2014/main" xmlns="" id="{3092E69A-BEC1-BC40-8051-6A76AABBA558}"/>
              </a:ext>
            </a:extLst>
          </p:cNvPr>
          <p:cNvSpPr/>
          <p:nvPr/>
        </p:nvSpPr>
        <p:spPr>
          <a:xfrm>
            <a:off x="6526667" y="4241168"/>
            <a:ext cx="1094834" cy="20135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 176 M€</a:t>
            </a:r>
          </a:p>
        </p:txBody>
      </p:sp>
      <p:sp>
        <p:nvSpPr>
          <p:cNvPr id="152" name="Freeform: Shape 48">
            <a:extLst>
              <a:ext uri="{FF2B5EF4-FFF2-40B4-BE49-F238E27FC236}">
                <a16:creationId xmlns:a16="http://schemas.microsoft.com/office/drawing/2014/main" xmlns="" id="{F23F2D52-76D0-A843-83D0-E2881A793594}"/>
              </a:ext>
            </a:extLst>
          </p:cNvPr>
          <p:cNvSpPr/>
          <p:nvPr/>
        </p:nvSpPr>
        <p:spPr>
          <a:xfrm>
            <a:off x="7652199" y="4229689"/>
            <a:ext cx="1094834" cy="21283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186 M€</a:t>
            </a:r>
          </a:p>
        </p:txBody>
      </p:sp>
      <p:sp>
        <p:nvSpPr>
          <p:cNvPr id="7" name="Rectangle 6">
            <a:extLst>
              <a:ext uri="{FF2B5EF4-FFF2-40B4-BE49-F238E27FC236}">
                <a16:creationId xmlns:a16="http://schemas.microsoft.com/office/drawing/2014/main" xmlns="" id="{40FD3EB6-5756-DE46-9FD9-CBFB60E5425D}"/>
              </a:ext>
            </a:extLst>
          </p:cNvPr>
          <p:cNvSpPr/>
          <p:nvPr/>
        </p:nvSpPr>
        <p:spPr>
          <a:xfrm>
            <a:off x="2811325" y="4251328"/>
            <a:ext cx="3494867" cy="215444"/>
          </a:xfrm>
          <a:prstGeom prst="rect">
            <a:avLst/>
          </a:prstGeom>
        </p:spPr>
        <p:txBody>
          <a:bodyPr wrap="none">
            <a:spAutoFit/>
          </a:bodyPr>
          <a:lstStyle/>
          <a:p>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MONTANT TOTAL ADJUGÉ PAR L’ENSEMBLE DES MAISONS DU SECTEUR</a:t>
            </a:r>
          </a:p>
        </p:txBody>
      </p:sp>
      <p:sp>
        <p:nvSpPr>
          <p:cNvPr id="154" name="Freeform: Shape 48">
            <a:extLst>
              <a:ext uri="{FF2B5EF4-FFF2-40B4-BE49-F238E27FC236}">
                <a16:creationId xmlns:a16="http://schemas.microsoft.com/office/drawing/2014/main" xmlns="" id="{188FB262-CBAA-7442-9F5F-90A392BF9739}"/>
              </a:ext>
            </a:extLst>
          </p:cNvPr>
          <p:cNvSpPr/>
          <p:nvPr/>
        </p:nvSpPr>
        <p:spPr>
          <a:xfrm>
            <a:off x="8830632" y="4229689"/>
            <a:ext cx="1094834" cy="212833"/>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+3,5%</a:t>
            </a:r>
          </a:p>
        </p:txBody>
      </p:sp>
      <p:pic>
        <p:nvPicPr>
          <p:cNvPr id="110" name="Graphique 109">
            <a:extLst>
              <a:ext uri="{FF2B5EF4-FFF2-40B4-BE49-F238E27FC236}">
                <a16:creationId xmlns:a16="http://schemas.microsoft.com/office/drawing/2014/main" xmlns="" id="{E217E661-A67F-9540-BC6B-EE9BEA4329C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342926" y="475496"/>
            <a:ext cx="782443" cy="533484"/>
          </a:xfrm>
          <a:prstGeom prst="rect">
            <a:avLst/>
          </a:prstGeom>
        </p:spPr>
      </p:pic>
      <p:sp>
        <p:nvSpPr>
          <p:cNvPr id="111" name="Rectangle 110">
            <a:extLst>
              <a:ext uri="{FF2B5EF4-FFF2-40B4-BE49-F238E27FC236}">
                <a16:creationId xmlns:a16="http://schemas.microsoft.com/office/drawing/2014/main" xmlns="" id="{9A8690D5-2C3A-E74E-9623-0440D39DBC72}"/>
              </a:ext>
            </a:extLst>
          </p:cNvPr>
          <p:cNvSpPr/>
          <p:nvPr/>
        </p:nvSpPr>
        <p:spPr>
          <a:xfrm>
            <a:off x="94403" y="2593778"/>
            <a:ext cx="1282462" cy="276999"/>
          </a:xfrm>
          <a:prstGeom prst="rect">
            <a:avLst/>
          </a:prstGeom>
        </p:spPr>
        <p:txBody>
          <a:bodyPr wrap="square">
            <a:spAutoFit/>
          </a:bodyPr>
          <a:lstStyle/>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ARQUANA</a:t>
            </a:r>
          </a:p>
        </p:txBody>
      </p:sp>
      <p:sp>
        <p:nvSpPr>
          <p:cNvPr id="112" name="Rectangle 111">
            <a:extLst>
              <a:ext uri="{FF2B5EF4-FFF2-40B4-BE49-F238E27FC236}">
                <a16:creationId xmlns:a16="http://schemas.microsoft.com/office/drawing/2014/main" xmlns="" id="{D93CF60E-1557-5D4E-A110-A9C73B93F2B3}"/>
              </a:ext>
            </a:extLst>
          </p:cNvPr>
          <p:cNvSpPr/>
          <p:nvPr/>
        </p:nvSpPr>
        <p:spPr>
          <a:xfrm>
            <a:off x="129070" y="3843334"/>
            <a:ext cx="1282462" cy="461665"/>
          </a:xfrm>
          <a:prstGeom prst="rect">
            <a:avLst/>
          </a:prstGeom>
        </p:spPr>
        <p:txBody>
          <a:bodyPr wrap="square">
            <a:spAutoFit/>
          </a:bodyPr>
          <a:lstStyle/>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VENTES OSARUS</a:t>
            </a:r>
          </a:p>
        </p:txBody>
      </p:sp>
      <p:sp>
        <p:nvSpPr>
          <p:cNvPr id="117" name="Rectangle 116">
            <a:extLst>
              <a:ext uri="{FF2B5EF4-FFF2-40B4-BE49-F238E27FC236}">
                <a16:creationId xmlns:a16="http://schemas.microsoft.com/office/drawing/2014/main" xmlns="" id="{B6135819-551B-DC48-8E27-1AB29954D247}"/>
              </a:ext>
            </a:extLst>
          </p:cNvPr>
          <p:cNvSpPr/>
          <p:nvPr/>
        </p:nvSpPr>
        <p:spPr>
          <a:xfrm>
            <a:off x="94403" y="5119694"/>
            <a:ext cx="1282462" cy="276999"/>
          </a:xfrm>
          <a:prstGeom prst="rect">
            <a:avLst/>
          </a:prstGeom>
        </p:spPr>
        <p:txBody>
          <a:bodyPr wrap="square">
            <a:spAutoFit/>
          </a:bodyPr>
          <a:lstStyle/>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F.E.N.C.E.S</a:t>
            </a:r>
          </a:p>
        </p:txBody>
      </p:sp>
      <p:sp>
        <p:nvSpPr>
          <p:cNvPr id="118" name="Rectangle: Rounded Corners 4">
            <a:extLst>
              <a:ext uri="{FF2B5EF4-FFF2-40B4-BE49-F238E27FC236}">
                <a16:creationId xmlns:a16="http://schemas.microsoft.com/office/drawing/2014/main" xmlns="" id="{706135F1-B635-7142-9E80-0F20E01ED309}"/>
              </a:ext>
            </a:extLst>
          </p:cNvPr>
          <p:cNvSpPr/>
          <p:nvPr/>
        </p:nvSpPr>
        <p:spPr>
          <a:xfrm rot="16200000">
            <a:off x="1700422" y="802151"/>
            <a:ext cx="760847" cy="68078"/>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6" name="Flèche vers le haut 633">
            <a:extLst>
              <a:ext uri="{FF2B5EF4-FFF2-40B4-BE49-F238E27FC236}">
                <a16:creationId xmlns:a16="http://schemas.microsoft.com/office/drawing/2014/main" xmlns="" id="{95B77287-0258-4F5D-B6A5-475B1A25B164}"/>
              </a:ext>
            </a:extLst>
          </p:cNvPr>
          <p:cNvSpPr/>
          <p:nvPr/>
        </p:nvSpPr>
        <p:spPr>
          <a:xfrm rot="2903353">
            <a:off x="8878473" y="4267206"/>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47" name="Flèche vers le haut 630">
            <a:extLst>
              <a:ext uri="{FF2B5EF4-FFF2-40B4-BE49-F238E27FC236}">
                <a16:creationId xmlns:a16="http://schemas.microsoft.com/office/drawing/2014/main" xmlns="" id="{DA5D3D32-9762-4F69-9C90-27E5886545B0}"/>
              </a:ext>
            </a:extLst>
          </p:cNvPr>
          <p:cNvSpPr/>
          <p:nvPr/>
        </p:nvSpPr>
        <p:spPr>
          <a:xfrm rot="2903353">
            <a:off x="8878472" y="3620822"/>
            <a:ext cx="88520" cy="125858"/>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48" name="bk object 19">
            <a:extLst>
              <a:ext uri="{FF2B5EF4-FFF2-40B4-BE49-F238E27FC236}">
                <a16:creationId xmlns:a16="http://schemas.microsoft.com/office/drawing/2014/main" xmlns="" id="{9328E596-2CAA-4691-8DBB-56BADAEAA8B7}"/>
              </a:ext>
            </a:extLst>
          </p:cNvPr>
          <p:cNvSpPr/>
          <p:nvPr/>
        </p:nvSpPr>
        <p:spPr>
          <a:xfrm>
            <a:off x="11503279" y="6099831"/>
            <a:ext cx="531662" cy="547628"/>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7568455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3C4087ED-249D-48F5-89B3-F718BE40B90C}"/>
              </a:ext>
            </a:extLst>
          </p:cNvPr>
          <p:cNvSpPr/>
          <p:nvPr/>
        </p:nvSpPr>
        <p:spPr>
          <a:xfrm rot="5400000">
            <a:off x="5265821" y="-5271255"/>
            <a:ext cx="1656977" cy="12195378"/>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Rounded Corners 1">
            <a:extLst>
              <a:ext uri="{FF2B5EF4-FFF2-40B4-BE49-F238E27FC236}">
                <a16:creationId xmlns:a16="http://schemas.microsoft.com/office/drawing/2014/main" xmlns="" id="{6F57BED2-6658-0646-AF18-7DA43B87D64E}"/>
              </a:ext>
            </a:extLst>
          </p:cNvPr>
          <p:cNvSpPr/>
          <p:nvPr/>
        </p:nvSpPr>
        <p:spPr>
          <a:xfrm>
            <a:off x="6609568" y="1986999"/>
            <a:ext cx="5582432" cy="4401984"/>
          </a:xfrm>
          <a:prstGeom prst="roundRect">
            <a:avLst>
              <a:gd name="adj" fmla="val 6173"/>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Rounded Corners 1">
            <a:extLst>
              <a:ext uri="{FF2B5EF4-FFF2-40B4-BE49-F238E27FC236}">
                <a16:creationId xmlns:a16="http://schemas.microsoft.com/office/drawing/2014/main" xmlns="" id="{5B005054-2350-784C-9F89-4B14901F256F}"/>
              </a:ext>
            </a:extLst>
          </p:cNvPr>
          <p:cNvSpPr/>
          <p:nvPr/>
        </p:nvSpPr>
        <p:spPr>
          <a:xfrm>
            <a:off x="6609567" y="1924544"/>
            <a:ext cx="5582433" cy="1059956"/>
          </a:xfrm>
          <a:prstGeom prst="round2Same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3">
            <a:extLst>
              <a:ext uri="{FF2B5EF4-FFF2-40B4-BE49-F238E27FC236}">
                <a16:creationId xmlns:a16="http://schemas.microsoft.com/office/drawing/2014/main" xmlns="" id="{B1699F30-C38E-3847-BBC0-0207F7B69B22}"/>
              </a:ext>
            </a:extLst>
          </p:cNvPr>
          <p:cNvSpPr txBox="1"/>
          <p:nvPr/>
        </p:nvSpPr>
        <p:spPr>
          <a:xfrm>
            <a:off x="1292145" y="459783"/>
            <a:ext cx="4256261" cy="712694"/>
          </a:xfrm>
          <a:prstGeom prst="rect">
            <a:avLst/>
          </a:prstGeom>
          <a:noFill/>
        </p:spPr>
        <p:txBody>
          <a:bodyPr wrap="square" rtlCol="0">
            <a:noAutofit/>
          </a:bodyPr>
          <a:lstStyle/>
          <a:p>
            <a:r>
              <a:rPr lang="fr-FR" b="1" dirty="0">
                <a:latin typeface="Open Sans" panose="020B0606030504020204" pitchFamily="34" charset="0"/>
                <a:ea typeface="Open Sans" panose="020B0606030504020204" pitchFamily="34" charset="0"/>
                <a:cs typeface="Open Sans" panose="020B0606030504020204" pitchFamily="34" charset="0"/>
              </a:rPr>
              <a:t>Montants adjugés en</a:t>
            </a:r>
          </a:p>
          <a:p>
            <a:r>
              <a:rPr lang="fr-FR" sz="3000" b="1" dirty="0">
                <a:latin typeface="Open Sans" panose="020B0606030504020204" pitchFamily="34" charset="0"/>
                <a:ea typeface="Open Sans" panose="020B0606030504020204" pitchFamily="34" charset="0"/>
                <a:cs typeface="Open Sans" panose="020B0606030504020204" pitchFamily="34" charset="0"/>
              </a:rPr>
              <a:t>Ventes électroniques</a:t>
            </a:r>
          </a:p>
        </p:txBody>
      </p:sp>
      <p:sp>
        <p:nvSpPr>
          <p:cNvPr id="25" name="Rectangle: Rounded Corners 4">
            <a:extLst>
              <a:ext uri="{FF2B5EF4-FFF2-40B4-BE49-F238E27FC236}">
                <a16:creationId xmlns:a16="http://schemas.microsoft.com/office/drawing/2014/main" xmlns="" id="{A3D5B732-8207-7146-B970-1115A16A73B8}"/>
              </a:ext>
            </a:extLst>
          </p:cNvPr>
          <p:cNvSpPr/>
          <p:nvPr/>
        </p:nvSpPr>
        <p:spPr>
          <a:xfrm rot="16200000">
            <a:off x="772320" y="786139"/>
            <a:ext cx="596761" cy="100039"/>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30" name="Triangle rectangle 29">
            <a:extLst>
              <a:ext uri="{FF2B5EF4-FFF2-40B4-BE49-F238E27FC236}">
                <a16:creationId xmlns:a16="http://schemas.microsoft.com/office/drawing/2014/main" xmlns="" id="{5124A47A-53FD-C644-B112-8C7EAB0C9B54}"/>
              </a:ext>
            </a:extLst>
          </p:cNvPr>
          <p:cNvSpPr/>
          <p:nvPr/>
        </p:nvSpPr>
        <p:spPr>
          <a:xfrm flipH="1" flipV="1">
            <a:off x="-2" y="1654922"/>
            <a:ext cx="1497995" cy="670492"/>
          </a:xfrm>
          <a:prstGeom prst="r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xmlns="" id="{2B679B72-196E-A84F-89D7-5EE495AF0CB2}"/>
              </a:ext>
            </a:extLst>
          </p:cNvPr>
          <p:cNvSpPr/>
          <p:nvPr/>
        </p:nvSpPr>
        <p:spPr>
          <a:xfrm>
            <a:off x="1591385" y="1756656"/>
            <a:ext cx="4657925" cy="677108"/>
          </a:xfrm>
          <a:prstGeom prst="rect">
            <a:avLst/>
          </a:prstGeom>
        </p:spPr>
        <p:txBody>
          <a:bodyPr wrap="square">
            <a:spAutoFit/>
          </a:bodyPr>
          <a:lstStyle/>
          <a:p>
            <a:r>
              <a:rPr lang="fr-FR" sz="2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Répartition par secteur en 2019</a:t>
            </a:r>
          </a:p>
          <a:p>
            <a:r>
              <a:rPr lang="fr-FR"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 millions d'euros)</a:t>
            </a:r>
            <a:endPar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0" name="Graphique 79">
            <a:extLst>
              <a:ext uri="{FF2B5EF4-FFF2-40B4-BE49-F238E27FC236}">
                <a16:creationId xmlns:a16="http://schemas.microsoft.com/office/drawing/2014/main" xmlns="" id="{BAD45A2C-048A-ED49-90FD-3FA83C04A51D}"/>
              </a:ext>
            </a:extLst>
          </p:cNvPr>
          <p:cNvGraphicFramePr/>
          <p:nvPr>
            <p:extLst>
              <p:ext uri="{D42A27DB-BD31-4B8C-83A1-F6EECF244321}">
                <p14:modId xmlns:p14="http://schemas.microsoft.com/office/powerpoint/2010/main" val="1633050942"/>
              </p:ext>
            </p:extLst>
          </p:nvPr>
        </p:nvGraphicFramePr>
        <p:xfrm>
          <a:off x="1938168" y="3886417"/>
          <a:ext cx="3111177" cy="2074118"/>
        </p:xfrm>
        <a:graphic>
          <a:graphicData uri="http://schemas.openxmlformats.org/drawingml/2006/chart">
            <c:chart xmlns:c="http://schemas.openxmlformats.org/drawingml/2006/chart" xmlns:r="http://schemas.openxmlformats.org/officeDocument/2006/relationships" r:id="rId2"/>
          </a:graphicData>
        </a:graphic>
      </p:graphicFrame>
      <p:pic>
        <p:nvPicPr>
          <p:cNvPr id="86" name="Graphique 85">
            <a:extLst>
              <a:ext uri="{FF2B5EF4-FFF2-40B4-BE49-F238E27FC236}">
                <a16:creationId xmlns:a16="http://schemas.microsoft.com/office/drawing/2014/main" xmlns="" id="{16671C6F-4C62-7242-86D0-A070A2C0ED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866836" y="2784564"/>
            <a:ext cx="255624" cy="613499"/>
          </a:xfrm>
          <a:prstGeom prst="rect">
            <a:avLst/>
          </a:prstGeom>
        </p:spPr>
      </p:pic>
      <p:sp>
        <p:nvSpPr>
          <p:cNvPr id="87" name="Rectangle : coins arrondis 86">
            <a:extLst>
              <a:ext uri="{FF2B5EF4-FFF2-40B4-BE49-F238E27FC236}">
                <a16:creationId xmlns:a16="http://schemas.microsoft.com/office/drawing/2014/main" xmlns="" id="{FBA92784-0A0A-0246-A98B-E02BD78380FD}"/>
              </a:ext>
            </a:extLst>
          </p:cNvPr>
          <p:cNvSpPr/>
          <p:nvPr/>
        </p:nvSpPr>
        <p:spPr>
          <a:xfrm>
            <a:off x="3556456" y="2697823"/>
            <a:ext cx="2232746" cy="582619"/>
          </a:xfrm>
          <a:prstGeom prst="roundRect">
            <a:avLst/>
          </a:prstGeom>
          <a:solidFill>
            <a:schemeClr val="accent4"/>
          </a:solidFill>
        </p:spPr>
        <p:txBody>
          <a:bodyPr wrap="none" anchor="ctr">
            <a:no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&amp; Objets de Collection</a:t>
            </a:r>
            <a:endParaRPr lang="fr-FR"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1" name="Rectangle 90">
            <a:extLst>
              <a:ext uri="{FF2B5EF4-FFF2-40B4-BE49-F238E27FC236}">
                <a16:creationId xmlns:a16="http://schemas.microsoft.com/office/drawing/2014/main" xmlns="" id="{D54B2AC1-C96F-DB4E-ACE9-CF9639712492}"/>
              </a:ext>
            </a:extLst>
          </p:cNvPr>
          <p:cNvSpPr/>
          <p:nvPr/>
        </p:nvSpPr>
        <p:spPr>
          <a:xfrm>
            <a:off x="4520866" y="3788290"/>
            <a:ext cx="692818" cy="307777"/>
          </a:xfrm>
          <a:prstGeom prst="rect">
            <a:avLst/>
          </a:prstGeom>
        </p:spPr>
        <p:txBody>
          <a:bodyPr wrap="none">
            <a:spAutoFit/>
          </a:bodyPr>
          <a:lstStyle/>
          <a:p>
            <a:r>
              <a:rPr lang="fr-FR"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«Live»</a:t>
            </a:r>
          </a:p>
        </p:txBody>
      </p:sp>
      <p:pic>
        <p:nvPicPr>
          <p:cNvPr id="58" name="Graphique 57">
            <a:extLst>
              <a:ext uri="{FF2B5EF4-FFF2-40B4-BE49-F238E27FC236}">
                <a16:creationId xmlns:a16="http://schemas.microsoft.com/office/drawing/2014/main" xmlns="" id="{FDEF2A4C-FDDA-A244-9434-C686B625057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49366" y="588215"/>
            <a:ext cx="583059" cy="468215"/>
          </a:xfrm>
          <a:prstGeom prst="rect">
            <a:avLst/>
          </a:prstGeom>
        </p:spPr>
      </p:pic>
      <p:cxnSp>
        <p:nvCxnSpPr>
          <p:cNvPr id="5" name="Connecteur droit 4">
            <a:extLst>
              <a:ext uri="{FF2B5EF4-FFF2-40B4-BE49-F238E27FC236}">
                <a16:creationId xmlns:a16="http://schemas.microsoft.com/office/drawing/2014/main" xmlns="" id="{EE47FB73-A003-594E-A8FA-E24632F5318C}"/>
              </a:ext>
            </a:extLst>
          </p:cNvPr>
          <p:cNvCxnSpPr>
            <a:cxnSpLocks/>
          </p:cNvCxnSpPr>
          <p:nvPr/>
        </p:nvCxnSpPr>
        <p:spPr>
          <a:xfrm>
            <a:off x="3487462" y="3034086"/>
            <a:ext cx="0" cy="86170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0" name="Rectangle : coins arrondis 99">
            <a:extLst>
              <a:ext uri="{FF2B5EF4-FFF2-40B4-BE49-F238E27FC236}">
                <a16:creationId xmlns:a16="http://schemas.microsoft.com/office/drawing/2014/main" xmlns="" id="{D5268FAE-9BA8-8C49-8356-B1BE4579C22F}"/>
              </a:ext>
            </a:extLst>
          </p:cNvPr>
          <p:cNvSpPr/>
          <p:nvPr/>
        </p:nvSpPr>
        <p:spPr>
          <a:xfrm>
            <a:off x="1193472" y="2692400"/>
            <a:ext cx="2232746" cy="582619"/>
          </a:xfrm>
          <a:prstGeom prst="roundRect">
            <a:avLst/>
          </a:prstGeom>
          <a:solidFill>
            <a:srgbClr val="7030A0"/>
          </a:solidFill>
        </p:spPr>
        <p:txBody>
          <a:bodyPr wrap="none" anchor="ctr">
            <a:noAutofit/>
          </a:bodyPr>
          <a:lstStyle/>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Véhicules d’occasion</a:t>
            </a:r>
          </a:p>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&amp; Matériel Industriel</a:t>
            </a:r>
            <a:endParaRPr lang="fr-FR" sz="1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4" name="Rectangle 103">
            <a:extLst>
              <a:ext uri="{FF2B5EF4-FFF2-40B4-BE49-F238E27FC236}">
                <a16:creationId xmlns:a16="http://schemas.microsoft.com/office/drawing/2014/main" xmlns="" id="{9636B8C6-AE21-4445-81F7-07C8E966C0F5}"/>
              </a:ext>
            </a:extLst>
          </p:cNvPr>
          <p:cNvSpPr/>
          <p:nvPr/>
        </p:nvSpPr>
        <p:spPr>
          <a:xfrm>
            <a:off x="4977032" y="4300376"/>
            <a:ext cx="855582" cy="307777"/>
          </a:xfrm>
          <a:prstGeom prst="rect">
            <a:avLst/>
          </a:prstGeom>
        </p:spPr>
        <p:txBody>
          <a:bodyPr wrap="square">
            <a:spAutoFit/>
          </a:bodyPr>
          <a:lstStyle/>
          <a:p>
            <a:r>
              <a:rPr lang="fr-FR" sz="1400" dirty="0">
                <a:solidFill>
                  <a:schemeClr val="accent4">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En ligne</a:t>
            </a:r>
          </a:p>
        </p:txBody>
      </p:sp>
      <p:sp>
        <p:nvSpPr>
          <p:cNvPr id="112" name="Rectangle : coins arrondis 111">
            <a:extLst>
              <a:ext uri="{FF2B5EF4-FFF2-40B4-BE49-F238E27FC236}">
                <a16:creationId xmlns:a16="http://schemas.microsoft.com/office/drawing/2014/main" xmlns="" id="{82824C89-CDA1-AE49-87D4-FFF3CF08D645}"/>
              </a:ext>
            </a:extLst>
          </p:cNvPr>
          <p:cNvSpPr/>
          <p:nvPr/>
        </p:nvSpPr>
        <p:spPr>
          <a:xfrm>
            <a:off x="3971470" y="3832309"/>
            <a:ext cx="552145" cy="219738"/>
          </a:xfrm>
          <a:prstGeom prst="roundRect">
            <a:avLst/>
          </a:prstGeom>
          <a:solidFill>
            <a:schemeClr val="accent4"/>
          </a:solidFill>
        </p:spPr>
        <p:txBody>
          <a:bodyPr wrap="square" lIns="0" tIns="0" rIns="0" bIns="0" anchor="ctr">
            <a:noAutofit/>
          </a:bodyPr>
          <a:lstStyle/>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15%</a:t>
            </a:r>
          </a:p>
        </p:txBody>
      </p:sp>
      <p:sp>
        <p:nvSpPr>
          <p:cNvPr id="116" name="Rectangle : coins arrondis 115">
            <a:extLst>
              <a:ext uri="{FF2B5EF4-FFF2-40B4-BE49-F238E27FC236}">
                <a16:creationId xmlns:a16="http://schemas.microsoft.com/office/drawing/2014/main" xmlns="" id="{653A5C62-9B36-D045-9355-7BD5C311EDE5}"/>
              </a:ext>
            </a:extLst>
          </p:cNvPr>
          <p:cNvSpPr/>
          <p:nvPr/>
        </p:nvSpPr>
        <p:spPr>
          <a:xfrm>
            <a:off x="4396756" y="4341499"/>
            <a:ext cx="552145" cy="219738"/>
          </a:xfrm>
          <a:prstGeom prst="roundRect">
            <a:avLst/>
          </a:prstGeom>
          <a:solidFill>
            <a:schemeClr val="accent4">
              <a:lumMod val="60000"/>
              <a:lumOff val="40000"/>
            </a:schemeClr>
          </a:solidFill>
        </p:spPr>
        <p:txBody>
          <a:bodyPr wrap="square" lIns="0" tIns="0" rIns="0" bIns="0" anchor="ctr">
            <a:noAutofit/>
          </a:bodyPr>
          <a:lstStyle/>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119" name="Rectangle 118">
            <a:extLst>
              <a:ext uri="{FF2B5EF4-FFF2-40B4-BE49-F238E27FC236}">
                <a16:creationId xmlns:a16="http://schemas.microsoft.com/office/drawing/2014/main" xmlns="" id="{EF069008-CBCD-F14E-9DAB-AFBB70089AB6}"/>
              </a:ext>
            </a:extLst>
          </p:cNvPr>
          <p:cNvSpPr/>
          <p:nvPr/>
        </p:nvSpPr>
        <p:spPr>
          <a:xfrm>
            <a:off x="1671185" y="3788290"/>
            <a:ext cx="692818" cy="307777"/>
          </a:xfrm>
          <a:prstGeom prst="rect">
            <a:avLst/>
          </a:prstGeom>
        </p:spPr>
        <p:txBody>
          <a:bodyPr wrap="none">
            <a:spAutoFit/>
          </a:bodyPr>
          <a:lstStyle/>
          <a:p>
            <a:r>
              <a:rPr lang="fr-FR" sz="1400" dirty="0">
                <a:solidFill>
                  <a:srgbClr val="7030A0"/>
                </a:solidFill>
                <a:latin typeface="Open Sans" panose="020B0606030504020204" pitchFamily="34" charset="0"/>
                <a:ea typeface="Open Sans" panose="020B0606030504020204" pitchFamily="34" charset="0"/>
                <a:cs typeface="Open Sans" panose="020B0606030504020204" pitchFamily="34" charset="0"/>
              </a:rPr>
              <a:t>«Live»</a:t>
            </a:r>
          </a:p>
        </p:txBody>
      </p:sp>
      <p:sp>
        <p:nvSpPr>
          <p:cNvPr id="120" name="Rectangle : coins arrondis 119">
            <a:extLst>
              <a:ext uri="{FF2B5EF4-FFF2-40B4-BE49-F238E27FC236}">
                <a16:creationId xmlns:a16="http://schemas.microsoft.com/office/drawing/2014/main" xmlns="" id="{4A131D34-3795-6843-8B10-A8EBF89D671A}"/>
              </a:ext>
            </a:extLst>
          </p:cNvPr>
          <p:cNvSpPr/>
          <p:nvPr/>
        </p:nvSpPr>
        <p:spPr>
          <a:xfrm>
            <a:off x="2385541" y="3832309"/>
            <a:ext cx="552145" cy="219738"/>
          </a:xfrm>
          <a:prstGeom prst="roundRect">
            <a:avLst/>
          </a:prstGeom>
          <a:solidFill>
            <a:srgbClr val="7030A0"/>
          </a:solidFill>
        </p:spPr>
        <p:txBody>
          <a:bodyPr wrap="square" lIns="0" tIns="0" rIns="0" bIns="0" anchor="ctr">
            <a:noAutofit/>
          </a:bodyPr>
          <a:lstStyle/>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16%</a:t>
            </a:r>
          </a:p>
        </p:txBody>
      </p:sp>
      <p:sp>
        <p:nvSpPr>
          <p:cNvPr id="123" name="Rectangle 122">
            <a:extLst>
              <a:ext uri="{FF2B5EF4-FFF2-40B4-BE49-F238E27FC236}">
                <a16:creationId xmlns:a16="http://schemas.microsoft.com/office/drawing/2014/main" xmlns="" id="{9451FB80-F714-E747-9A86-454021A32579}"/>
              </a:ext>
            </a:extLst>
          </p:cNvPr>
          <p:cNvSpPr/>
          <p:nvPr/>
        </p:nvSpPr>
        <p:spPr>
          <a:xfrm>
            <a:off x="1111927" y="5050870"/>
            <a:ext cx="840295" cy="307777"/>
          </a:xfrm>
          <a:prstGeom prst="rect">
            <a:avLst/>
          </a:prstGeom>
        </p:spPr>
        <p:txBody>
          <a:bodyPr wrap="none">
            <a:spAutoFit/>
          </a:bodyPr>
          <a:lstStyle/>
          <a:p>
            <a:r>
              <a:rPr lang="fr-FR" sz="1400" dirty="0">
                <a:solidFill>
                  <a:srgbClr val="AF92C8"/>
                </a:solidFill>
                <a:latin typeface="Open Sans" panose="020B0606030504020204" pitchFamily="34" charset="0"/>
                <a:ea typeface="Open Sans" panose="020B0606030504020204" pitchFamily="34" charset="0"/>
                <a:cs typeface="Open Sans" panose="020B0606030504020204" pitchFamily="34" charset="0"/>
              </a:rPr>
              <a:t>En ligne</a:t>
            </a:r>
          </a:p>
        </p:txBody>
      </p:sp>
      <p:sp>
        <p:nvSpPr>
          <p:cNvPr id="124" name="Rectangle : coins arrondis 123">
            <a:extLst>
              <a:ext uri="{FF2B5EF4-FFF2-40B4-BE49-F238E27FC236}">
                <a16:creationId xmlns:a16="http://schemas.microsoft.com/office/drawing/2014/main" xmlns="" id="{E5B61BCE-380B-874D-B377-ECB797B546A4}"/>
              </a:ext>
            </a:extLst>
          </p:cNvPr>
          <p:cNvSpPr/>
          <p:nvPr/>
        </p:nvSpPr>
        <p:spPr>
          <a:xfrm>
            <a:off x="1938168" y="5090479"/>
            <a:ext cx="552145" cy="219738"/>
          </a:xfrm>
          <a:prstGeom prst="roundRect">
            <a:avLst/>
          </a:prstGeom>
          <a:solidFill>
            <a:srgbClr val="AF92C8"/>
          </a:solidFill>
        </p:spPr>
        <p:txBody>
          <a:bodyPr wrap="square" lIns="0" tIns="0" rIns="0" bIns="0" anchor="ctr">
            <a:noAutofit/>
          </a:bodyPr>
          <a:lstStyle/>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64%</a:t>
            </a:r>
          </a:p>
        </p:txBody>
      </p:sp>
      <p:pic>
        <p:nvPicPr>
          <p:cNvPr id="125" name="Graphique 124">
            <a:extLst>
              <a:ext uri="{FF2B5EF4-FFF2-40B4-BE49-F238E27FC236}">
                <a16:creationId xmlns:a16="http://schemas.microsoft.com/office/drawing/2014/main" xmlns="" id="{84BA7C73-5BB1-E64E-A5AB-C111E96CD0C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259649" y="5069158"/>
            <a:ext cx="468215" cy="375992"/>
          </a:xfrm>
          <a:prstGeom prst="rect">
            <a:avLst/>
          </a:prstGeom>
        </p:spPr>
      </p:pic>
      <p:cxnSp>
        <p:nvCxnSpPr>
          <p:cNvPr id="127" name="Connecteur droit 126">
            <a:extLst>
              <a:ext uri="{FF2B5EF4-FFF2-40B4-BE49-F238E27FC236}">
                <a16:creationId xmlns:a16="http://schemas.microsoft.com/office/drawing/2014/main" xmlns="" id="{F6D9FEDD-48A1-D74E-93F0-87E2739554D5}"/>
              </a:ext>
            </a:extLst>
          </p:cNvPr>
          <p:cNvCxnSpPr>
            <a:cxnSpLocks/>
          </p:cNvCxnSpPr>
          <p:nvPr/>
        </p:nvCxnSpPr>
        <p:spPr>
          <a:xfrm>
            <a:off x="3066831" y="4945622"/>
            <a:ext cx="85385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TextBox 3">
            <a:extLst>
              <a:ext uri="{FF2B5EF4-FFF2-40B4-BE49-F238E27FC236}">
                <a16:creationId xmlns:a16="http://schemas.microsoft.com/office/drawing/2014/main" xmlns="" id="{A015380A-709E-C344-9DA9-6113350176E0}"/>
              </a:ext>
            </a:extLst>
          </p:cNvPr>
          <p:cNvSpPr txBox="1"/>
          <p:nvPr/>
        </p:nvSpPr>
        <p:spPr>
          <a:xfrm>
            <a:off x="6754647" y="2911040"/>
            <a:ext cx="4844460" cy="392968"/>
          </a:xfrm>
          <a:prstGeom prst="rect">
            <a:avLst/>
          </a:prstGeom>
          <a:noFill/>
        </p:spPr>
        <p:txBody>
          <a:bodyPr wrap="square" rtlCol="0">
            <a:noAutofit/>
          </a:bodyPr>
          <a:lstStyle/>
          <a:p>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Répartition par canal </a:t>
            </a:r>
          </a:p>
          <a:p>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(hors frais, en millions d'euros)</a:t>
            </a:r>
          </a:p>
          <a:p>
            <a:pPr algn="ctr"/>
            <a:endPar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44" name="Connecteur droit 143">
            <a:extLst>
              <a:ext uri="{FF2B5EF4-FFF2-40B4-BE49-F238E27FC236}">
                <a16:creationId xmlns:a16="http://schemas.microsoft.com/office/drawing/2014/main" xmlns="" id="{F3352646-5B5F-074F-9977-C54998058E0B}"/>
              </a:ext>
            </a:extLst>
          </p:cNvPr>
          <p:cNvCxnSpPr>
            <a:cxnSpLocks/>
          </p:cNvCxnSpPr>
          <p:nvPr/>
        </p:nvCxnSpPr>
        <p:spPr>
          <a:xfrm>
            <a:off x="10029830" y="4112180"/>
            <a:ext cx="1152833" cy="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45" name="Graphique 144">
            <a:extLst>
              <a:ext uri="{FF2B5EF4-FFF2-40B4-BE49-F238E27FC236}">
                <a16:creationId xmlns:a16="http://schemas.microsoft.com/office/drawing/2014/main" xmlns="" id="{895DD971-B4C3-1B4B-A8E9-36BEA1C20416}"/>
              </a:ext>
            </a:extLst>
          </p:cNvPr>
          <p:cNvGraphicFramePr/>
          <p:nvPr>
            <p:extLst>
              <p:ext uri="{D42A27DB-BD31-4B8C-83A1-F6EECF244321}">
                <p14:modId xmlns:p14="http://schemas.microsoft.com/office/powerpoint/2010/main" val="3249478138"/>
              </p:ext>
            </p:extLst>
          </p:nvPr>
        </p:nvGraphicFramePr>
        <p:xfrm>
          <a:off x="7909773" y="3429000"/>
          <a:ext cx="2988974" cy="1992649"/>
        </p:xfrm>
        <a:graphic>
          <a:graphicData uri="http://schemas.openxmlformats.org/drawingml/2006/chart">
            <c:chart xmlns:c="http://schemas.openxmlformats.org/drawingml/2006/chart" xmlns:r="http://schemas.openxmlformats.org/officeDocument/2006/relationships" r:id="rId9"/>
          </a:graphicData>
        </a:graphic>
      </p:graphicFrame>
      <p:sp>
        <p:nvSpPr>
          <p:cNvPr id="147" name="Rectangle 146">
            <a:extLst>
              <a:ext uri="{FF2B5EF4-FFF2-40B4-BE49-F238E27FC236}">
                <a16:creationId xmlns:a16="http://schemas.microsoft.com/office/drawing/2014/main" xmlns="" id="{1382C952-6165-6A47-B919-002F82900CBD}"/>
              </a:ext>
            </a:extLst>
          </p:cNvPr>
          <p:cNvSpPr/>
          <p:nvPr/>
        </p:nvSpPr>
        <p:spPr>
          <a:xfrm>
            <a:off x="10188952" y="4171579"/>
            <a:ext cx="1022729" cy="738664"/>
          </a:xfrm>
          <a:prstGeom prst="rect">
            <a:avLst/>
          </a:prstGeom>
        </p:spPr>
        <p:txBody>
          <a:bodyPr wrap="square">
            <a:spAutoFit/>
          </a:bodyPr>
          <a:lstStyle/>
          <a:p>
            <a:pPr algn="ctr"/>
            <a:r>
              <a:rPr lang="fr-FR" sz="14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379 M€ Enchères « live »</a:t>
            </a:r>
          </a:p>
        </p:txBody>
      </p:sp>
      <p:sp>
        <p:nvSpPr>
          <p:cNvPr id="148" name="Ellipse 147">
            <a:extLst>
              <a:ext uri="{FF2B5EF4-FFF2-40B4-BE49-F238E27FC236}">
                <a16:creationId xmlns:a16="http://schemas.microsoft.com/office/drawing/2014/main" xmlns="" id="{C2BD30A8-71B1-AC43-8101-5B4D83F60EEB}"/>
              </a:ext>
            </a:extLst>
          </p:cNvPr>
          <p:cNvSpPr/>
          <p:nvPr/>
        </p:nvSpPr>
        <p:spPr>
          <a:xfrm>
            <a:off x="7181850" y="3930650"/>
            <a:ext cx="553662" cy="495299"/>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tx1"/>
                </a:solidFill>
                <a:latin typeface="Open Sans" panose="020B0606030504020204" pitchFamily="34" charset="0"/>
                <a:ea typeface="Open Sans" panose="020B0606030504020204" pitchFamily="34" charset="0"/>
                <a:cs typeface="Open Sans" panose="020B0606030504020204" pitchFamily="34" charset="0"/>
              </a:rPr>
              <a:t>+9%</a:t>
            </a:r>
            <a:endParaRPr lang="fr-FR" sz="9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9" name="Rectangle 148">
            <a:extLst>
              <a:ext uri="{FF2B5EF4-FFF2-40B4-BE49-F238E27FC236}">
                <a16:creationId xmlns:a16="http://schemas.microsoft.com/office/drawing/2014/main" xmlns="" id="{5DD59E6B-1DBB-174C-9B92-C624F4C1FE81}"/>
              </a:ext>
            </a:extLst>
          </p:cNvPr>
          <p:cNvSpPr/>
          <p:nvPr/>
        </p:nvSpPr>
        <p:spPr>
          <a:xfrm>
            <a:off x="7522419" y="4184812"/>
            <a:ext cx="1022729" cy="738664"/>
          </a:xfrm>
          <a:prstGeom prst="rect">
            <a:avLst/>
          </a:prstGeom>
        </p:spPr>
        <p:txBody>
          <a:bodyPr wrap="square">
            <a:spAutoFit/>
          </a:bodyPr>
          <a:lstStyle/>
          <a:p>
            <a:pPr algn="r"/>
            <a:r>
              <a:rPr lang="fr-FR" sz="1400" b="1" dirty="0">
                <a:latin typeface="Open Sans" panose="020B0606030504020204" pitchFamily="34" charset="0"/>
                <a:ea typeface="Open Sans" panose="020B0606030504020204" pitchFamily="34" charset="0"/>
                <a:cs typeface="Open Sans" panose="020B0606030504020204" pitchFamily="34" charset="0"/>
              </a:rPr>
              <a:t>845 M€ Enchères en ligne</a:t>
            </a:r>
          </a:p>
        </p:txBody>
      </p:sp>
      <p:cxnSp>
        <p:nvCxnSpPr>
          <p:cNvPr id="150" name="Connecteur droit 149">
            <a:extLst>
              <a:ext uri="{FF2B5EF4-FFF2-40B4-BE49-F238E27FC236}">
                <a16:creationId xmlns:a16="http://schemas.microsoft.com/office/drawing/2014/main" xmlns="" id="{62D29E8B-9327-844A-AA22-111A9A9C916E}"/>
              </a:ext>
            </a:extLst>
          </p:cNvPr>
          <p:cNvCxnSpPr>
            <a:cxnSpLocks/>
            <a:stCxn id="148" idx="6"/>
          </p:cNvCxnSpPr>
          <p:nvPr/>
        </p:nvCxnSpPr>
        <p:spPr>
          <a:xfrm>
            <a:off x="7735512" y="4178300"/>
            <a:ext cx="1002088" cy="0"/>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graphicFrame>
        <p:nvGraphicFramePr>
          <p:cNvPr id="151" name="Tableau 150">
            <a:extLst>
              <a:ext uri="{FF2B5EF4-FFF2-40B4-BE49-F238E27FC236}">
                <a16:creationId xmlns:a16="http://schemas.microsoft.com/office/drawing/2014/main" xmlns="" id="{C7970AFE-1E10-704E-8D28-D0AFC80BA460}"/>
              </a:ext>
            </a:extLst>
          </p:cNvPr>
          <p:cNvGraphicFramePr>
            <a:graphicFrameLocks noGrp="1"/>
          </p:cNvGraphicFramePr>
          <p:nvPr>
            <p:extLst>
              <p:ext uri="{D42A27DB-BD31-4B8C-83A1-F6EECF244321}">
                <p14:modId xmlns:p14="http://schemas.microsoft.com/office/powerpoint/2010/main" val="137886156"/>
              </p:ext>
            </p:extLst>
          </p:nvPr>
        </p:nvGraphicFramePr>
        <p:xfrm>
          <a:off x="7674169" y="5207415"/>
          <a:ext cx="3583746" cy="916869"/>
        </p:xfrm>
        <a:graphic>
          <a:graphicData uri="http://schemas.openxmlformats.org/drawingml/2006/table">
            <a:tbl>
              <a:tblPr>
                <a:tableStyleId>{5C22544A-7EE6-4342-B048-85BDC9FD1C3A}</a:tableStyleId>
              </a:tblPr>
              <a:tblGrid>
                <a:gridCol w="860629">
                  <a:extLst>
                    <a:ext uri="{9D8B030D-6E8A-4147-A177-3AD203B41FA5}">
                      <a16:colId xmlns:a16="http://schemas.microsoft.com/office/drawing/2014/main" xmlns="" val="2275071546"/>
                    </a:ext>
                  </a:extLst>
                </a:gridCol>
                <a:gridCol w="1649453">
                  <a:extLst>
                    <a:ext uri="{9D8B030D-6E8A-4147-A177-3AD203B41FA5}">
                      <a16:colId xmlns:a16="http://schemas.microsoft.com/office/drawing/2014/main" xmlns="" val="3059636398"/>
                    </a:ext>
                  </a:extLst>
                </a:gridCol>
                <a:gridCol w="1073664">
                  <a:extLst>
                    <a:ext uri="{9D8B030D-6E8A-4147-A177-3AD203B41FA5}">
                      <a16:colId xmlns:a16="http://schemas.microsoft.com/office/drawing/2014/main" xmlns="" val="3650350136"/>
                    </a:ext>
                  </a:extLst>
                </a:gridCol>
              </a:tblGrid>
              <a:tr h="200848">
                <a:tc>
                  <a:txBody>
                    <a:bodyPr/>
                    <a:lstStyle/>
                    <a:p>
                      <a:pPr algn="ctr" fontAlgn="ctr"/>
                      <a:r>
                        <a:rPr lang="fr-FR" sz="1100" b="1" u="none" strike="noStrike" dirty="0">
                          <a:solidFill>
                            <a:schemeClr val="accent4"/>
                          </a:solidFill>
                          <a:effectLst/>
                        </a:rPr>
                        <a:t>35 M€</a:t>
                      </a:r>
                      <a:endParaRPr lang="fr-FR" sz="1100" b="0" i="0" u="none" strike="noStrike" dirty="0">
                        <a:solidFill>
                          <a:schemeClr val="tx1">
                            <a:lumMod val="50000"/>
                            <a:lumOff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000" b="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Art &amp; Objets de Collection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u="none" strike="noStrike" dirty="0">
                          <a:solidFill>
                            <a:schemeClr val="accent4"/>
                          </a:solidFill>
                          <a:effectLst/>
                        </a:rPr>
                        <a:t>116 M€</a:t>
                      </a:r>
                      <a:endParaRPr lang="fr-FR" sz="1100" b="0" i="0" u="none" strike="noStrike" dirty="0">
                        <a:solidFill>
                          <a:schemeClr val="tx1">
                            <a:lumMod val="50000"/>
                            <a:lumOff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089768633"/>
                  </a:ext>
                </a:extLst>
              </a:tr>
              <a:tr h="200848">
                <a:tc>
                  <a:txBody>
                    <a:bodyPr/>
                    <a:lstStyle/>
                    <a:p>
                      <a:pPr algn="ctr" fontAlgn="ctr"/>
                      <a:r>
                        <a:rPr lang="fr-FR" sz="1100" b="1" u="none" strike="noStrike" dirty="0">
                          <a:solidFill>
                            <a:srgbClr val="7030A0"/>
                          </a:solidFill>
                          <a:effectLst/>
                        </a:rPr>
                        <a:t>788 M€</a:t>
                      </a:r>
                      <a:endParaRPr lang="fr-FR" sz="1100" b="0" i="0" u="none" strike="noStrike" dirty="0">
                        <a:solidFill>
                          <a:schemeClr val="tx1">
                            <a:lumMod val="50000"/>
                            <a:lumOff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000" b="0" dirty="0">
                          <a:solidFill>
                            <a:srgbClr val="7030A0"/>
                          </a:solidFill>
                          <a:latin typeface="Open Sans" panose="020B0606030504020204" pitchFamily="34" charset="0"/>
                          <a:ea typeface="Open Sans" panose="020B0606030504020204" pitchFamily="34" charset="0"/>
                          <a:cs typeface="Open Sans" panose="020B0606030504020204" pitchFamily="34" charset="0"/>
                        </a:rPr>
                        <a:t>Véhicules d’occasion &amp; Matériel Industriel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u="none" strike="noStrike" dirty="0">
                          <a:solidFill>
                            <a:srgbClr val="7030A0"/>
                          </a:solidFill>
                          <a:effectLst/>
                        </a:rPr>
                        <a:t>201 M€</a:t>
                      </a:r>
                      <a:endParaRPr lang="fr-FR" sz="1100" b="0" i="0" u="none" strike="noStrike" dirty="0">
                        <a:solidFill>
                          <a:schemeClr val="tx1">
                            <a:lumMod val="50000"/>
                            <a:lumOff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951735031"/>
                  </a:ext>
                </a:extLst>
              </a:tr>
              <a:tr h="200848">
                <a:tc>
                  <a:txBody>
                    <a:bodyPr/>
                    <a:lstStyle/>
                    <a:p>
                      <a:pPr algn="ctr" fontAlgn="ctr"/>
                      <a:r>
                        <a:rPr lang="fr-FR" sz="1100" b="1" u="none" strike="noStrike" dirty="0">
                          <a:solidFill>
                            <a:srgbClr val="0070C0"/>
                          </a:solidFill>
                          <a:effectLst/>
                        </a:rPr>
                        <a:t>1,8 M€</a:t>
                      </a:r>
                      <a:endParaRPr lang="fr-FR" sz="1100" b="0" i="0" u="none" strike="noStrike" dirty="0">
                        <a:solidFill>
                          <a:schemeClr val="tx1">
                            <a:lumMod val="50000"/>
                            <a:lumOff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000" b="0" dirty="0">
                          <a:solidFill>
                            <a:srgbClr val="0070C0"/>
                          </a:solidFill>
                          <a:latin typeface="Open Sans" panose="020B0606030504020204" pitchFamily="34" charset="0"/>
                          <a:ea typeface="Open Sans" panose="020B0606030504020204" pitchFamily="34" charset="0"/>
                          <a:cs typeface="Open Sans" panose="020B0606030504020204" pitchFamily="34" charset="0"/>
                        </a:rPr>
                        <a:t>Chevaux</a:t>
                      </a:r>
                      <a:endParaRPr lang="fr-FR" sz="1000" b="0" i="0" u="none" strike="noStrike" dirty="0">
                        <a:solidFill>
                          <a:srgbClr val="0070C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u="none" strike="noStrike" dirty="0">
                          <a:solidFill>
                            <a:srgbClr val="0070C0"/>
                          </a:solidFill>
                          <a:effectLst/>
                        </a:rPr>
                        <a:t>0 M€</a:t>
                      </a:r>
                      <a:endParaRPr lang="fr-FR" sz="1100" b="1" i="0" u="none" strike="noStrike" dirty="0">
                        <a:solidFill>
                          <a:srgbClr val="0070C0"/>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909363742"/>
                  </a:ext>
                </a:extLst>
              </a:tr>
              <a:tr h="200848">
                <a:tc>
                  <a:txBody>
                    <a:bodyPr/>
                    <a:lstStyle/>
                    <a:p>
                      <a:pPr algn="ctr" fontAlgn="ctr"/>
                      <a:r>
                        <a:rPr lang="fr-FR" sz="1100" b="1" u="none" strike="noStrike" dirty="0">
                          <a:solidFill>
                            <a:srgbClr val="92D050"/>
                          </a:solidFill>
                          <a:effectLst/>
                        </a:rPr>
                        <a:t>20 M€</a:t>
                      </a:r>
                      <a:endParaRPr lang="fr-FR" sz="1100" b="0" i="0" u="none" strike="noStrike" dirty="0">
                        <a:solidFill>
                          <a:schemeClr val="tx1">
                            <a:lumMod val="50000"/>
                            <a:lumOff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000" b="0" dirty="0">
                          <a:solidFill>
                            <a:srgbClr val="92D050"/>
                          </a:solidFill>
                          <a:latin typeface="Open Sans" panose="020B0606030504020204" pitchFamily="34" charset="0"/>
                          <a:ea typeface="Open Sans" panose="020B0606030504020204" pitchFamily="34" charset="0"/>
                          <a:cs typeface="Open Sans" panose="020B0606030504020204" pitchFamily="34" charset="0"/>
                        </a:rPr>
                        <a:t>Généralistes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fr-FR" sz="1100" b="1" u="none" strike="noStrike" dirty="0">
                          <a:solidFill>
                            <a:srgbClr val="92D050"/>
                          </a:solidFill>
                          <a:effectLst/>
                        </a:rPr>
                        <a:t>61 M€</a:t>
                      </a:r>
                      <a:endParaRPr lang="fr-FR" sz="1100" b="0" i="0" u="none" strike="noStrike" dirty="0">
                        <a:solidFill>
                          <a:schemeClr val="tx1">
                            <a:lumMod val="50000"/>
                            <a:lumOff val="50000"/>
                          </a:schemeClr>
                        </a:solidFill>
                        <a:effectLst/>
                        <a:latin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776950257"/>
                  </a:ext>
                </a:extLst>
              </a:tr>
            </a:tbl>
          </a:graphicData>
        </a:graphic>
      </p:graphicFrame>
      <p:cxnSp>
        <p:nvCxnSpPr>
          <p:cNvPr id="152" name="Connecteur droit 151">
            <a:extLst>
              <a:ext uri="{FF2B5EF4-FFF2-40B4-BE49-F238E27FC236}">
                <a16:creationId xmlns:a16="http://schemas.microsoft.com/office/drawing/2014/main" xmlns="" id="{1FD5E530-29B6-7C4B-80B9-4B572F64AC6F}"/>
              </a:ext>
            </a:extLst>
          </p:cNvPr>
          <p:cNvCxnSpPr>
            <a:cxnSpLocks/>
          </p:cNvCxnSpPr>
          <p:nvPr/>
        </p:nvCxnSpPr>
        <p:spPr>
          <a:xfrm>
            <a:off x="7674169" y="4969641"/>
            <a:ext cx="880949" cy="0"/>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155" name="Connecteur droit 154">
            <a:extLst>
              <a:ext uri="{FF2B5EF4-FFF2-40B4-BE49-F238E27FC236}">
                <a16:creationId xmlns:a16="http://schemas.microsoft.com/office/drawing/2014/main" xmlns="" id="{DD34AF86-7922-3347-818A-9E5524AEE8B3}"/>
              </a:ext>
            </a:extLst>
          </p:cNvPr>
          <p:cNvCxnSpPr>
            <a:cxnSpLocks/>
          </p:cNvCxnSpPr>
          <p:nvPr/>
        </p:nvCxnSpPr>
        <p:spPr>
          <a:xfrm>
            <a:off x="10259841" y="4944844"/>
            <a:ext cx="88094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7" name="Connecteur droit 156">
            <a:extLst>
              <a:ext uri="{FF2B5EF4-FFF2-40B4-BE49-F238E27FC236}">
                <a16:creationId xmlns:a16="http://schemas.microsoft.com/office/drawing/2014/main" xmlns="" id="{4D218FD2-CB0E-5645-9D24-475FBD5E1C0F}"/>
              </a:ext>
            </a:extLst>
          </p:cNvPr>
          <p:cNvCxnSpPr>
            <a:cxnSpLocks/>
          </p:cNvCxnSpPr>
          <p:nvPr/>
        </p:nvCxnSpPr>
        <p:spPr>
          <a:xfrm flipH="1">
            <a:off x="8107680" y="4967131"/>
            <a:ext cx="1" cy="193783"/>
          </a:xfrm>
          <a:prstGeom prst="line">
            <a:avLst/>
          </a:prstGeom>
          <a:ln>
            <a:solidFill>
              <a:srgbClr val="FFCC00"/>
            </a:solidFill>
          </a:ln>
        </p:spPr>
        <p:style>
          <a:lnRef idx="1">
            <a:schemeClr val="accent1"/>
          </a:lnRef>
          <a:fillRef idx="0">
            <a:schemeClr val="accent1"/>
          </a:fillRef>
          <a:effectRef idx="0">
            <a:schemeClr val="accent1"/>
          </a:effectRef>
          <a:fontRef idx="minor">
            <a:schemeClr val="tx1"/>
          </a:fontRef>
        </p:style>
      </p:cxnSp>
      <p:pic>
        <p:nvPicPr>
          <p:cNvPr id="159" name="Graphique 158">
            <a:extLst>
              <a:ext uri="{FF2B5EF4-FFF2-40B4-BE49-F238E27FC236}">
                <a16:creationId xmlns:a16="http://schemas.microsoft.com/office/drawing/2014/main" xmlns="" id="{5EFCF2E2-D7AD-1A40-8CD0-C2E48975CF7E}"/>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22617" y="3694041"/>
            <a:ext cx="365255" cy="293311"/>
          </a:xfrm>
          <a:prstGeom prst="rect">
            <a:avLst/>
          </a:prstGeom>
        </p:spPr>
      </p:pic>
      <p:sp>
        <p:nvSpPr>
          <p:cNvPr id="166" name="Rectangle 165">
            <a:extLst>
              <a:ext uri="{FF2B5EF4-FFF2-40B4-BE49-F238E27FC236}">
                <a16:creationId xmlns:a16="http://schemas.microsoft.com/office/drawing/2014/main" xmlns="" id="{597EEE68-6871-854C-90AC-98419FC7FD5D}"/>
              </a:ext>
            </a:extLst>
          </p:cNvPr>
          <p:cNvSpPr/>
          <p:nvPr/>
        </p:nvSpPr>
        <p:spPr>
          <a:xfrm>
            <a:off x="7444069" y="1989769"/>
            <a:ext cx="1013344" cy="738664"/>
          </a:xfrm>
          <a:prstGeom prst="rect">
            <a:avLst/>
          </a:prstGeom>
        </p:spPr>
        <p:txBody>
          <a:bodyPr wrap="square">
            <a:spAutoFit/>
          </a:bodyPr>
          <a:lstStyle/>
          <a:p>
            <a:pPr algn="ctr"/>
            <a:r>
              <a:rPr lang="fr-FR" sz="3200" b="1" dirty="0">
                <a:latin typeface="Open Sans" panose="020B0606030504020204" pitchFamily="34" charset="0"/>
                <a:ea typeface="Open Sans" panose="020B0606030504020204" pitchFamily="34" charset="0"/>
                <a:cs typeface="Open Sans" panose="020B0606030504020204" pitchFamily="34" charset="0"/>
              </a:rPr>
              <a:t>365</a:t>
            </a:r>
          </a:p>
          <a:p>
            <a:pPr algn="ctr"/>
            <a:r>
              <a:rPr lang="fr-FR" sz="1000" b="1" dirty="0">
                <a:latin typeface="Open Sans" panose="020B0606030504020204" pitchFamily="34" charset="0"/>
                <a:ea typeface="Open Sans" panose="020B0606030504020204" pitchFamily="34" charset="0"/>
                <a:cs typeface="Open Sans" panose="020B0606030504020204" pitchFamily="34" charset="0"/>
              </a:rPr>
              <a:t>MAISONS</a:t>
            </a:r>
          </a:p>
        </p:txBody>
      </p:sp>
      <p:sp>
        <p:nvSpPr>
          <p:cNvPr id="171" name="Ellipse 170">
            <a:extLst>
              <a:ext uri="{FF2B5EF4-FFF2-40B4-BE49-F238E27FC236}">
                <a16:creationId xmlns:a16="http://schemas.microsoft.com/office/drawing/2014/main" xmlns="" id="{B5C13BC2-0B91-4444-AB0C-7633376AD624}"/>
              </a:ext>
            </a:extLst>
          </p:cNvPr>
          <p:cNvSpPr/>
          <p:nvPr/>
        </p:nvSpPr>
        <p:spPr>
          <a:xfrm>
            <a:off x="11106471" y="3911917"/>
            <a:ext cx="553662" cy="495299"/>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endParaRPr lang="fr-FR" sz="9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xmlns="" id="{19EA8D43-B664-6B47-9816-0F84A79E72C7}"/>
              </a:ext>
            </a:extLst>
          </p:cNvPr>
          <p:cNvSpPr/>
          <p:nvPr/>
        </p:nvSpPr>
        <p:spPr>
          <a:xfrm>
            <a:off x="8464550" y="2038858"/>
            <a:ext cx="3727450" cy="738664"/>
          </a:xfrm>
          <a:prstGeom prst="rect">
            <a:avLst/>
          </a:prstGeom>
        </p:spPr>
        <p:txBody>
          <a:bodyPr wrap="square">
            <a:spAutoFit/>
          </a:bodyPr>
          <a:lstStyle/>
          <a:p>
            <a:r>
              <a:rPr lang="fr-FR" sz="1400" b="1" dirty="0">
                <a:latin typeface="Open Sans" panose="020B0606030504020204" pitchFamily="34" charset="0"/>
                <a:ea typeface="Open Sans" panose="020B0606030504020204" pitchFamily="34" charset="0"/>
                <a:cs typeface="Open Sans" panose="020B0606030504020204" pitchFamily="34" charset="0"/>
              </a:rPr>
              <a:t>DÉCLARENT UNE ACTIVITÉ D'ENCHÈRES SUR INTERNET EN 2019 (SUR LES 414 SOCIETES)</a:t>
            </a:r>
          </a:p>
        </p:txBody>
      </p:sp>
      <p:sp>
        <p:nvSpPr>
          <p:cNvPr id="172" name="Rectangle : coins arrondis 171">
            <a:extLst>
              <a:ext uri="{FF2B5EF4-FFF2-40B4-BE49-F238E27FC236}">
                <a16:creationId xmlns:a16="http://schemas.microsoft.com/office/drawing/2014/main" xmlns="" id="{95780963-FE95-874B-9137-094DCD82D0D0}"/>
              </a:ext>
            </a:extLst>
          </p:cNvPr>
          <p:cNvSpPr/>
          <p:nvPr/>
        </p:nvSpPr>
        <p:spPr>
          <a:xfrm>
            <a:off x="7346708" y="2724413"/>
            <a:ext cx="1189647" cy="198034"/>
          </a:xfrm>
          <a:prstGeom prst="roundRect">
            <a:avLst/>
          </a:prstGeom>
          <a:solidFill>
            <a:srgbClr val="FFCC00"/>
          </a:solidFill>
        </p:spPr>
        <p:txBody>
          <a:bodyPr wrap="square" lIns="0" tIns="0" rIns="0" bIns="0" anchor="ctr">
            <a:noAutofit/>
          </a:bodyPr>
          <a:lstStyle/>
          <a:p>
            <a:pPr algn="ctr"/>
            <a:r>
              <a:rPr lang="fr-FR" sz="1050" dirty="0">
                <a:latin typeface="Open Sans" panose="020B0606030504020204" pitchFamily="34" charset="0"/>
                <a:ea typeface="Open Sans" panose="020B0606030504020204" pitchFamily="34" charset="0"/>
                <a:cs typeface="Open Sans" panose="020B0606030504020204" pitchFamily="34" charset="0"/>
              </a:rPr>
              <a:t>(333 EN 2018)</a:t>
            </a:r>
          </a:p>
        </p:txBody>
      </p:sp>
      <p:sp>
        <p:nvSpPr>
          <p:cNvPr id="174" name="Rectangle: Rounded Corners 12">
            <a:extLst>
              <a:ext uri="{FF2B5EF4-FFF2-40B4-BE49-F238E27FC236}">
                <a16:creationId xmlns:a16="http://schemas.microsoft.com/office/drawing/2014/main" xmlns="" id="{2F47B3B0-B8D3-6143-9F79-908FA5632D13}"/>
              </a:ext>
            </a:extLst>
          </p:cNvPr>
          <p:cNvSpPr/>
          <p:nvPr/>
        </p:nvSpPr>
        <p:spPr>
          <a:xfrm>
            <a:off x="6815016" y="2048835"/>
            <a:ext cx="626752" cy="624432"/>
          </a:xfrm>
          <a:prstGeom prst="ellipse">
            <a:avLst/>
          </a:prstGeom>
          <a:noFill/>
          <a:ln>
            <a:solidFill>
              <a:schemeClr val="tx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5" name="Graphique 174">
            <a:extLst>
              <a:ext uri="{FF2B5EF4-FFF2-40B4-BE49-F238E27FC236}">
                <a16:creationId xmlns:a16="http://schemas.microsoft.com/office/drawing/2014/main" xmlns="" id="{12D18E40-C000-6D45-807C-19B05DBBBC2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16294" y="2210504"/>
            <a:ext cx="424195" cy="340642"/>
          </a:xfrm>
          <a:prstGeom prst="rect">
            <a:avLst/>
          </a:prstGeom>
        </p:spPr>
      </p:pic>
      <p:sp>
        <p:nvSpPr>
          <p:cNvPr id="3" name="Rectangle 2">
            <a:extLst>
              <a:ext uri="{FF2B5EF4-FFF2-40B4-BE49-F238E27FC236}">
                <a16:creationId xmlns:a16="http://schemas.microsoft.com/office/drawing/2014/main" xmlns="" id="{908ECB54-0E80-4A20-A709-B94046B60FC6}"/>
              </a:ext>
            </a:extLst>
          </p:cNvPr>
          <p:cNvSpPr/>
          <p:nvPr/>
        </p:nvSpPr>
        <p:spPr>
          <a:xfrm>
            <a:off x="1732341" y="3244334"/>
            <a:ext cx="907621" cy="369332"/>
          </a:xfrm>
          <a:prstGeom prst="rect">
            <a:avLst/>
          </a:prstGeom>
        </p:spPr>
        <p:txBody>
          <a:bodyPr wrap="none">
            <a:spAutoFit/>
          </a:bodyPr>
          <a:lstStyle/>
          <a:p>
            <a:pPr algn="ctr" fontAlgn="ctr"/>
            <a:r>
              <a:rPr lang="fr-FR" b="1" dirty="0">
                <a:solidFill>
                  <a:srgbClr val="7030A0"/>
                </a:solidFill>
              </a:rPr>
              <a:t>989 M€</a:t>
            </a:r>
            <a:endParaRPr lang="fr-FR" dirty="0">
              <a:solidFill>
                <a:schemeClr val="tx1">
                  <a:lumMod val="50000"/>
                  <a:lumOff val="50000"/>
                </a:schemeClr>
              </a:solidFill>
              <a:latin typeface="Arial" panose="020B0604020202020204" pitchFamily="34" charset="0"/>
            </a:endParaRPr>
          </a:p>
        </p:txBody>
      </p:sp>
      <p:sp>
        <p:nvSpPr>
          <p:cNvPr id="61" name="Rectangle 60">
            <a:extLst>
              <a:ext uri="{FF2B5EF4-FFF2-40B4-BE49-F238E27FC236}">
                <a16:creationId xmlns:a16="http://schemas.microsoft.com/office/drawing/2014/main" xmlns="" id="{915932FC-706A-4F54-933E-9DCB0075B7A8}"/>
              </a:ext>
            </a:extLst>
          </p:cNvPr>
          <p:cNvSpPr/>
          <p:nvPr/>
        </p:nvSpPr>
        <p:spPr>
          <a:xfrm>
            <a:off x="4265334" y="3244334"/>
            <a:ext cx="907621" cy="369332"/>
          </a:xfrm>
          <a:prstGeom prst="rect">
            <a:avLst/>
          </a:prstGeom>
        </p:spPr>
        <p:txBody>
          <a:bodyPr wrap="none">
            <a:spAutoFit/>
          </a:bodyPr>
          <a:lstStyle/>
          <a:p>
            <a:pPr algn="ctr" fontAlgn="ctr"/>
            <a:r>
              <a:rPr lang="fr-FR" b="1" dirty="0">
                <a:solidFill>
                  <a:srgbClr val="FE6666"/>
                </a:solidFill>
              </a:rPr>
              <a:t>233 M€</a:t>
            </a:r>
            <a:endParaRPr lang="fr-FR" dirty="0">
              <a:solidFill>
                <a:srgbClr val="FE6666"/>
              </a:solidFill>
              <a:latin typeface="Arial" panose="020B0604020202020204" pitchFamily="34" charset="0"/>
            </a:endParaRPr>
          </a:p>
        </p:txBody>
      </p:sp>
      <p:pic>
        <p:nvPicPr>
          <p:cNvPr id="7" name="Graphique 6">
            <a:extLst>
              <a:ext uri="{FF2B5EF4-FFF2-40B4-BE49-F238E27FC236}">
                <a16:creationId xmlns:a16="http://schemas.microsoft.com/office/drawing/2014/main" xmlns="" id="{F1CE0369-3A28-354F-B1FA-993549FC9BA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212295" y="4451368"/>
            <a:ext cx="407369" cy="407369"/>
          </a:xfrm>
          <a:prstGeom prst="rect">
            <a:avLst/>
          </a:prstGeom>
        </p:spPr>
      </p:pic>
      <p:pic>
        <p:nvPicPr>
          <p:cNvPr id="65" name="Graphique 64">
            <a:extLst>
              <a:ext uri="{FF2B5EF4-FFF2-40B4-BE49-F238E27FC236}">
                <a16:creationId xmlns:a16="http://schemas.microsoft.com/office/drawing/2014/main" xmlns="" id="{9DB57938-1426-4D4C-B5AF-38FBE37DC427}"/>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0365772" y="3636362"/>
            <a:ext cx="407369" cy="407369"/>
          </a:xfrm>
          <a:prstGeom prst="rect">
            <a:avLst/>
          </a:prstGeom>
        </p:spPr>
      </p:pic>
      <p:grpSp>
        <p:nvGrpSpPr>
          <p:cNvPr id="8" name="Groupe 7">
            <a:extLst>
              <a:ext uri="{FF2B5EF4-FFF2-40B4-BE49-F238E27FC236}">
                <a16:creationId xmlns:a16="http://schemas.microsoft.com/office/drawing/2014/main" xmlns="" id="{A61491B9-FACF-8C4B-A264-A172C82B5E8A}"/>
              </a:ext>
            </a:extLst>
          </p:cNvPr>
          <p:cNvGrpSpPr/>
          <p:nvPr/>
        </p:nvGrpSpPr>
        <p:grpSpPr>
          <a:xfrm>
            <a:off x="6213900" y="410355"/>
            <a:ext cx="5584893" cy="1195139"/>
            <a:chOff x="6213900" y="459783"/>
            <a:chExt cx="5584893" cy="1195139"/>
          </a:xfrm>
        </p:grpSpPr>
        <p:sp>
          <p:nvSpPr>
            <p:cNvPr id="71" name="Rectangle 70">
              <a:extLst>
                <a:ext uri="{FF2B5EF4-FFF2-40B4-BE49-F238E27FC236}">
                  <a16:creationId xmlns:a16="http://schemas.microsoft.com/office/drawing/2014/main" xmlns="" id="{6737AB38-6365-AC49-A0A7-13571D2EC6CD}"/>
                </a:ext>
              </a:extLst>
            </p:cNvPr>
            <p:cNvSpPr/>
            <p:nvPr/>
          </p:nvSpPr>
          <p:spPr>
            <a:xfrm>
              <a:off x="10964706" y="459783"/>
              <a:ext cx="834087" cy="750242"/>
            </a:xfrm>
            <a:prstGeom prst="rect">
              <a:avLst/>
            </a:prstGeom>
            <a:noFill/>
          </p:spPr>
          <p:txBody>
            <a:bodyPr wrap="none" lIns="0" anchor="ctr">
              <a:noAutofit/>
            </a:bodyPr>
            <a:lstStyle/>
            <a:p>
              <a:pPr algn="ctr"/>
              <a:r>
                <a:rPr lang="fr-FR" sz="3200" b="1" dirty="0">
                  <a:latin typeface="Open Sans" panose="020B0606030504020204" pitchFamily="34" charset="0"/>
                  <a:ea typeface="Open Sans" panose="020B0606030504020204" pitchFamily="34" charset="0"/>
                  <a:cs typeface="Open Sans" panose="020B0606030504020204" pitchFamily="34" charset="0"/>
                </a:rPr>
                <a:t>+7%</a:t>
              </a:r>
            </a:p>
            <a:p>
              <a:pPr algn="ctr"/>
              <a:r>
                <a:rPr lang="fr-FR" sz="1200" b="1" dirty="0">
                  <a:latin typeface="Open Sans" panose="020B0606030504020204" pitchFamily="34" charset="0"/>
                  <a:ea typeface="Open Sans" panose="020B0606030504020204" pitchFamily="34" charset="0"/>
                  <a:cs typeface="Open Sans" panose="020B0606030504020204" pitchFamily="34" charset="0"/>
                </a:rPr>
                <a:t>EN 2019</a:t>
              </a:r>
            </a:p>
          </p:txBody>
        </p:sp>
        <p:grpSp>
          <p:nvGrpSpPr>
            <p:cNvPr id="72" name="Groupe 71">
              <a:extLst>
                <a:ext uri="{FF2B5EF4-FFF2-40B4-BE49-F238E27FC236}">
                  <a16:creationId xmlns:a16="http://schemas.microsoft.com/office/drawing/2014/main" xmlns="" id="{8B2918C2-01E7-254C-A9CA-4635EBB08C77}"/>
                </a:ext>
              </a:extLst>
            </p:cNvPr>
            <p:cNvGrpSpPr/>
            <p:nvPr/>
          </p:nvGrpSpPr>
          <p:grpSpPr>
            <a:xfrm>
              <a:off x="10233566" y="501233"/>
              <a:ext cx="626752" cy="624432"/>
              <a:chOff x="7765760" y="486711"/>
              <a:chExt cx="626752" cy="624432"/>
            </a:xfrm>
          </p:grpSpPr>
          <p:sp>
            <p:nvSpPr>
              <p:cNvPr id="73" name="Rectangle: Rounded Corners 12">
                <a:extLst>
                  <a:ext uri="{FF2B5EF4-FFF2-40B4-BE49-F238E27FC236}">
                    <a16:creationId xmlns:a16="http://schemas.microsoft.com/office/drawing/2014/main" xmlns="" id="{6491CCFB-5308-9A4B-B46F-E576F5802504}"/>
                  </a:ext>
                </a:extLst>
              </p:cNvPr>
              <p:cNvSpPr/>
              <p:nvPr/>
            </p:nvSpPr>
            <p:spPr>
              <a:xfrm>
                <a:off x="7765760" y="486711"/>
                <a:ext cx="626752" cy="624432"/>
              </a:xfrm>
              <a:prstGeom prst="ellipse">
                <a:avLst/>
              </a:prstGeom>
              <a:noFill/>
              <a:ln>
                <a:solidFill>
                  <a:schemeClr val="tx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lèche vers le haut 73">
                <a:extLst>
                  <a:ext uri="{FF2B5EF4-FFF2-40B4-BE49-F238E27FC236}">
                    <a16:creationId xmlns:a16="http://schemas.microsoft.com/office/drawing/2014/main" xmlns="" id="{C93BA4BE-E9A6-A141-B313-1A9AB846C6DC}"/>
                  </a:ext>
                </a:extLst>
              </p:cNvPr>
              <p:cNvSpPr/>
              <p:nvPr/>
            </p:nvSpPr>
            <p:spPr>
              <a:xfrm rot="13406266" flipV="1">
                <a:off x="7988679" y="618825"/>
                <a:ext cx="195157" cy="341604"/>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sp>
          <p:nvSpPr>
            <p:cNvPr id="64" name="Rectangle 63">
              <a:extLst>
                <a:ext uri="{FF2B5EF4-FFF2-40B4-BE49-F238E27FC236}">
                  <a16:creationId xmlns:a16="http://schemas.microsoft.com/office/drawing/2014/main" xmlns="" id="{685B8563-CC0B-2C40-B46B-4CA9953011D3}"/>
                </a:ext>
              </a:extLst>
            </p:cNvPr>
            <p:cNvSpPr/>
            <p:nvPr/>
          </p:nvSpPr>
          <p:spPr>
            <a:xfrm>
              <a:off x="9029582" y="459783"/>
              <a:ext cx="1095668" cy="1195139"/>
            </a:xfrm>
            <a:prstGeom prst="rect">
              <a:avLst/>
            </a:prstGeom>
            <a:noFill/>
          </p:spPr>
          <p:txBody>
            <a:bodyPr wrap="none" lIns="0" anchor="t">
              <a:noAutofit/>
            </a:bodyPr>
            <a:lstStyle/>
            <a:p>
              <a:pPr algn="ctr"/>
              <a:r>
                <a:rPr lang="fr-FR" sz="3200" b="1" dirty="0">
                  <a:latin typeface="Open Sans" panose="020B0606030504020204" pitchFamily="34" charset="0"/>
                  <a:ea typeface="Open Sans" panose="020B0606030504020204" pitchFamily="34" charset="0"/>
                  <a:cs typeface="Open Sans" panose="020B0606030504020204" pitchFamily="34" charset="0"/>
                </a:rPr>
                <a:t>1224</a:t>
              </a:r>
            </a:p>
            <a:p>
              <a:pPr algn="ctr"/>
              <a:r>
                <a:rPr lang="fr-FR" sz="1200" b="1" dirty="0">
                  <a:latin typeface="Open Sans" panose="020B0606030504020204" pitchFamily="34" charset="0"/>
                  <a:ea typeface="Open Sans" panose="020B0606030504020204" pitchFamily="34" charset="0"/>
                  <a:cs typeface="Open Sans" panose="020B0606030504020204" pitchFamily="34" charset="0"/>
                </a:rPr>
                <a:t>MILLIONS </a:t>
              </a:r>
            </a:p>
            <a:p>
              <a:pPr algn="ctr"/>
              <a:r>
                <a:rPr lang="fr-FR" sz="1200" b="1" dirty="0">
                  <a:latin typeface="Open Sans" panose="020B0606030504020204" pitchFamily="34" charset="0"/>
                  <a:ea typeface="Open Sans" panose="020B0606030504020204" pitchFamily="34" charset="0"/>
                  <a:cs typeface="Open Sans" panose="020B0606030504020204" pitchFamily="34" charset="0"/>
                </a:rPr>
                <a:t>D’EUROS</a:t>
              </a:r>
            </a:p>
          </p:txBody>
        </p:sp>
        <p:grpSp>
          <p:nvGrpSpPr>
            <p:cNvPr id="66" name="Groupe 65">
              <a:extLst>
                <a:ext uri="{FF2B5EF4-FFF2-40B4-BE49-F238E27FC236}">
                  <a16:creationId xmlns:a16="http://schemas.microsoft.com/office/drawing/2014/main" xmlns="" id="{1D4EF459-5E56-494A-A3F5-268426366975}"/>
                </a:ext>
              </a:extLst>
            </p:cNvPr>
            <p:cNvGrpSpPr/>
            <p:nvPr/>
          </p:nvGrpSpPr>
          <p:grpSpPr>
            <a:xfrm>
              <a:off x="8284894" y="501233"/>
              <a:ext cx="626752" cy="624432"/>
              <a:chOff x="5829989" y="504962"/>
              <a:chExt cx="626752" cy="624432"/>
            </a:xfrm>
          </p:grpSpPr>
          <p:pic>
            <p:nvPicPr>
              <p:cNvPr id="67" name="Graphique 66">
                <a:extLst>
                  <a:ext uri="{FF2B5EF4-FFF2-40B4-BE49-F238E27FC236}">
                    <a16:creationId xmlns:a16="http://schemas.microsoft.com/office/drawing/2014/main" xmlns="" id="{6A4F0DCB-72BD-3342-92F2-48448BCFFD06}"/>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21113929">
                <a:off x="5938369" y="702516"/>
                <a:ext cx="404680" cy="224698"/>
              </a:xfrm>
              <a:prstGeom prst="rect">
                <a:avLst/>
              </a:prstGeom>
            </p:spPr>
          </p:pic>
          <p:sp>
            <p:nvSpPr>
              <p:cNvPr id="68" name="Rectangle: Rounded Corners 12">
                <a:extLst>
                  <a:ext uri="{FF2B5EF4-FFF2-40B4-BE49-F238E27FC236}">
                    <a16:creationId xmlns:a16="http://schemas.microsoft.com/office/drawing/2014/main" xmlns="" id="{D992C1D7-9745-4B42-A776-4681FD24BFD2}"/>
                  </a:ext>
                </a:extLst>
              </p:cNvPr>
              <p:cNvSpPr/>
              <p:nvPr/>
            </p:nvSpPr>
            <p:spPr>
              <a:xfrm>
                <a:off x="5829989" y="504962"/>
                <a:ext cx="626752" cy="624432"/>
              </a:xfrm>
              <a:prstGeom prst="ellipse">
                <a:avLst/>
              </a:prstGeom>
              <a:noFill/>
              <a:ln>
                <a:solidFill>
                  <a:schemeClr val="tx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9" name="Connecteur droit 68">
              <a:extLst>
                <a:ext uri="{FF2B5EF4-FFF2-40B4-BE49-F238E27FC236}">
                  <a16:creationId xmlns:a16="http://schemas.microsoft.com/office/drawing/2014/main" xmlns="" id="{F4DA9643-F701-2B48-B243-3E2B7664A0D6}"/>
                </a:ext>
              </a:extLst>
            </p:cNvPr>
            <p:cNvCxnSpPr>
              <a:cxnSpLocks/>
            </p:cNvCxnSpPr>
            <p:nvPr/>
          </p:nvCxnSpPr>
          <p:spPr>
            <a:xfrm flipV="1">
              <a:off x="10095311" y="466389"/>
              <a:ext cx="0" cy="6941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xmlns="" id="{AE8C249C-DBE6-404B-8D70-DFB8C5D9F8B3}"/>
                </a:ext>
              </a:extLst>
            </p:cNvPr>
            <p:cNvCxnSpPr>
              <a:cxnSpLocks/>
            </p:cNvCxnSpPr>
            <p:nvPr/>
          </p:nvCxnSpPr>
          <p:spPr>
            <a:xfrm flipV="1">
              <a:off x="8099228" y="466389"/>
              <a:ext cx="0" cy="6941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xmlns="" id="{2E66E52B-246B-4543-A55C-4D662F97135C}"/>
                </a:ext>
              </a:extLst>
            </p:cNvPr>
            <p:cNvSpPr/>
            <p:nvPr/>
          </p:nvSpPr>
          <p:spPr>
            <a:xfrm>
              <a:off x="6911177" y="459783"/>
              <a:ext cx="1158113" cy="1195139"/>
            </a:xfrm>
            <a:prstGeom prst="rect">
              <a:avLst/>
            </a:prstGeom>
            <a:noFill/>
          </p:spPr>
          <p:txBody>
            <a:bodyPr wrap="none" lIns="36000" anchor="t">
              <a:noAutofit/>
            </a:bodyPr>
            <a:lstStyle/>
            <a:p>
              <a:r>
                <a:rPr lang="fr-FR" sz="3200" b="1" dirty="0">
                  <a:latin typeface="Open Sans" panose="020B0606030504020204" pitchFamily="34" charset="0"/>
                  <a:ea typeface="Open Sans" panose="020B0606030504020204" pitchFamily="34" charset="0"/>
                  <a:cs typeface="Open Sans" panose="020B0606030504020204" pitchFamily="34" charset="0"/>
                </a:rPr>
                <a:t>36%</a:t>
              </a:r>
            </a:p>
            <a:p>
              <a:r>
                <a:rPr lang="fr-FR" sz="1200" b="1" dirty="0">
                  <a:latin typeface="Open Sans" panose="020B0606030504020204" pitchFamily="34" charset="0"/>
                  <a:ea typeface="Open Sans" panose="020B0606030504020204" pitchFamily="34" charset="0"/>
                  <a:cs typeface="Open Sans" panose="020B0606030504020204" pitchFamily="34" charset="0"/>
                </a:rPr>
                <a:t>DU MONTANT</a:t>
              </a:r>
            </a:p>
            <a:p>
              <a:r>
                <a:rPr lang="fr-FR" sz="1200" b="1" dirty="0">
                  <a:latin typeface="Open Sans" panose="020B0606030504020204" pitchFamily="34" charset="0"/>
                  <a:ea typeface="Open Sans" panose="020B0606030504020204" pitchFamily="34" charset="0"/>
                  <a:cs typeface="Open Sans" panose="020B0606030504020204" pitchFamily="34" charset="0"/>
                </a:rPr>
                <a:t>TOTAL DES </a:t>
              </a:r>
            </a:p>
            <a:p>
              <a:r>
                <a:rPr lang="fr-FR" sz="1200" b="1" dirty="0">
                  <a:latin typeface="Open Sans" panose="020B0606030504020204" pitchFamily="34" charset="0"/>
                  <a:ea typeface="Open Sans" panose="020B0606030504020204" pitchFamily="34" charset="0"/>
                  <a:cs typeface="Open Sans" panose="020B0606030504020204" pitchFamily="34" charset="0"/>
                </a:rPr>
                <a:t>VENTES</a:t>
              </a:r>
              <a:endParaRPr lang="fr-FR" sz="32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Groupe 5">
              <a:extLst>
                <a:ext uri="{FF2B5EF4-FFF2-40B4-BE49-F238E27FC236}">
                  <a16:creationId xmlns:a16="http://schemas.microsoft.com/office/drawing/2014/main" xmlns="" id="{9FDE78D6-803D-7041-8351-E3A791CE5DFF}"/>
                </a:ext>
              </a:extLst>
            </p:cNvPr>
            <p:cNvGrpSpPr/>
            <p:nvPr/>
          </p:nvGrpSpPr>
          <p:grpSpPr>
            <a:xfrm>
              <a:off x="6213900" y="501233"/>
              <a:ext cx="626752" cy="624432"/>
              <a:chOff x="6213900" y="501233"/>
              <a:chExt cx="626752" cy="624432"/>
            </a:xfrm>
          </p:grpSpPr>
          <p:sp>
            <p:nvSpPr>
              <p:cNvPr id="79" name="Rectangle: Rounded Corners 12">
                <a:extLst>
                  <a:ext uri="{FF2B5EF4-FFF2-40B4-BE49-F238E27FC236}">
                    <a16:creationId xmlns:a16="http://schemas.microsoft.com/office/drawing/2014/main" xmlns="" id="{F86C475A-42C0-9346-A33E-738557751651}"/>
                  </a:ext>
                </a:extLst>
              </p:cNvPr>
              <p:cNvSpPr/>
              <p:nvPr/>
            </p:nvSpPr>
            <p:spPr>
              <a:xfrm>
                <a:off x="6213900" y="501233"/>
                <a:ext cx="626752" cy="624432"/>
              </a:xfrm>
              <a:prstGeom prst="ellipse">
                <a:avLst/>
              </a:prstGeom>
              <a:noFill/>
              <a:ln>
                <a:solidFill>
                  <a:schemeClr val="tx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Graphique 82">
                <a:extLst>
                  <a:ext uri="{FF2B5EF4-FFF2-40B4-BE49-F238E27FC236}">
                    <a16:creationId xmlns:a16="http://schemas.microsoft.com/office/drawing/2014/main" xmlns="" id="{387FE1DB-72CE-CE4C-8B19-91EF6F5E516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flipH="1">
                <a:off x="6321341" y="607514"/>
                <a:ext cx="411870" cy="411870"/>
              </a:xfrm>
              <a:prstGeom prst="rect">
                <a:avLst/>
              </a:prstGeom>
            </p:spPr>
          </p:pic>
        </p:grpSp>
      </p:grpSp>
      <p:sp>
        <p:nvSpPr>
          <p:cNvPr id="70" name="bk object 19">
            <a:extLst>
              <a:ext uri="{FF2B5EF4-FFF2-40B4-BE49-F238E27FC236}">
                <a16:creationId xmlns:a16="http://schemas.microsoft.com/office/drawing/2014/main" xmlns="" id="{992FB3DA-4DB8-4CE1-8221-2BE5A4427AF3}"/>
              </a:ext>
            </a:extLst>
          </p:cNvPr>
          <p:cNvSpPr/>
          <p:nvPr/>
        </p:nvSpPr>
        <p:spPr>
          <a:xfrm>
            <a:off x="11503279" y="6099831"/>
            <a:ext cx="531662" cy="547628"/>
          </a:xfrm>
          <a:prstGeom prst="rect">
            <a:avLst/>
          </a:prstGeom>
          <a:blipFill>
            <a:blip r:embed="rId18" cstate="print"/>
            <a:stretch>
              <a:fillRect/>
            </a:stretch>
          </a:blipFill>
        </p:spPr>
        <p:txBody>
          <a:bodyPr wrap="square" lIns="0" tIns="0" rIns="0" bIns="0" rtlCol="0"/>
          <a:lstStyle/>
          <a:p>
            <a:endParaRPr/>
          </a:p>
        </p:txBody>
      </p:sp>
      <p:pic>
        <p:nvPicPr>
          <p:cNvPr id="11" name="Graphique 10">
            <a:extLst>
              <a:ext uri="{FF2B5EF4-FFF2-40B4-BE49-F238E27FC236}">
                <a16:creationId xmlns:a16="http://schemas.microsoft.com/office/drawing/2014/main" xmlns="" id="{5395E0CF-ABEA-44EF-97A0-E49CE15CDE8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293632" y="2692618"/>
            <a:ext cx="725871" cy="725871"/>
          </a:xfrm>
          <a:prstGeom prst="rect">
            <a:avLst/>
          </a:prstGeom>
        </p:spPr>
      </p:pic>
      <p:sp>
        <p:nvSpPr>
          <p:cNvPr id="76" name="Rectangle 75">
            <a:extLst>
              <a:ext uri="{FF2B5EF4-FFF2-40B4-BE49-F238E27FC236}">
                <a16:creationId xmlns:a16="http://schemas.microsoft.com/office/drawing/2014/main" xmlns="" id="{C14AD7AD-68C5-4C5C-95E7-C3D91F2F18B7}"/>
              </a:ext>
            </a:extLst>
          </p:cNvPr>
          <p:cNvSpPr/>
          <p:nvPr/>
        </p:nvSpPr>
        <p:spPr>
          <a:xfrm>
            <a:off x="236085" y="6023490"/>
            <a:ext cx="6660606" cy="461665"/>
          </a:xfrm>
          <a:prstGeom prst="rect">
            <a:avLst/>
          </a:prstGeom>
        </p:spPr>
        <p:txBody>
          <a:bodyPr wrap="none">
            <a:spAutoFit/>
          </a:bodyPr>
          <a:lstStyle/>
          <a:p>
            <a:pPr lvl="0" fontAlgn="ctr" hangingPunct="0"/>
            <a:r>
              <a:rPr lang="fr-FR" sz="1200" dirty="0">
                <a:solidFill>
                  <a:schemeClr val="tx1">
                    <a:lumMod val="65000"/>
                    <a:lumOff val="35000"/>
                  </a:schemeClr>
                </a:solidFill>
                <a:latin typeface="Open Sans" panose="020B0606030504020204" pitchFamily="34" charset="0"/>
              </a:rPr>
              <a:t>Les ventes dites « </a:t>
            </a:r>
            <a:r>
              <a:rPr lang="fr-FR" sz="1200" i="1" dirty="0">
                <a:solidFill>
                  <a:schemeClr val="tx1">
                    <a:lumMod val="65000"/>
                    <a:lumOff val="35000"/>
                  </a:schemeClr>
                </a:solidFill>
                <a:latin typeface="Open Sans" panose="020B0606030504020204" pitchFamily="34" charset="0"/>
              </a:rPr>
              <a:t>live</a:t>
            </a:r>
            <a:r>
              <a:rPr lang="fr-FR" sz="1200" dirty="0">
                <a:solidFill>
                  <a:schemeClr val="tx1">
                    <a:lumMod val="65000"/>
                    <a:lumOff val="35000"/>
                  </a:schemeClr>
                </a:solidFill>
                <a:latin typeface="Open Sans" panose="020B0606030504020204" pitchFamily="34" charset="0"/>
              </a:rPr>
              <a:t>  » sont adossées à des ventes physiques, </a:t>
            </a:r>
          </a:p>
          <a:p>
            <a:pPr lvl="0" fontAlgn="ctr" hangingPunct="0"/>
            <a:r>
              <a:rPr lang="fr-FR" sz="1200" dirty="0">
                <a:solidFill>
                  <a:schemeClr val="tx1">
                    <a:lumMod val="65000"/>
                    <a:lumOff val="35000"/>
                  </a:schemeClr>
                </a:solidFill>
                <a:latin typeface="Open Sans" panose="020B0606030504020204" pitchFamily="34" charset="0"/>
              </a:rPr>
              <a:t>Les ventes dites « en ligne » sont effectuées sous la forme de ventes totalement dématérialisées</a:t>
            </a:r>
          </a:p>
        </p:txBody>
      </p:sp>
    </p:spTree>
    <p:extLst>
      <p:ext uri="{BB962C8B-B14F-4D97-AF65-F5344CB8AC3E}">
        <p14:creationId xmlns:p14="http://schemas.microsoft.com/office/powerpoint/2010/main" val="21111286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 calcmode="lin" valueType="num">
                                      <p:cBhvr additive="base">
                                        <p:cTn id="7" dur="500"/>
                                        <p:tgtEl>
                                          <p:spTgt spid="128"/>
                                        </p:tgtEl>
                                        <p:attrNameLst>
                                          <p:attrName>ppt_x</p:attrName>
                                        </p:attrNameLst>
                                      </p:cBhvr>
                                      <p:tavLst>
                                        <p:tav tm="0">
                                          <p:val>
                                            <p:strVal val="#ppt_x+#ppt_w*1.125000"/>
                                          </p:val>
                                        </p:tav>
                                        <p:tav tm="100000">
                                          <p:val>
                                            <p:strVal val="#ppt_x"/>
                                          </p:val>
                                        </p:tav>
                                      </p:tavLst>
                                    </p:anim>
                                    <p:animEffect transition="in" filter="wipe(left)">
                                      <p:cBhvr>
                                        <p:cTn id="8" dur="500"/>
                                        <p:tgtEl>
                                          <p:spTgt spid="128"/>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73"/>
                                        </p:tgtEl>
                                        <p:attrNameLst>
                                          <p:attrName>style.visibility</p:attrName>
                                        </p:attrNameLst>
                                      </p:cBhvr>
                                      <p:to>
                                        <p:strVal val="visible"/>
                                      </p:to>
                                    </p:set>
                                    <p:anim calcmode="lin" valueType="num">
                                      <p:cBhvr additive="base">
                                        <p:cTn id="11" dur="500"/>
                                        <p:tgtEl>
                                          <p:spTgt spid="173"/>
                                        </p:tgtEl>
                                        <p:attrNameLst>
                                          <p:attrName>ppt_x</p:attrName>
                                        </p:attrNameLst>
                                      </p:cBhvr>
                                      <p:tavLst>
                                        <p:tav tm="0">
                                          <p:val>
                                            <p:strVal val="#ppt_x+#ppt_w*1.125000"/>
                                          </p:val>
                                        </p:tav>
                                        <p:tav tm="100000">
                                          <p:val>
                                            <p:strVal val="#ppt_x"/>
                                          </p:val>
                                        </p:tav>
                                      </p:tavLst>
                                    </p:anim>
                                    <p:animEffect transition="in" filter="wipe(left)">
                                      <p:cBhvr>
                                        <p:cTn id="12" dur="500"/>
                                        <p:tgtEl>
                                          <p:spTgt spid="173"/>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additive="base">
                                        <p:cTn id="15" dur="500"/>
                                        <p:tgtEl>
                                          <p:spTgt spid="129"/>
                                        </p:tgtEl>
                                        <p:attrNameLst>
                                          <p:attrName>ppt_x</p:attrName>
                                        </p:attrNameLst>
                                      </p:cBhvr>
                                      <p:tavLst>
                                        <p:tav tm="0">
                                          <p:val>
                                            <p:strVal val="#ppt_x+#ppt_w*1.125000"/>
                                          </p:val>
                                        </p:tav>
                                        <p:tav tm="100000">
                                          <p:val>
                                            <p:strVal val="#ppt_x"/>
                                          </p:val>
                                        </p:tav>
                                      </p:tavLst>
                                    </p:anim>
                                    <p:animEffect transition="in" filter="wipe(left)">
                                      <p:cBhvr>
                                        <p:cTn id="16" dur="500"/>
                                        <p:tgtEl>
                                          <p:spTgt spid="129"/>
                                        </p:tgtEl>
                                      </p:cBhvr>
                                    </p:animEffect>
                                  </p:childTnLst>
                                </p:cTn>
                              </p:par>
                              <p:par>
                                <p:cTn id="17" presetID="12" presetClass="entr" presetSubtype="2" fill="hold" nodeType="with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additive="base">
                                        <p:cTn id="19" dur="500"/>
                                        <p:tgtEl>
                                          <p:spTgt spid="144"/>
                                        </p:tgtEl>
                                        <p:attrNameLst>
                                          <p:attrName>ppt_x</p:attrName>
                                        </p:attrNameLst>
                                      </p:cBhvr>
                                      <p:tavLst>
                                        <p:tav tm="0">
                                          <p:val>
                                            <p:strVal val="#ppt_x+#ppt_w*1.125000"/>
                                          </p:val>
                                        </p:tav>
                                        <p:tav tm="100000">
                                          <p:val>
                                            <p:strVal val="#ppt_x"/>
                                          </p:val>
                                        </p:tav>
                                      </p:tavLst>
                                    </p:anim>
                                    <p:animEffect transition="in" filter="wipe(left)">
                                      <p:cBhvr>
                                        <p:cTn id="20" dur="500"/>
                                        <p:tgtEl>
                                          <p:spTgt spid="144"/>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145"/>
                                        </p:tgtEl>
                                        <p:attrNameLst>
                                          <p:attrName>style.visibility</p:attrName>
                                        </p:attrNameLst>
                                      </p:cBhvr>
                                      <p:to>
                                        <p:strVal val="visible"/>
                                      </p:to>
                                    </p:set>
                                    <p:anim calcmode="lin" valueType="num">
                                      <p:cBhvr additive="base">
                                        <p:cTn id="23" dur="500"/>
                                        <p:tgtEl>
                                          <p:spTgt spid="145"/>
                                        </p:tgtEl>
                                        <p:attrNameLst>
                                          <p:attrName>ppt_x</p:attrName>
                                        </p:attrNameLst>
                                      </p:cBhvr>
                                      <p:tavLst>
                                        <p:tav tm="0">
                                          <p:val>
                                            <p:strVal val="#ppt_x+#ppt_w*1.125000"/>
                                          </p:val>
                                        </p:tav>
                                        <p:tav tm="100000">
                                          <p:val>
                                            <p:strVal val="#ppt_x"/>
                                          </p:val>
                                        </p:tav>
                                      </p:tavLst>
                                    </p:anim>
                                    <p:animEffect transition="in" filter="wipe(left)">
                                      <p:cBhvr>
                                        <p:cTn id="24" dur="500"/>
                                        <p:tgtEl>
                                          <p:spTgt spid="145"/>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47"/>
                                        </p:tgtEl>
                                        <p:attrNameLst>
                                          <p:attrName>style.visibility</p:attrName>
                                        </p:attrNameLst>
                                      </p:cBhvr>
                                      <p:to>
                                        <p:strVal val="visible"/>
                                      </p:to>
                                    </p:set>
                                    <p:anim calcmode="lin" valueType="num">
                                      <p:cBhvr additive="base">
                                        <p:cTn id="27" dur="500"/>
                                        <p:tgtEl>
                                          <p:spTgt spid="147"/>
                                        </p:tgtEl>
                                        <p:attrNameLst>
                                          <p:attrName>ppt_x</p:attrName>
                                        </p:attrNameLst>
                                      </p:cBhvr>
                                      <p:tavLst>
                                        <p:tav tm="0">
                                          <p:val>
                                            <p:strVal val="#ppt_x+#ppt_w*1.125000"/>
                                          </p:val>
                                        </p:tav>
                                        <p:tav tm="100000">
                                          <p:val>
                                            <p:strVal val="#ppt_x"/>
                                          </p:val>
                                        </p:tav>
                                      </p:tavLst>
                                    </p:anim>
                                    <p:animEffect transition="in" filter="wipe(left)">
                                      <p:cBhvr>
                                        <p:cTn id="28" dur="500"/>
                                        <p:tgtEl>
                                          <p:spTgt spid="147"/>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anim calcmode="lin" valueType="num">
                                      <p:cBhvr additive="base">
                                        <p:cTn id="31" dur="500"/>
                                        <p:tgtEl>
                                          <p:spTgt spid="148"/>
                                        </p:tgtEl>
                                        <p:attrNameLst>
                                          <p:attrName>ppt_x</p:attrName>
                                        </p:attrNameLst>
                                      </p:cBhvr>
                                      <p:tavLst>
                                        <p:tav tm="0">
                                          <p:val>
                                            <p:strVal val="#ppt_x+#ppt_w*1.125000"/>
                                          </p:val>
                                        </p:tav>
                                        <p:tav tm="100000">
                                          <p:val>
                                            <p:strVal val="#ppt_x"/>
                                          </p:val>
                                        </p:tav>
                                      </p:tavLst>
                                    </p:anim>
                                    <p:animEffect transition="in" filter="wipe(left)">
                                      <p:cBhvr>
                                        <p:cTn id="32" dur="500"/>
                                        <p:tgtEl>
                                          <p:spTgt spid="148"/>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additive="base">
                                        <p:cTn id="35" dur="500"/>
                                        <p:tgtEl>
                                          <p:spTgt spid="149"/>
                                        </p:tgtEl>
                                        <p:attrNameLst>
                                          <p:attrName>ppt_x</p:attrName>
                                        </p:attrNameLst>
                                      </p:cBhvr>
                                      <p:tavLst>
                                        <p:tav tm="0">
                                          <p:val>
                                            <p:strVal val="#ppt_x+#ppt_w*1.125000"/>
                                          </p:val>
                                        </p:tav>
                                        <p:tav tm="100000">
                                          <p:val>
                                            <p:strVal val="#ppt_x"/>
                                          </p:val>
                                        </p:tav>
                                      </p:tavLst>
                                    </p:anim>
                                    <p:animEffect transition="in" filter="wipe(left)">
                                      <p:cBhvr>
                                        <p:cTn id="36" dur="500"/>
                                        <p:tgtEl>
                                          <p:spTgt spid="149"/>
                                        </p:tgtEl>
                                      </p:cBhvr>
                                    </p:animEffect>
                                  </p:childTnLst>
                                </p:cTn>
                              </p:par>
                              <p:par>
                                <p:cTn id="37" presetID="12" presetClass="entr" presetSubtype="2" fill="hold" nodeType="withEffect">
                                  <p:stCondLst>
                                    <p:cond delay="0"/>
                                  </p:stCondLst>
                                  <p:childTnLst>
                                    <p:set>
                                      <p:cBhvr>
                                        <p:cTn id="38" dur="1" fill="hold">
                                          <p:stCondLst>
                                            <p:cond delay="0"/>
                                          </p:stCondLst>
                                        </p:cTn>
                                        <p:tgtEl>
                                          <p:spTgt spid="150"/>
                                        </p:tgtEl>
                                        <p:attrNameLst>
                                          <p:attrName>style.visibility</p:attrName>
                                        </p:attrNameLst>
                                      </p:cBhvr>
                                      <p:to>
                                        <p:strVal val="visible"/>
                                      </p:to>
                                    </p:set>
                                    <p:anim calcmode="lin" valueType="num">
                                      <p:cBhvr additive="base">
                                        <p:cTn id="39" dur="500"/>
                                        <p:tgtEl>
                                          <p:spTgt spid="150"/>
                                        </p:tgtEl>
                                        <p:attrNameLst>
                                          <p:attrName>ppt_x</p:attrName>
                                        </p:attrNameLst>
                                      </p:cBhvr>
                                      <p:tavLst>
                                        <p:tav tm="0">
                                          <p:val>
                                            <p:strVal val="#ppt_x+#ppt_w*1.125000"/>
                                          </p:val>
                                        </p:tav>
                                        <p:tav tm="100000">
                                          <p:val>
                                            <p:strVal val="#ppt_x"/>
                                          </p:val>
                                        </p:tav>
                                      </p:tavLst>
                                    </p:anim>
                                    <p:animEffect transition="in" filter="wipe(left)">
                                      <p:cBhvr>
                                        <p:cTn id="40" dur="500"/>
                                        <p:tgtEl>
                                          <p:spTgt spid="150"/>
                                        </p:tgtEl>
                                      </p:cBhvr>
                                    </p:animEffect>
                                  </p:childTnLst>
                                </p:cTn>
                              </p:par>
                              <p:par>
                                <p:cTn id="41" presetID="12" presetClass="entr" presetSubtype="2" fill="hold" nodeType="withEffect">
                                  <p:stCondLst>
                                    <p:cond delay="0"/>
                                  </p:stCondLst>
                                  <p:childTnLst>
                                    <p:set>
                                      <p:cBhvr>
                                        <p:cTn id="42" dur="1" fill="hold">
                                          <p:stCondLst>
                                            <p:cond delay="0"/>
                                          </p:stCondLst>
                                        </p:cTn>
                                        <p:tgtEl>
                                          <p:spTgt spid="151"/>
                                        </p:tgtEl>
                                        <p:attrNameLst>
                                          <p:attrName>style.visibility</p:attrName>
                                        </p:attrNameLst>
                                      </p:cBhvr>
                                      <p:to>
                                        <p:strVal val="visible"/>
                                      </p:to>
                                    </p:set>
                                    <p:anim calcmode="lin" valueType="num">
                                      <p:cBhvr additive="base">
                                        <p:cTn id="43" dur="500"/>
                                        <p:tgtEl>
                                          <p:spTgt spid="151"/>
                                        </p:tgtEl>
                                        <p:attrNameLst>
                                          <p:attrName>ppt_x</p:attrName>
                                        </p:attrNameLst>
                                      </p:cBhvr>
                                      <p:tavLst>
                                        <p:tav tm="0">
                                          <p:val>
                                            <p:strVal val="#ppt_x+#ppt_w*1.125000"/>
                                          </p:val>
                                        </p:tav>
                                        <p:tav tm="100000">
                                          <p:val>
                                            <p:strVal val="#ppt_x"/>
                                          </p:val>
                                        </p:tav>
                                      </p:tavLst>
                                    </p:anim>
                                    <p:animEffect transition="in" filter="wipe(left)">
                                      <p:cBhvr>
                                        <p:cTn id="44" dur="500"/>
                                        <p:tgtEl>
                                          <p:spTgt spid="151"/>
                                        </p:tgtEl>
                                      </p:cBhvr>
                                    </p:animEffect>
                                  </p:childTnLst>
                                </p:cTn>
                              </p:par>
                              <p:par>
                                <p:cTn id="45" presetID="12" presetClass="entr" presetSubtype="2" fill="hold" nodeType="withEffect">
                                  <p:stCondLst>
                                    <p:cond delay="0"/>
                                  </p:stCondLst>
                                  <p:childTnLst>
                                    <p:set>
                                      <p:cBhvr>
                                        <p:cTn id="46" dur="1" fill="hold">
                                          <p:stCondLst>
                                            <p:cond delay="0"/>
                                          </p:stCondLst>
                                        </p:cTn>
                                        <p:tgtEl>
                                          <p:spTgt spid="152"/>
                                        </p:tgtEl>
                                        <p:attrNameLst>
                                          <p:attrName>style.visibility</p:attrName>
                                        </p:attrNameLst>
                                      </p:cBhvr>
                                      <p:to>
                                        <p:strVal val="visible"/>
                                      </p:to>
                                    </p:set>
                                    <p:anim calcmode="lin" valueType="num">
                                      <p:cBhvr additive="base">
                                        <p:cTn id="47" dur="500"/>
                                        <p:tgtEl>
                                          <p:spTgt spid="152"/>
                                        </p:tgtEl>
                                        <p:attrNameLst>
                                          <p:attrName>ppt_x</p:attrName>
                                        </p:attrNameLst>
                                      </p:cBhvr>
                                      <p:tavLst>
                                        <p:tav tm="0">
                                          <p:val>
                                            <p:strVal val="#ppt_x+#ppt_w*1.125000"/>
                                          </p:val>
                                        </p:tav>
                                        <p:tav tm="100000">
                                          <p:val>
                                            <p:strVal val="#ppt_x"/>
                                          </p:val>
                                        </p:tav>
                                      </p:tavLst>
                                    </p:anim>
                                    <p:animEffect transition="in" filter="wipe(left)">
                                      <p:cBhvr>
                                        <p:cTn id="48" dur="500"/>
                                        <p:tgtEl>
                                          <p:spTgt spid="152"/>
                                        </p:tgtEl>
                                      </p:cBhvr>
                                    </p:animEffect>
                                  </p:childTnLst>
                                </p:cTn>
                              </p:par>
                              <p:par>
                                <p:cTn id="49" presetID="12" presetClass="entr" presetSubtype="2"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 calcmode="lin" valueType="num">
                                      <p:cBhvr additive="base">
                                        <p:cTn id="51" dur="500"/>
                                        <p:tgtEl>
                                          <p:spTgt spid="155"/>
                                        </p:tgtEl>
                                        <p:attrNameLst>
                                          <p:attrName>ppt_x</p:attrName>
                                        </p:attrNameLst>
                                      </p:cBhvr>
                                      <p:tavLst>
                                        <p:tav tm="0">
                                          <p:val>
                                            <p:strVal val="#ppt_x+#ppt_w*1.125000"/>
                                          </p:val>
                                        </p:tav>
                                        <p:tav tm="100000">
                                          <p:val>
                                            <p:strVal val="#ppt_x"/>
                                          </p:val>
                                        </p:tav>
                                      </p:tavLst>
                                    </p:anim>
                                    <p:animEffect transition="in" filter="wipe(left)">
                                      <p:cBhvr>
                                        <p:cTn id="52" dur="500"/>
                                        <p:tgtEl>
                                          <p:spTgt spid="155"/>
                                        </p:tgtEl>
                                      </p:cBhvr>
                                    </p:animEffect>
                                  </p:childTnLst>
                                </p:cTn>
                              </p:par>
                              <p:par>
                                <p:cTn id="53" presetID="12" presetClass="entr" presetSubtype="2" fill="hold" nodeType="withEffect">
                                  <p:stCondLst>
                                    <p:cond delay="0"/>
                                  </p:stCondLst>
                                  <p:childTnLst>
                                    <p:set>
                                      <p:cBhvr>
                                        <p:cTn id="54" dur="1" fill="hold">
                                          <p:stCondLst>
                                            <p:cond delay="0"/>
                                          </p:stCondLst>
                                        </p:cTn>
                                        <p:tgtEl>
                                          <p:spTgt spid="157"/>
                                        </p:tgtEl>
                                        <p:attrNameLst>
                                          <p:attrName>style.visibility</p:attrName>
                                        </p:attrNameLst>
                                      </p:cBhvr>
                                      <p:to>
                                        <p:strVal val="visible"/>
                                      </p:to>
                                    </p:set>
                                    <p:anim calcmode="lin" valueType="num">
                                      <p:cBhvr additive="base">
                                        <p:cTn id="55" dur="500"/>
                                        <p:tgtEl>
                                          <p:spTgt spid="157"/>
                                        </p:tgtEl>
                                        <p:attrNameLst>
                                          <p:attrName>ppt_x</p:attrName>
                                        </p:attrNameLst>
                                      </p:cBhvr>
                                      <p:tavLst>
                                        <p:tav tm="0">
                                          <p:val>
                                            <p:strVal val="#ppt_x+#ppt_w*1.125000"/>
                                          </p:val>
                                        </p:tav>
                                        <p:tav tm="100000">
                                          <p:val>
                                            <p:strVal val="#ppt_x"/>
                                          </p:val>
                                        </p:tav>
                                      </p:tavLst>
                                    </p:anim>
                                    <p:animEffect transition="in" filter="wipe(left)">
                                      <p:cBhvr>
                                        <p:cTn id="56" dur="500"/>
                                        <p:tgtEl>
                                          <p:spTgt spid="157"/>
                                        </p:tgtEl>
                                      </p:cBhvr>
                                    </p:animEffect>
                                  </p:childTnLst>
                                </p:cTn>
                              </p:par>
                              <p:par>
                                <p:cTn id="57" presetID="12" presetClass="entr" presetSubtype="2" fill="hold" nodeType="withEffect">
                                  <p:stCondLst>
                                    <p:cond delay="0"/>
                                  </p:stCondLst>
                                  <p:childTnLst>
                                    <p:set>
                                      <p:cBhvr>
                                        <p:cTn id="58" dur="1" fill="hold">
                                          <p:stCondLst>
                                            <p:cond delay="0"/>
                                          </p:stCondLst>
                                        </p:cTn>
                                        <p:tgtEl>
                                          <p:spTgt spid="159"/>
                                        </p:tgtEl>
                                        <p:attrNameLst>
                                          <p:attrName>style.visibility</p:attrName>
                                        </p:attrNameLst>
                                      </p:cBhvr>
                                      <p:to>
                                        <p:strVal val="visible"/>
                                      </p:to>
                                    </p:set>
                                    <p:anim calcmode="lin" valueType="num">
                                      <p:cBhvr additive="base">
                                        <p:cTn id="59" dur="500"/>
                                        <p:tgtEl>
                                          <p:spTgt spid="159"/>
                                        </p:tgtEl>
                                        <p:attrNameLst>
                                          <p:attrName>ppt_x</p:attrName>
                                        </p:attrNameLst>
                                      </p:cBhvr>
                                      <p:tavLst>
                                        <p:tav tm="0">
                                          <p:val>
                                            <p:strVal val="#ppt_x+#ppt_w*1.125000"/>
                                          </p:val>
                                        </p:tav>
                                        <p:tav tm="100000">
                                          <p:val>
                                            <p:strVal val="#ppt_x"/>
                                          </p:val>
                                        </p:tav>
                                      </p:tavLst>
                                    </p:anim>
                                    <p:animEffect transition="in" filter="wipe(left)">
                                      <p:cBhvr>
                                        <p:cTn id="60" dur="500"/>
                                        <p:tgtEl>
                                          <p:spTgt spid="159"/>
                                        </p:tgtEl>
                                      </p:cBhvr>
                                    </p:animEffect>
                                  </p:childTnLst>
                                </p:cTn>
                              </p:par>
                              <p:par>
                                <p:cTn id="61" presetID="12" presetClass="entr" presetSubtype="2" fill="hold" grpId="0" nodeType="withEffect">
                                  <p:stCondLst>
                                    <p:cond delay="0"/>
                                  </p:stCondLst>
                                  <p:childTnLst>
                                    <p:set>
                                      <p:cBhvr>
                                        <p:cTn id="62" dur="1" fill="hold">
                                          <p:stCondLst>
                                            <p:cond delay="0"/>
                                          </p:stCondLst>
                                        </p:cTn>
                                        <p:tgtEl>
                                          <p:spTgt spid="166"/>
                                        </p:tgtEl>
                                        <p:attrNameLst>
                                          <p:attrName>style.visibility</p:attrName>
                                        </p:attrNameLst>
                                      </p:cBhvr>
                                      <p:to>
                                        <p:strVal val="visible"/>
                                      </p:to>
                                    </p:set>
                                    <p:anim calcmode="lin" valueType="num">
                                      <p:cBhvr additive="base">
                                        <p:cTn id="63" dur="500"/>
                                        <p:tgtEl>
                                          <p:spTgt spid="166"/>
                                        </p:tgtEl>
                                        <p:attrNameLst>
                                          <p:attrName>ppt_x</p:attrName>
                                        </p:attrNameLst>
                                      </p:cBhvr>
                                      <p:tavLst>
                                        <p:tav tm="0">
                                          <p:val>
                                            <p:strVal val="#ppt_x+#ppt_w*1.125000"/>
                                          </p:val>
                                        </p:tav>
                                        <p:tav tm="100000">
                                          <p:val>
                                            <p:strVal val="#ppt_x"/>
                                          </p:val>
                                        </p:tav>
                                      </p:tavLst>
                                    </p:anim>
                                    <p:animEffect transition="in" filter="wipe(left)">
                                      <p:cBhvr>
                                        <p:cTn id="64" dur="500"/>
                                        <p:tgtEl>
                                          <p:spTgt spid="166"/>
                                        </p:tgtEl>
                                      </p:cBhvr>
                                    </p:animEffect>
                                  </p:childTnLst>
                                </p:cTn>
                              </p:par>
                              <p:par>
                                <p:cTn id="65" presetID="12" presetClass="entr" presetSubtype="2" fill="hold" grpId="0" nodeType="with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additive="base">
                                        <p:cTn id="67" dur="500"/>
                                        <p:tgtEl>
                                          <p:spTgt spid="171"/>
                                        </p:tgtEl>
                                        <p:attrNameLst>
                                          <p:attrName>ppt_x</p:attrName>
                                        </p:attrNameLst>
                                      </p:cBhvr>
                                      <p:tavLst>
                                        <p:tav tm="0">
                                          <p:val>
                                            <p:strVal val="#ppt_x+#ppt_w*1.125000"/>
                                          </p:val>
                                        </p:tav>
                                        <p:tav tm="100000">
                                          <p:val>
                                            <p:strVal val="#ppt_x"/>
                                          </p:val>
                                        </p:tav>
                                      </p:tavLst>
                                    </p:anim>
                                    <p:animEffect transition="in" filter="wipe(left)">
                                      <p:cBhvr>
                                        <p:cTn id="68" dur="500"/>
                                        <p:tgtEl>
                                          <p:spTgt spid="17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p:tgtEl>
                                          <p:spTgt spid="10"/>
                                        </p:tgtEl>
                                        <p:attrNameLst>
                                          <p:attrName>ppt_x</p:attrName>
                                        </p:attrNameLst>
                                      </p:cBhvr>
                                      <p:tavLst>
                                        <p:tav tm="0">
                                          <p:val>
                                            <p:strVal val="#ppt_x+#ppt_w*1.125000"/>
                                          </p:val>
                                        </p:tav>
                                        <p:tav tm="100000">
                                          <p:val>
                                            <p:strVal val="#ppt_x"/>
                                          </p:val>
                                        </p:tav>
                                      </p:tavLst>
                                    </p:anim>
                                    <p:animEffect transition="in" filter="wipe(left)">
                                      <p:cBhvr>
                                        <p:cTn id="72" dur="500"/>
                                        <p:tgtEl>
                                          <p:spTgt spid="10"/>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172"/>
                                        </p:tgtEl>
                                        <p:attrNameLst>
                                          <p:attrName>style.visibility</p:attrName>
                                        </p:attrNameLst>
                                      </p:cBhvr>
                                      <p:to>
                                        <p:strVal val="visible"/>
                                      </p:to>
                                    </p:set>
                                    <p:anim calcmode="lin" valueType="num">
                                      <p:cBhvr additive="base">
                                        <p:cTn id="75" dur="500"/>
                                        <p:tgtEl>
                                          <p:spTgt spid="172"/>
                                        </p:tgtEl>
                                        <p:attrNameLst>
                                          <p:attrName>ppt_x</p:attrName>
                                        </p:attrNameLst>
                                      </p:cBhvr>
                                      <p:tavLst>
                                        <p:tav tm="0">
                                          <p:val>
                                            <p:strVal val="#ppt_x+#ppt_w*1.125000"/>
                                          </p:val>
                                        </p:tav>
                                        <p:tav tm="100000">
                                          <p:val>
                                            <p:strVal val="#ppt_x"/>
                                          </p:val>
                                        </p:tav>
                                      </p:tavLst>
                                    </p:anim>
                                    <p:animEffect transition="in" filter="wipe(left)">
                                      <p:cBhvr>
                                        <p:cTn id="76" dur="500"/>
                                        <p:tgtEl>
                                          <p:spTgt spid="172"/>
                                        </p:tgtEl>
                                      </p:cBhvr>
                                    </p:animEffect>
                                  </p:childTnLst>
                                </p:cTn>
                              </p:par>
                              <p:par>
                                <p:cTn id="77" presetID="12" presetClass="entr" presetSubtype="2" fill="hold" grpId="0" nodeType="withEffect">
                                  <p:stCondLst>
                                    <p:cond delay="0"/>
                                  </p:stCondLst>
                                  <p:childTnLst>
                                    <p:set>
                                      <p:cBhvr>
                                        <p:cTn id="78" dur="1" fill="hold">
                                          <p:stCondLst>
                                            <p:cond delay="0"/>
                                          </p:stCondLst>
                                        </p:cTn>
                                        <p:tgtEl>
                                          <p:spTgt spid="174"/>
                                        </p:tgtEl>
                                        <p:attrNameLst>
                                          <p:attrName>style.visibility</p:attrName>
                                        </p:attrNameLst>
                                      </p:cBhvr>
                                      <p:to>
                                        <p:strVal val="visible"/>
                                      </p:to>
                                    </p:set>
                                    <p:anim calcmode="lin" valueType="num">
                                      <p:cBhvr additive="base">
                                        <p:cTn id="79" dur="500"/>
                                        <p:tgtEl>
                                          <p:spTgt spid="174"/>
                                        </p:tgtEl>
                                        <p:attrNameLst>
                                          <p:attrName>ppt_x</p:attrName>
                                        </p:attrNameLst>
                                      </p:cBhvr>
                                      <p:tavLst>
                                        <p:tav tm="0">
                                          <p:val>
                                            <p:strVal val="#ppt_x+#ppt_w*1.125000"/>
                                          </p:val>
                                        </p:tav>
                                        <p:tav tm="100000">
                                          <p:val>
                                            <p:strVal val="#ppt_x"/>
                                          </p:val>
                                        </p:tav>
                                      </p:tavLst>
                                    </p:anim>
                                    <p:animEffect transition="in" filter="wipe(left)">
                                      <p:cBhvr>
                                        <p:cTn id="80" dur="500"/>
                                        <p:tgtEl>
                                          <p:spTgt spid="174"/>
                                        </p:tgtEl>
                                      </p:cBhvr>
                                    </p:animEffect>
                                  </p:childTnLst>
                                </p:cTn>
                              </p:par>
                              <p:par>
                                <p:cTn id="81" presetID="12" presetClass="entr" presetSubtype="2" fill="hold" nodeType="withEffect">
                                  <p:stCondLst>
                                    <p:cond delay="0"/>
                                  </p:stCondLst>
                                  <p:childTnLst>
                                    <p:set>
                                      <p:cBhvr>
                                        <p:cTn id="82" dur="1" fill="hold">
                                          <p:stCondLst>
                                            <p:cond delay="0"/>
                                          </p:stCondLst>
                                        </p:cTn>
                                        <p:tgtEl>
                                          <p:spTgt spid="175"/>
                                        </p:tgtEl>
                                        <p:attrNameLst>
                                          <p:attrName>style.visibility</p:attrName>
                                        </p:attrNameLst>
                                      </p:cBhvr>
                                      <p:to>
                                        <p:strVal val="visible"/>
                                      </p:to>
                                    </p:set>
                                    <p:anim calcmode="lin" valueType="num">
                                      <p:cBhvr additive="base">
                                        <p:cTn id="83" dur="500"/>
                                        <p:tgtEl>
                                          <p:spTgt spid="175"/>
                                        </p:tgtEl>
                                        <p:attrNameLst>
                                          <p:attrName>ppt_x</p:attrName>
                                        </p:attrNameLst>
                                      </p:cBhvr>
                                      <p:tavLst>
                                        <p:tav tm="0">
                                          <p:val>
                                            <p:strVal val="#ppt_x+#ppt_w*1.125000"/>
                                          </p:val>
                                        </p:tav>
                                        <p:tav tm="100000">
                                          <p:val>
                                            <p:strVal val="#ppt_x"/>
                                          </p:val>
                                        </p:tav>
                                      </p:tavLst>
                                    </p:anim>
                                    <p:animEffect transition="in" filter="wipe(left)">
                                      <p:cBhvr>
                                        <p:cTn id="84"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73" grpId="0" animBg="1"/>
      <p:bldP spid="129" grpId="0"/>
      <p:bldGraphic spid="145" grpId="0">
        <p:bldAsOne/>
      </p:bldGraphic>
      <p:bldP spid="147" grpId="0"/>
      <p:bldP spid="148" grpId="0" animBg="1"/>
      <p:bldP spid="149" grpId="0"/>
      <p:bldP spid="166" grpId="0"/>
      <p:bldP spid="171" grpId="0" animBg="1"/>
      <p:bldP spid="10" grpId="0"/>
      <p:bldP spid="172" grpId="0" animBg="1"/>
      <p:bldP spid="1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xmlns="" id="{3C4087ED-249D-48F5-89B3-F718BE40B90C}"/>
              </a:ext>
            </a:extLst>
          </p:cNvPr>
          <p:cNvSpPr/>
          <p:nvPr/>
        </p:nvSpPr>
        <p:spPr>
          <a:xfrm rot="5400000">
            <a:off x="5265824" y="-5269200"/>
            <a:ext cx="1656977" cy="12195378"/>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3">
            <a:extLst>
              <a:ext uri="{FF2B5EF4-FFF2-40B4-BE49-F238E27FC236}">
                <a16:creationId xmlns:a16="http://schemas.microsoft.com/office/drawing/2014/main" xmlns="" id="{B1699F30-C38E-3847-BBC0-0207F7B69B22}"/>
              </a:ext>
            </a:extLst>
          </p:cNvPr>
          <p:cNvSpPr txBox="1"/>
          <p:nvPr/>
        </p:nvSpPr>
        <p:spPr>
          <a:xfrm>
            <a:off x="1667357" y="348181"/>
            <a:ext cx="4123843" cy="712694"/>
          </a:xfrm>
          <a:prstGeom prst="rect">
            <a:avLst/>
          </a:prstGeom>
          <a:noFill/>
        </p:spPr>
        <p:txBody>
          <a:bodyPr wrap="square" rtlCol="0">
            <a:noAutofit/>
          </a:body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Biens achetés par des Français </a:t>
            </a:r>
          </a:p>
        </p:txBody>
      </p:sp>
      <p:sp>
        <p:nvSpPr>
          <p:cNvPr id="25" name="Rectangle: Rounded Corners 4">
            <a:extLst>
              <a:ext uri="{FF2B5EF4-FFF2-40B4-BE49-F238E27FC236}">
                <a16:creationId xmlns:a16="http://schemas.microsoft.com/office/drawing/2014/main" xmlns="" id="{A3D5B732-8207-7146-B970-1115A16A73B8}"/>
              </a:ext>
            </a:extLst>
          </p:cNvPr>
          <p:cNvSpPr/>
          <p:nvPr/>
        </p:nvSpPr>
        <p:spPr>
          <a:xfrm rot="16200000">
            <a:off x="1194085" y="780544"/>
            <a:ext cx="596761" cy="100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sp>
        <p:nvSpPr>
          <p:cNvPr id="30" name="Triangle rectangle 29">
            <a:extLst>
              <a:ext uri="{FF2B5EF4-FFF2-40B4-BE49-F238E27FC236}">
                <a16:creationId xmlns:a16="http://schemas.microsoft.com/office/drawing/2014/main" xmlns="" id="{5124A47A-53FD-C644-B112-8C7EAB0C9B54}"/>
              </a:ext>
            </a:extLst>
          </p:cNvPr>
          <p:cNvSpPr/>
          <p:nvPr/>
        </p:nvSpPr>
        <p:spPr>
          <a:xfrm flipH="1" flipV="1">
            <a:off x="-2" y="1654922"/>
            <a:ext cx="1497995" cy="670492"/>
          </a:xfrm>
          <a:prstGeom prst="r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7" name="Groupe 36">
            <a:extLst>
              <a:ext uri="{FF2B5EF4-FFF2-40B4-BE49-F238E27FC236}">
                <a16:creationId xmlns:a16="http://schemas.microsoft.com/office/drawing/2014/main" xmlns="" id="{AEF6872B-04AA-634A-9F11-F634C637FA51}"/>
              </a:ext>
            </a:extLst>
          </p:cNvPr>
          <p:cNvGrpSpPr/>
          <p:nvPr/>
        </p:nvGrpSpPr>
        <p:grpSpPr>
          <a:xfrm>
            <a:off x="6314508" y="384437"/>
            <a:ext cx="4213791" cy="852553"/>
            <a:chOff x="6211009" y="270105"/>
            <a:chExt cx="4213791" cy="852553"/>
          </a:xfrm>
        </p:grpSpPr>
        <p:sp>
          <p:nvSpPr>
            <p:cNvPr id="132" name="Rectangle 131">
              <a:extLst>
                <a:ext uri="{FF2B5EF4-FFF2-40B4-BE49-F238E27FC236}">
                  <a16:creationId xmlns:a16="http://schemas.microsoft.com/office/drawing/2014/main" xmlns="" id="{F557BF29-7080-5842-8DF2-C4760F0A3567}"/>
                </a:ext>
              </a:extLst>
            </p:cNvPr>
            <p:cNvSpPr/>
            <p:nvPr/>
          </p:nvSpPr>
          <p:spPr>
            <a:xfrm>
              <a:off x="6987397" y="270105"/>
              <a:ext cx="3437403" cy="852553"/>
            </a:xfrm>
            <a:prstGeom prst="rect">
              <a:avLst/>
            </a:prstGeom>
            <a:noFill/>
          </p:spPr>
          <p:txBody>
            <a:bodyPr wrap="square" lIns="0">
              <a:noAutofit/>
            </a:body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185 maisons de vente</a:t>
              </a: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déclarent une activité internationale</a:t>
              </a:r>
              <a:endPar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6" name="Rectangle: Rounded Corners 12">
              <a:extLst>
                <a:ext uri="{FF2B5EF4-FFF2-40B4-BE49-F238E27FC236}">
                  <a16:creationId xmlns:a16="http://schemas.microsoft.com/office/drawing/2014/main" xmlns="" id="{79D024C0-CF01-B144-BD69-B3130FD5AC8A}"/>
                </a:ext>
              </a:extLst>
            </p:cNvPr>
            <p:cNvSpPr/>
            <p:nvPr/>
          </p:nvSpPr>
          <p:spPr>
            <a:xfrm>
              <a:off x="6211009" y="396739"/>
              <a:ext cx="626752" cy="624432"/>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Rectangle 1">
            <a:extLst>
              <a:ext uri="{FF2B5EF4-FFF2-40B4-BE49-F238E27FC236}">
                <a16:creationId xmlns:a16="http://schemas.microsoft.com/office/drawing/2014/main" xmlns="" id="{2B679B72-196E-A84F-89D7-5EE495AF0CB2}"/>
              </a:ext>
            </a:extLst>
          </p:cNvPr>
          <p:cNvSpPr/>
          <p:nvPr/>
        </p:nvSpPr>
        <p:spPr>
          <a:xfrm>
            <a:off x="1631950" y="1744193"/>
            <a:ext cx="9152809" cy="584775"/>
          </a:xfrm>
          <a:prstGeom prst="rect">
            <a:avLst/>
          </a:prstGeom>
        </p:spPr>
        <p:txBody>
          <a:bodyPr wrap="square">
            <a:spAutoFit/>
          </a:bodyPr>
          <a:lstStyle/>
          <a:p>
            <a:pPr algn="ctr"/>
            <a:r>
              <a:rPr lang="fr-FR" sz="16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Poids des biens achetés par des Français par rapport au montant total adjugé par les maisons de vente déclarant une activité internationale</a:t>
            </a:r>
          </a:p>
        </p:txBody>
      </p:sp>
      <p:graphicFrame>
        <p:nvGraphicFramePr>
          <p:cNvPr id="80" name="Graphique 79">
            <a:extLst>
              <a:ext uri="{FF2B5EF4-FFF2-40B4-BE49-F238E27FC236}">
                <a16:creationId xmlns:a16="http://schemas.microsoft.com/office/drawing/2014/main" xmlns="" id="{BAD45A2C-048A-ED49-90FD-3FA83C04A51D}"/>
              </a:ext>
            </a:extLst>
          </p:cNvPr>
          <p:cNvGraphicFramePr/>
          <p:nvPr>
            <p:extLst>
              <p:ext uri="{D42A27DB-BD31-4B8C-83A1-F6EECF244321}">
                <p14:modId xmlns:p14="http://schemas.microsoft.com/office/powerpoint/2010/main" val="4132261720"/>
              </p:ext>
            </p:extLst>
          </p:nvPr>
        </p:nvGraphicFramePr>
        <p:xfrm>
          <a:off x="4679799" y="3295928"/>
          <a:ext cx="3111177" cy="2074118"/>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que 4">
            <a:extLst>
              <a:ext uri="{FF2B5EF4-FFF2-40B4-BE49-F238E27FC236}">
                <a16:creationId xmlns:a16="http://schemas.microsoft.com/office/drawing/2014/main" xmlns="" id="{93D3307C-908A-0F4A-9711-D19FDEC4C8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3295" y="513466"/>
            <a:ext cx="624433" cy="624433"/>
          </a:xfrm>
          <a:prstGeom prst="rect">
            <a:avLst/>
          </a:prstGeom>
        </p:spPr>
      </p:pic>
      <p:sp>
        <p:nvSpPr>
          <p:cNvPr id="68" name="Rectangle 67">
            <a:extLst>
              <a:ext uri="{FF2B5EF4-FFF2-40B4-BE49-F238E27FC236}">
                <a16:creationId xmlns:a16="http://schemas.microsoft.com/office/drawing/2014/main" xmlns="" id="{BCDB1B9B-77AB-DB43-BDF7-C5FBDAAC2FD5}"/>
              </a:ext>
            </a:extLst>
          </p:cNvPr>
          <p:cNvSpPr/>
          <p:nvPr/>
        </p:nvSpPr>
        <p:spPr>
          <a:xfrm>
            <a:off x="5687338" y="3677562"/>
            <a:ext cx="1196062" cy="461665"/>
          </a:xfrm>
          <a:prstGeom prst="rect">
            <a:avLst/>
          </a:prstGeom>
        </p:spPr>
        <p:txBody>
          <a:bodyPr wrap="square">
            <a:spAutoFit/>
          </a:bodyPr>
          <a:lstStyle/>
          <a:p>
            <a:pPr algn="ctr"/>
            <a:r>
              <a:rPr lang="fr-FR" sz="24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65%</a:t>
            </a:r>
          </a:p>
        </p:txBody>
      </p:sp>
      <p:sp>
        <p:nvSpPr>
          <p:cNvPr id="69" name="Rectangle 68">
            <a:extLst>
              <a:ext uri="{FF2B5EF4-FFF2-40B4-BE49-F238E27FC236}">
                <a16:creationId xmlns:a16="http://schemas.microsoft.com/office/drawing/2014/main" xmlns="" id="{78A2D3C4-777B-4549-9861-4B0E40554781}"/>
              </a:ext>
            </a:extLst>
          </p:cNvPr>
          <p:cNvSpPr/>
          <p:nvPr/>
        </p:nvSpPr>
        <p:spPr>
          <a:xfrm>
            <a:off x="5008352" y="2546939"/>
            <a:ext cx="2484648" cy="466627"/>
          </a:xfrm>
          <a:prstGeom prst="rect">
            <a:avLst/>
          </a:prstGeom>
        </p:spPr>
        <p:txBody>
          <a:bodyPr wrap="square">
            <a:noAutofit/>
          </a:bodyPr>
          <a:lstStyle/>
          <a:p>
            <a:pPr algn="ctr"/>
            <a:r>
              <a:rPr lang="fr-FR" sz="16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Biens achetés</a:t>
            </a:r>
          </a:p>
          <a:p>
            <a:pPr algn="ctr"/>
            <a:r>
              <a:rPr lang="fr-FR" sz="1600" b="1" dirty="0">
                <a:solidFill>
                  <a:schemeClr val="accent5"/>
                </a:solidFill>
                <a:latin typeface="Open Sans" panose="020B0606030504020204" pitchFamily="34" charset="0"/>
                <a:ea typeface="Open Sans" panose="020B0606030504020204" pitchFamily="34" charset="0"/>
                <a:cs typeface="Open Sans" panose="020B0606030504020204" pitchFamily="34" charset="0"/>
              </a:rPr>
              <a:t>par des Français</a:t>
            </a:r>
            <a:endParaRPr lang="fr-FR" sz="1600" b="1" dirty="0">
              <a:solidFill>
                <a:schemeClr val="accent5"/>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70" name="Connecteur droit 69">
            <a:extLst>
              <a:ext uri="{FF2B5EF4-FFF2-40B4-BE49-F238E27FC236}">
                <a16:creationId xmlns:a16="http://schemas.microsoft.com/office/drawing/2014/main" xmlns="" id="{220B1F92-BA18-5545-903A-DCFE051C5ACD}"/>
              </a:ext>
            </a:extLst>
          </p:cNvPr>
          <p:cNvCxnSpPr>
            <a:cxnSpLocks/>
          </p:cNvCxnSpPr>
          <p:nvPr/>
        </p:nvCxnSpPr>
        <p:spPr>
          <a:xfrm>
            <a:off x="6235387" y="3093869"/>
            <a:ext cx="0" cy="327204"/>
          </a:xfrm>
          <a:prstGeom prst="line">
            <a:avLst/>
          </a:prstGeom>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xmlns="" id="{F31CF3DD-1821-EA40-8ACA-86DBD51F1CAA}"/>
              </a:ext>
            </a:extLst>
          </p:cNvPr>
          <p:cNvSpPr/>
          <p:nvPr/>
        </p:nvSpPr>
        <p:spPr>
          <a:xfrm>
            <a:off x="5737957" y="4512187"/>
            <a:ext cx="1045650" cy="461665"/>
          </a:xfrm>
          <a:prstGeom prst="rect">
            <a:avLst/>
          </a:prstGeom>
          <a:noFill/>
        </p:spPr>
        <p:txBody>
          <a:bodyPr wrap="square">
            <a:spAutoFit/>
          </a:bodyPr>
          <a:lstStyle/>
          <a:p>
            <a:pPr algn="ctr"/>
            <a:r>
              <a:rPr lang="fr-FR" sz="24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35%</a:t>
            </a:r>
          </a:p>
        </p:txBody>
      </p:sp>
      <p:sp>
        <p:nvSpPr>
          <p:cNvPr id="73" name="Rectangle 72">
            <a:extLst>
              <a:ext uri="{FF2B5EF4-FFF2-40B4-BE49-F238E27FC236}">
                <a16:creationId xmlns:a16="http://schemas.microsoft.com/office/drawing/2014/main" xmlns="" id="{DB373042-D436-9B4F-AABB-B8D287D15F23}"/>
              </a:ext>
            </a:extLst>
          </p:cNvPr>
          <p:cNvSpPr/>
          <p:nvPr/>
        </p:nvSpPr>
        <p:spPr>
          <a:xfrm>
            <a:off x="4629396" y="5558812"/>
            <a:ext cx="3220429" cy="466627"/>
          </a:xfrm>
          <a:prstGeom prst="rect">
            <a:avLst/>
          </a:prstGeom>
        </p:spPr>
        <p:txBody>
          <a:bodyPr wrap="square">
            <a:noAutofit/>
          </a:bodyPr>
          <a:lstStyle/>
          <a:p>
            <a:pPr algn="ctr"/>
            <a:r>
              <a:rPr lang="fr-FR" sz="16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Biens achetés</a:t>
            </a:r>
          </a:p>
          <a:p>
            <a:pPr algn="ctr"/>
            <a:r>
              <a:rPr lang="fr-FR" sz="1600" b="1"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par des non résidents</a:t>
            </a:r>
            <a:endParaRPr lang="fr-FR" sz="1600" b="1" dirty="0">
              <a:solidFill>
                <a:schemeClr val="bg2">
                  <a:lumMod val="2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44" name="Connecteur droit 43">
            <a:extLst>
              <a:ext uri="{FF2B5EF4-FFF2-40B4-BE49-F238E27FC236}">
                <a16:creationId xmlns:a16="http://schemas.microsoft.com/office/drawing/2014/main" xmlns="" id="{DE52D1FE-E481-4B84-AB60-36D6F27AE2DF}"/>
              </a:ext>
            </a:extLst>
          </p:cNvPr>
          <p:cNvCxnSpPr>
            <a:cxnSpLocks/>
          </p:cNvCxnSpPr>
          <p:nvPr/>
        </p:nvCxnSpPr>
        <p:spPr>
          <a:xfrm>
            <a:off x="6235387" y="5241126"/>
            <a:ext cx="0" cy="327204"/>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3" name="Flèche vers le haut 32">
            <a:extLst>
              <a:ext uri="{FF2B5EF4-FFF2-40B4-BE49-F238E27FC236}">
                <a16:creationId xmlns:a16="http://schemas.microsoft.com/office/drawing/2014/main" xmlns="" id="{C0CBBD7E-E668-0247-8C73-EBE92377626B}"/>
              </a:ext>
            </a:extLst>
          </p:cNvPr>
          <p:cNvSpPr/>
          <p:nvPr/>
        </p:nvSpPr>
        <p:spPr>
          <a:xfrm rot="13406266" flipV="1">
            <a:off x="6530306" y="652485"/>
            <a:ext cx="195157" cy="341604"/>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33">
            <a:extLst>
              <a:ext uri="{FF2B5EF4-FFF2-40B4-BE49-F238E27FC236}">
                <a16:creationId xmlns:a16="http://schemas.microsoft.com/office/drawing/2014/main" xmlns="" id="{147DCBA1-D54D-044D-BD0C-3819827541BB}"/>
              </a:ext>
            </a:extLst>
          </p:cNvPr>
          <p:cNvSpPr/>
          <p:nvPr/>
        </p:nvSpPr>
        <p:spPr>
          <a:xfrm>
            <a:off x="10824543" y="378702"/>
            <a:ext cx="1030433" cy="750242"/>
          </a:xfrm>
          <a:prstGeom prst="rect">
            <a:avLst/>
          </a:prstGeom>
          <a:noFill/>
        </p:spPr>
        <p:txBody>
          <a:bodyPr wrap="none" lIns="0" anchor="ctr">
            <a:noAutofit/>
          </a:body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+13%</a:t>
            </a: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 2019</a:t>
            </a:r>
          </a:p>
        </p:txBody>
      </p:sp>
      <p:cxnSp>
        <p:nvCxnSpPr>
          <p:cNvPr id="8" name="Connecteur droit 7">
            <a:extLst>
              <a:ext uri="{FF2B5EF4-FFF2-40B4-BE49-F238E27FC236}">
                <a16:creationId xmlns:a16="http://schemas.microsoft.com/office/drawing/2014/main" xmlns="" id="{FD4355F5-0183-474F-B130-EC0614A67D7C}"/>
              </a:ext>
            </a:extLst>
          </p:cNvPr>
          <p:cNvCxnSpPr/>
          <p:nvPr/>
        </p:nvCxnSpPr>
        <p:spPr>
          <a:xfrm>
            <a:off x="10701634" y="511071"/>
            <a:ext cx="0" cy="7808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bk object 19">
            <a:extLst>
              <a:ext uri="{FF2B5EF4-FFF2-40B4-BE49-F238E27FC236}">
                <a16:creationId xmlns:a16="http://schemas.microsoft.com/office/drawing/2014/main" xmlns="" id="{A0EDCA9A-43F5-445A-BDD3-27379399F29B}"/>
              </a:ext>
            </a:extLst>
          </p:cNvPr>
          <p:cNvSpPr/>
          <p:nvPr/>
        </p:nvSpPr>
        <p:spPr>
          <a:xfrm>
            <a:off x="11503279" y="6099831"/>
            <a:ext cx="531662" cy="547628"/>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778929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21" presetClass="entr" presetSubtype="1"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wheel(1)">
                                      <p:cBhvr>
                                        <p:cTn id="15" dur="2000"/>
                                        <p:tgtEl>
                                          <p:spTgt spid="80"/>
                                        </p:tgtEl>
                                      </p:cBhvr>
                                    </p:animEffect>
                                  </p:childTnLst>
                                </p:cTn>
                              </p:par>
                            </p:childTnLst>
                          </p:cTn>
                        </p:par>
                        <p:par>
                          <p:cTn id="16" fill="hold">
                            <p:stCondLst>
                              <p:cond delay="2000"/>
                            </p:stCondLst>
                            <p:childTnLst>
                              <p:par>
                                <p:cTn id="17" presetID="12" presetClass="entr" presetSubtype="4"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p:tgtEl>
                                          <p:spTgt spid="73"/>
                                        </p:tgtEl>
                                        <p:attrNameLst>
                                          <p:attrName>ppt_y</p:attrName>
                                        </p:attrNameLst>
                                      </p:cBhvr>
                                      <p:tavLst>
                                        <p:tav tm="0">
                                          <p:val>
                                            <p:strVal val="#ppt_y+#ppt_h*1.125000"/>
                                          </p:val>
                                        </p:tav>
                                        <p:tav tm="100000">
                                          <p:val>
                                            <p:strVal val="#ppt_y"/>
                                          </p:val>
                                        </p:tav>
                                      </p:tavLst>
                                    </p:anim>
                                    <p:animEffect transition="in" filter="wipe(up)">
                                      <p:cBhvr>
                                        <p:cTn id="20" dur="500"/>
                                        <p:tgtEl>
                                          <p:spTgt spid="73"/>
                                        </p:tgtEl>
                                      </p:cBhvr>
                                    </p:animEffec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0" grpId="0">
        <p:bldAsOne/>
      </p:bldGraphic>
      <p:bldP spid="68" grpId="0"/>
      <p:bldP spid="69" grpId="0"/>
      <p:bldP spid="78"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F5322D3-9EF2-403B-94D5-EB35A1E8669C}"/>
              </a:ext>
            </a:extLst>
          </p:cNvPr>
          <p:cNvSpPr txBox="1"/>
          <p:nvPr/>
        </p:nvSpPr>
        <p:spPr>
          <a:xfrm>
            <a:off x="1079748" y="543302"/>
            <a:ext cx="9884813" cy="461665"/>
          </a:xfrm>
          <a:prstGeom prst="rect">
            <a:avLst/>
          </a:prstGeom>
          <a:noFill/>
        </p:spPr>
        <p:txBody>
          <a:bodyPr wrap="square" rtlCol="0">
            <a:spAutoFit/>
          </a:bodyPr>
          <a:lstStyle/>
          <a:p>
            <a:pPr>
              <a:lnSpc>
                <a:spcPct val="80000"/>
              </a:lnSpc>
            </a:pPr>
            <a:r>
              <a:rPr lang="fr-FR" sz="3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Bilan économique France : note méthodologique</a:t>
            </a:r>
            <a:endParaRPr lang="en-US" sz="3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xmlns="" id="{902B083F-7141-4D73-A9A4-A4B17A4CA8EC}"/>
              </a:ext>
            </a:extLst>
          </p:cNvPr>
          <p:cNvSpPr/>
          <p:nvPr/>
        </p:nvSpPr>
        <p:spPr>
          <a:xfrm>
            <a:off x="472980" y="708497"/>
            <a:ext cx="497681" cy="711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2272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4" name="bk object 19">
            <a:extLst>
              <a:ext uri="{FF2B5EF4-FFF2-40B4-BE49-F238E27FC236}">
                <a16:creationId xmlns:a16="http://schemas.microsoft.com/office/drawing/2014/main" xmlns="" id="{5599F395-AF67-E84F-B542-82C7B526EFEA}"/>
              </a:ext>
            </a:extLst>
          </p:cNvPr>
          <p:cNvSpPr/>
          <p:nvPr/>
        </p:nvSpPr>
        <p:spPr>
          <a:xfrm>
            <a:off x="11394580" y="5904014"/>
            <a:ext cx="531662" cy="547628"/>
          </a:xfrm>
          <a:prstGeom prst="rect">
            <a:avLst/>
          </a:prstGeom>
          <a:blipFill>
            <a:blip r:embed="rId2" cstate="print"/>
            <a:stretch>
              <a:fillRect/>
            </a:stretch>
          </a:blipFill>
        </p:spPr>
        <p:txBody>
          <a:bodyPr wrap="square" lIns="0" tIns="0" rIns="0" bIns="0" rtlCol="0"/>
          <a:lstStyle/>
          <a:p>
            <a:endParaRPr/>
          </a:p>
        </p:txBody>
      </p:sp>
      <p:sp>
        <p:nvSpPr>
          <p:cNvPr id="47" name="Rectangle 46">
            <a:extLst>
              <a:ext uri="{FF2B5EF4-FFF2-40B4-BE49-F238E27FC236}">
                <a16:creationId xmlns:a16="http://schemas.microsoft.com/office/drawing/2014/main" xmlns="" id="{A1F2C338-F526-4B07-B0BD-4453E3C5CCF8}"/>
              </a:ext>
            </a:extLst>
          </p:cNvPr>
          <p:cNvSpPr/>
          <p:nvPr/>
        </p:nvSpPr>
        <p:spPr>
          <a:xfrm>
            <a:off x="425394" y="997217"/>
            <a:ext cx="11263502" cy="5078313"/>
          </a:xfrm>
          <a:prstGeom prst="rect">
            <a:avLst/>
          </a:prstGeom>
          <a:noFill/>
        </p:spPr>
        <p:txBody>
          <a:bodyPr wrap="square" rtlCol="0">
            <a:spAutoFit/>
          </a:bodyPr>
          <a:lstStyle/>
          <a:p>
            <a:pPr fontAlgn="ctr"/>
            <a:r>
              <a:rPr lang="fr-FR" dirty="0"/>
              <a:t>L’analyse de l’activité économique du marché en France est fondée sur les résultats de l’enquête économique que le Conseil des ventes réalise chaque année auprès de l’ensemble des  maisons de vente. </a:t>
            </a:r>
          </a:p>
          <a:p>
            <a:pPr fontAlgn="ctr"/>
            <a:r>
              <a:rPr lang="fr-FR" dirty="0"/>
              <a:t>L’enquête a été adressée à 415 maisons de vente en 2019. 340 ont renseigné le questionnaire d’enquête, et pour 51 autres une déclaration prévisionnelle de montant annuel adjugé. 24 sociétés, essentiellement de petite taille, n’ont pas répondu à l’enquête. </a:t>
            </a:r>
          </a:p>
          <a:p>
            <a:pPr fontAlgn="ctr"/>
            <a:r>
              <a:rPr lang="fr-FR" dirty="0"/>
              <a:t> </a:t>
            </a:r>
          </a:p>
          <a:p>
            <a:pPr fontAlgn="ctr"/>
            <a:r>
              <a:rPr lang="fr-FR" dirty="0"/>
              <a:t>Pour les maisons de ventes qui ont répondu de manière incomplète au questionnaire, un travail de vérification des données et le cas échéant de ré-affection des montants de vente est effectué. Pour les déclarations des cinquante premières sociétés des contrôles de cohérence ainsi que des vérifications, et le, cas échéant, en accord avec chacune d’elles, des compléments ou des réaffectations de montants entre rubriques et sous-rubriques sont effectués. Pour les autres maisons de ventes, la réaffectation éventuelle de montants entre rubriques est effectuée selon une méthodologie éprouvée qui tient compte tant du secteur d’activité de la maison de vente que du poids constaté – parmi les réponses complètes collectées en 2019 des maisons de ventes – de chacune des rubriques ou catégories.</a:t>
            </a:r>
          </a:p>
          <a:p>
            <a:pPr fontAlgn="ctr"/>
            <a:r>
              <a:rPr lang="fr-FR" dirty="0"/>
              <a:t> </a:t>
            </a:r>
          </a:p>
          <a:p>
            <a:pPr fontAlgn="ctr"/>
            <a:r>
              <a:rPr lang="fr-FR" dirty="0"/>
              <a:t>Les maisons de ventes réalisant moins de 95 % de leur montant adjugé sur une seule catégorie ont été classées comme « généralistes ». Les autres ont été rattachées à la catégorie qui génère plus de 95 % de leur montant d’adjudication. En 2019, 52 % des maisons de vente relèvent du secteur « Art et objets de collection », 40 % sont généralistes, 7 % appartiennent au secteur « Véhicules d’occasion et matériel industriel », 1 % relève du secteur « Chevaux ».</a:t>
            </a:r>
          </a:p>
        </p:txBody>
      </p:sp>
    </p:spTree>
    <p:extLst>
      <p:ext uri="{BB962C8B-B14F-4D97-AF65-F5344CB8AC3E}">
        <p14:creationId xmlns:p14="http://schemas.microsoft.com/office/powerpoint/2010/main" val="40817222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Graphique 50">
            <a:extLst>
              <a:ext uri="{FF2B5EF4-FFF2-40B4-BE49-F238E27FC236}">
                <a16:creationId xmlns:a16="http://schemas.microsoft.com/office/drawing/2014/main" xmlns="" id="{3C30084E-6445-C340-A3BA-012703853650}"/>
              </a:ext>
            </a:extLst>
          </p:cNvPr>
          <p:cNvGraphicFramePr/>
          <p:nvPr>
            <p:extLst>
              <p:ext uri="{D42A27DB-BD31-4B8C-83A1-F6EECF244321}">
                <p14:modId xmlns:p14="http://schemas.microsoft.com/office/powerpoint/2010/main" val="2464900368"/>
              </p:ext>
            </p:extLst>
          </p:nvPr>
        </p:nvGraphicFramePr>
        <p:xfrm>
          <a:off x="3040849" y="2381349"/>
          <a:ext cx="7418369" cy="3603126"/>
        </p:xfrm>
        <a:graphic>
          <a:graphicData uri="http://schemas.openxmlformats.org/drawingml/2006/chart">
            <c:chart xmlns:c="http://schemas.openxmlformats.org/drawingml/2006/chart" xmlns:r="http://schemas.openxmlformats.org/officeDocument/2006/relationships" r:id="rId2"/>
          </a:graphicData>
        </a:graphic>
      </p:graphicFrame>
      <p:sp>
        <p:nvSpPr>
          <p:cNvPr id="130" name="Rectangle: Rounded Corners 12">
            <a:extLst>
              <a:ext uri="{FF2B5EF4-FFF2-40B4-BE49-F238E27FC236}">
                <a16:creationId xmlns:a16="http://schemas.microsoft.com/office/drawing/2014/main" xmlns="" id="{4D7341E5-686B-BA4C-8E82-82DEC3A77602}"/>
              </a:ext>
            </a:extLst>
          </p:cNvPr>
          <p:cNvSpPr/>
          <p:nvPr/>
        </p:nvSpPr>
        <p:spPr>
          <a:xfrm rot="5400000">
            <a:off x="-815762" y="2411913"/>
            <a:ext cx="4553060" cy="2565918"/>
          </a:xfrm>
          <a:prstGeom prst="round2SameRect">
            <a:avLst/>
          </a:pr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dirty="0"/>
          </a:p>
        </p:txBody>
      </p:sp>
      <p:sp>
        <p:nvSpPr>
          <p:cNvPr id="4" name="TextBox 3">
            <a:extLst>
              <a:ext uri="{FF2B5EF4-FFF2-40B4-BE49-F238E27FC236}">
                <a16:creationId xmlns:a16="http://schemas.microsoft.com/office/drawing/2014/main" xmlns="" id="{3F5322D3-9EF2-403B-94D5-EB35A1E8669C}"/>
              </a:ext>
            </a:extLst>
          </p:cNvPr>
          <p:cNvSpPr txBox="1"/>
          <p:nvPr/>
        </p:nvSpPr>
        <p:spPr>
          <a:xfrm>
            <a:off x="1079748" y="543302"/>
            <a:ext cx="9884813" cy="468654"/>
          </a:xfrm>
          <a:prstGeom prst="rect">
            <a:avLst/>
          </a:prstGeom>
          <a:noFill/>
        </p:spPr>
        <p:txBody>
          <a:bodyPr wrap="square" rtlCol="0">
            <a:spAutoFit/>
          </a:bodyPr>
          <a:lstStyle/>
          <a:p>
            <a:pPr>
              <a:lnSpc>
                <a:spcPct val="80000"/>
              </a:lnSpc>
            </a:pPr>
            <a:r>
              <a:rPr lang="fr-FR" sz="3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Hausse du montant total adjugé en France en 2019</a:t>
            </a:r>
            <a:endParaRPr lang="en-US" sz="30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xmlns="" id="{902B083F-7141-4D73-A9A4-A4B17A4CA8EC}"/>
              </a:ext>
            </a:extLst>
          </p:cNvPr>
          <p:cNvSpPr/>
          <p:nvPr/>
        </p:nvSpPr>
        <p:spPr>
          <a:xfrm>
            <a:off x="472980" y="708497"/>
            <a:ext cx="497681" cy="711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2272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7" name="Connecteur droit avec flèche 126">
            <a:extLst>
              <a:ext uri="{FF2B5EF4-FFF2-40B4-BE49-F238E27FC236}">
                <a16:creationId xmlns:a16="http://schemas.microsoft.com/office/drawing/2014/main" xmlns="" id="{D9F293A8-A2A4-774E-9F01-B40411C38C31}"/>
              </a:ext>
            </a:extLst>
          </p:cNvPr>
          <p:cNvCxnSpPr>
            <a:cxnSpLocks/>
          </p:cNvCxnSpPr>
          <p:nvPr/>
        </p:nvCxnSpPr>
        <p:spPr>
          <a:xfrm>
            <a:off x="3252017" y="5958736"/>
            <a:ext cx="8046922"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AF2DBB7E-EDD6-384A-B88A-B5F7D5106720}"/>
              </a:ext>
            </a:extLst>
          </p:cNvPr>
          <p:cNvSpPr/>
          <p:nvPr/>
        </p:nvSpPr>
        <p:spPr>
          <a:xfrm>
            <a:off x="3257495" y="1327723"/>
            <a:ext cx="7198194" cy="523220"/>
          </a:xfrm>
          <a:prstGeom prst="rect">
            <a:avLst/>
          </a:prstGeom>
          <a:noFill/>
        </p:spPr>
        <p:txBody>
          <a:bodyPr wrap="square" rtlCol="0">
            <a:spAutoFit/>
          </a:bodyPr>
          <a:lstStyle/>
          <a:p>
            <a:r>
              <a:rPr lang="fr-FR"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Évolution sur 10 ans en millions d’euros - hors frais de ventes </a:t>
            </a:r>
          </a:p>
          <a:p>
            <a:r>
              <a:rPr lang="fr-FR" sz="12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Hors ventes caritatives (à partir de 2014) </a:t>
            </a:r>
          </a:p>
        </p:txBody>
      </p:sp>
      <p:sp>
        <p:nvSpPr>
          <p:cNvPr id="2" name="Rectangle 1">
            <a:extLst>
              <a:ext uri="{FF2B5EF4-FFF2-40B4-BE49-F238E27FC236}">
                <a16:creationId xmlns:a16="http://schemas.microsoft.com/office/drawing/2014/main" xmlns="" id="{A635E9D0-10FE-0D48-868D-1436ED9AB2DD}"/>
              </a:ext>
            </a:extLst>
          </p:cNvPr>
          <p:cNvSpPr/>
          <p:nvPr/>
        </p:nvSpPr>
        <p:spPr>
          <a:xfrm>
            <a:off x="1226036" y="3634156"/>
            <a:ext cx="1549929" cy="707886"/>
          </a:xfrm>
          <a:prstGeom prst="rect">
            <a:avLst/>
          </a:prstGeom>
        </p:spPr>
        <p:txBody>
          <a:bodyPr wrap="square">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+12,1% </a:t>
            </a:r>
          </a:p>
          <a:p>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 2019</a:t>
            </a:r>
          </a:p>
        </p:txBody>
      </p:sp>
      <p:grpSp>
        <p:nvGrpSpPr>
          <p:cNvPr id="10" name="Groupe 9">
            <a:extLst>
              <a:ext uri="{FF2B5EF4-FFF2-40B4-BE49-F238E27FC236}">
                <a16:creationId xmlns:a16="http://schemas.microsoft.com/office/drawing/2014/main" xmlns="" id="{2E6EFBEE-F188-8C49-ACDF-6EBDEAA3372B}"/>
              </a:ext>
            </a:extLst>
          </p:cNvPr>
          <p:cNvGrpSpPr/>
          <p:nvPr/>
        </p:nvGrpSpPr>
        <p:grpSpPr>
          <a:xfrm>
            <a:off x="362856" y="2646410"/>
            <a:ext cx="2364330" cy="707886"/>
            <a:chOff x="391991" y="2782119"/>
            <a:chExt cx="2364330" cy="707886"/>
          </a:xfrm>
        </p:grpSpPr>
        <p:sp>
          <p:nvSpPr>
            <p:cNvPr id="17" name="Rectangle 16">
              <a:extLst>
                <a:ext uri="{FF2B5EF4-FFF2-40B4-BE49-F238E27FC236}">
                  <a16:creationId xmlns:a16="http://schemas.microsoft.com/office/drawing/2014/main" xmlns="" id="{97BDAAB7-C33C-4246-9151-BB770ED25580}"/>
                </a:ext>
              </a:extLst>
            </p:cNvPr>
            <p:cNvSpPr/>
            <p:nvPr/>
          </p:nvSpPr>
          <p:spPr>
            <a:xfrm>
              <a:off x="391991" y="2782119"/>
              <a:ext cx="1120018" cy="707886"/>
            </a:xfrm>
            <a:prstGeom prst="rect">
              <a:avLst/>
            </a:prstGeom>
          </p:spPr>
          <p:txBody>
            <a:bodyPr wrap="square">
              <a:spAutoFit/>
            </a:bodyPr>
            <a:lstStyle/>
            <a:p>
              <a:r>
                <a:rPr lang="fr-FR"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3,4</a:t>
              </a:r>
            </a:p>
          </p:txBody>
        </p:sp>
        <p:sp>
          <p:nvSpPr>
            <p:cNvPr id="3" name="Rectangle 2">
              <a:extLst>
                <a:ext uri="{FF2B5EF4-FFF2-40B4-BE49-F238E27FC236}">
                  <a16:creationId xmlns:a16="http://schemas.microsoft.com/office/drawing/2014/main" xmlns="" id="{9CA70DCD-C4D5-6941-B452-41E088EFE302}"/>
                </a:ext>
              </a:extLst>
            </p:cNvPr>
            <p:cNvSpPr/>
            <p:nvPr/>
          </p:nvSpPr>
          <p:spPr>
            <a:xfrm>
              <a:off x="1268175" y="2829369"/>
              <a:ext cx="1488146" cy="584775"/>
            </a:xfrm>
            <a:prstGeom prst="rect">
              <a:avLst/>
            </a:prstGeom>
          </p:spPr>
          <p:txBody>
            <a:bodyPr wrap="square">
              <a:spAutoFit/>
            </a:bodyPr>
            <a:lstStyle/>
            <a:p>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MILLIARDS D’EUROS</a:t>
              </a:r>
            </a:p>
          </p:txBody>
        </p:sp>
      </p:grpSp>
      <p:cxnSp>
        <p:nvCxnSpPr>
          <p:cNvPr id="9" name="Connecteur droit 8">
            <a:extLst>
              <a:ext uri="{FF2B5EF4-FFF2-40B4-BE49-F238E27FC236}">
                <a16:creationId xmlns:a16="http://schemas.microsoft.com/office/drawing/2014/main" xmlns="" id="{829461A6-47F5-D345-9328-818E5E265CCA}"/>
              </a:ext>
            </a:extLst>
          </p:cNvPr>
          <p:cNvCxnSpPr/>
          <p:nvPr/>
        </p:nvCxnSpPr>
        <p:spPr>
          <a:xfrm>
            <a:off x="436490" y="3452907"/>
            <a:ext cx="19758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8" name="Rectangle: Rounded Corners 12">
            <a:extLst>
              <a:ext uri="{FF2B5EF4-FFF2-40B4-BE49-F238E27FC236}">
                <a16:creationId xmlns:a16="http://schemas.microsoft.com/office/drawing/2014/main" xmlns="" id="{47133581-6B06-924C-ABD4-F90BA4ABE610}"/>
              </a:ext>
            </a:extLst>
          </p:cNvPr>
          <p:cNvSpPr/>
          <p:nvPr/>
        </p:nvSpPr>
        <p:spPr>
          <a:xfrm>
            <a:off x="1061276" y="1777243"/>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que 128">
            <a:extLst>
              <a:ext uri="{FF2B5EF4-FFF2-40B4-BE49-F238E27FC236}">
                <a16:creationId xmlns:a16="http://schemas.microsoft.com/office/drawing/2014/main" xmlns="" id="{464C1633-3D9C-3646-932C-194826DA57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1113929">
            <a:off x="1185338" y="2002946"/>
            <a:ext cx="452156" cy="251059"/>
          </a:xfrm>
          <a:prstGeom prst="rect">
            <a:avLst/>
          </a:prstGeom>
        </p:spPr>
      </p:pic>
      <p:sp>
        <p:nvSpPr>
          <p:cNvPr id="38" name="Rectangle: Rounded Corners 12">
            <a:extLst>
              <a:ext uri="{FF2B5EF4-FFF2-40B4-BE49-F238E27FC236}">
                <a16:creationId xmlns:a16="http://schemas.microsoft.com/office/drawing/2014/main" xmlns="" id="{A721FC73-F1F8-024D-8246-913A98B0D0F6}"/>
              </a:ext>
            </a:extLst>
          </p:cNvPr>
          <p:cNvSpPr/>
          <p:nvPr/>
        </p:nvSpPr>
        <p:spPr>
          <a:xfrm>
            <a:off x="467766" y="3634156"/>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lèche vers le haut 38">
            <a:extLst>
              <a:ext uri="{FF2B5EF4-FFF2-40B4-BE49-F238E27FC236}">
                <a16:creationId xmlns:a16="http://schemas.microsoft.com/office/drawing/2014/main" xmlns="" id="{D395304C-71DC-C544-96A9-AB9E314FD4E4}"/>
              </a:ext>
            </a:extLst>
          </p:cNvPr>
          <p:cNvSpPr/>
          <p:nvPr/>
        </p:nvSpPr>
        <p:spPr>
          <a:xfrm rot="2653674">
            <a:off x="717199" y="3801847"/>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cxnSp>
        <p:nvCxnSpPr>
          <p:cNvPr id="40" name="Connecteur droit 39">
            <a:extLst>
              <a:ext uri="{FF2B5EF4-FFF2-40B4-BE49-F238E27FC236}">
                <a16:creationId xmlns:a16="http://schemas.microsoft.com/office/drawing/2014/main" xmlns="" id="{BC93E336-A426-E146-97C0-0D93D2BD7E81}"/>
              </a:ext>
            </a:extLst>
          </p:cNvPr>
          <p:cNvCxnSpPr/>
          <p:nvPr/>
        </p:nvCxnSpPr>
        <p:spPr>
          <a:xfrm>
            <a:off x="436490" y="4555546"/>
            <a:ext cx="19758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xmlns="" id="{4340F74B-7129-E148-BAE6-CA71E246E9BD}"/>
              </a:ext>
            </a:extLst>
          </p:cNvPr>
          <p:cNvSpPr/>
          <p:nvPr/>
        </p:nvSpPr>
        <p:spPr>
          <a:xfrm>
            <a:off x="1246387" y="4693915"/>
            <a:ext cx="1324054" cy="954107"/>
          </a:xfrm>
          <a:prstGeom prst="rect">
            <a:avLst/>
          </a:prstGeom>
        </p:spPr>
        <p:txBody>
          <a:bodyPr wrap="square">
            <a:spAutoFit/>
          </a:bodyPr>
          <a:lstStyle/>
          <a:p>
            <a:r>
              <a:rPr lang="fr-FR"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+4,3% </a:t>
            </a:r>
          </a:p>
          <a:p>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annuelle sur 10 ans</a:t>
            </a:r>
          </a:p>
        </p:txBody>
      </p:sp>
      <p:grpSp>
        <p:nvGrpSpPr>
          <p:cNvPr id="11" name="Groupe 10">
            <a:extLst>
              <a:ext uri="{FF2B5EF4-FFF2-40B4-BE49-F238E27FC236}">
                <a16:creationId xmlns:a16="http://schemas.microsoft.com/office/drawing/2014/main" xmlns="" id="{2F128881-3DD5-EF42-8C53-EEDE593626D0}"/>
              </a:ext>
            </a:extLst>
          </p:cNvPr>
          <p:cNvGrpSpPr/>
          <p:nvPr/>
        </p:nvGrpSpPr>
        <p:grpSpPr>
          <a:xfrm>
            <a:off x="467766" y="4848171"/>
            <a:ext cx="700280" cy="697688"/>
            <a:chOff x="467766" y="4697823"/>
            <a:chExt cx="700280" cy="697688"/>
          </a:xfrm>
        </p:grpSpPr>
        <p:sp>
          <p:nvSpPr>
            <p:cNvPr id="42" name="Rectangle: Rounded Corners 12">
              <a:extLst>
                <a:ext uri="{FF2B5EF4-FFF2-40B4-BE49-F238E27FC236}">
                  <a16:creationId xmlns:a16="http://schemas.microsoft.com/office/drawing/2014/main" xmlns="" id="{DD6487D5-D639-D34A-9C73-9CC540D92011}"/>
                </a:ext>
              </a:extLst>
            </p:cNvPr>
            <p:cNvSpPr/>
            <p:nvPr/>
          </p:nvSpPr>
          <p:spPr>
            <a:xfrm>
              <a:off x="467766" y="4697823"/>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lèche vers le haut 42">
              <a:extLst>
                <a:ext uri="{FF2B5EF4-FFF2-40B4-BE49-F238E27FC236}">
                  <a16:creationId xmlns:a16="http://schemas.microsoft.com/office/drawing/2014/main" xmlns="" id="{158F1CFA-B46C-324C-A917-143C49182359}"/>
                </a:ext>
              </a:extLst>
            </p:cNvPr>
            <p:cNvSpPr/>
            <p:nvPr/>
          </p:nvSpPr>
          <p:spPr>
            <a:xfrm rot="2638920">
              <a:off x="717199" y="4865514"/>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sp>
        <p:nvSpPr>
          <p:cNvPr id="44" name="bk object 19">
            <a:extLst>
              <a:ext uri="{FF2B5EF4-FFF2-40B4-BE49-F238E27FC236}">
                <a16:creationId xmlns:a16="http://schemas.microsoft.com/office/drawing/2014/main" xmlns="" id="{5599F395-AF67-E84F-B542-82C7B526EFEA}"/>
              </a:ext>
            </a:extLst>
          </p:cNvPr>
          <p:cNvSpPr/>
          <p:nvPr/>
        </p:nvSpPr>
        <p:spPr>
          <a:xfrm>
            <a:off x="11394580" y="5904014"/>
            <a:ext cx="531662" cy="547628"/>
          </a:xfrm>
          <a:prstGeom prst="rect">
            <a:avLst/>
          </a:prstGeom>
          <a:blipFill>
            <a:blip r:embed="rId5" cstate="print"/>
            <a:stretch>
              <a:fillRect/>
            </a:stretch>
          </a:blipFill>
        </p:spPr>
        <p:txBody>
          <a:bodyPr wrap="square" lIns="0" tIns="0" rIns="0" bIns="0" rtlCol="0"/>
          <a:lstStyle/>
          <a:p>
            <a:endParaRPr/>
          </a:p>
        </p:txBody>
      </p:sp>
      <p:sp>
        <p:nvSpPr>
          <p:cNvPr id="45" name="Rectangle: Rounded Corners 12">
            <a:extLst>
              <a:ext uri="{FF2B5EF4-FFF2-40B4-BE49-F238E27FC236}">
                <a16:creationId xmlns:a16="http://schemas.microsoft.com/office/drawing/2014/main" xmlns="" id="{98EE3361-CF33-DD4E-B09D-46164372BA60}"/>
              </a:ext>
            </a:extLst>
          </p:cNvPr>
          <p:cNvSpPr/>
          <p:nvPr/>
        </p:nvSpPr>
        <p:spPr>
          <a:xfrm rot="5400000">
            <a:off x="5672539" y="-320761"/>
            <a:ext cx="800720" cy="5451205"/>
          </a:xfrm>
          <a:prstGeom prst="round2SameRect">
            <a:avLst>
              <a:gd name="adj1" fmla="val 11730"/>
              <a:gd name="adj2" fmla="val 0"/>
            </a:avLst>
          </a:prstGeom>
          <a:pattFill prst="lt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050" dirty="0"/>
          </a:p>
        </p:txBody>
      </p:sp>
      <p:sp>
        <p:nvSpPr>
          <p:cNvPr id="6" name="Rectangle 5">
            <a:extLst>
              <a:ext uri="{FF2B5EF4-FFF2-40B4-BE49-F238E27FC236}">
                <a16:creationId xmlns:a16="http://schemas.microsoft.com/office/drawing/2014/main" xmlns="" id="{6F6B2AF4-6F8D-469E-B47F-B41048D89C6E}"/>
              </a:ext>
            </a:extLst>
          </p:cNvPr>
          <p:cNvSpPr/>
          <p:nvPr/>
        </p:nvSpPr>
        <p:spPr>
          <a:xfrm>
            <a:off x="3525931" y="2014167"/>
            <a:ext cx="5360344" cy="646331"/>
          </a:xfrm>
          <a:prstGeom prst="rect">
            <a:avLst/>
          </a:prstGeom>
        </p:spPr>
        <p:txBody>
          <a:bodyPr wrap="square">
            <a:spAutoFit/>
          </a:bodyPr>
          <a:lstStyle/>
          <a:p>
            <a:pPr algn="just" fontAlgn="ctr"/>
            <a:r>
              <a:rPr lang="fr-FR" sz="1200" b="1" dirty="0">
                <a:solidFill>
                  <a:schemeClr val="tx1">
                    <a:lumMod val="65000"/>
                    <a:lumOff val="35000"/>
                  </a:schemeClr>
                </a:solidFill>
                <a:latin typeface="Open Sans" panose="020B0606030504020204" pitchFamily="34" charset="0"/>
              </a:rPr>
              <a:t>Le marché retrouve la croissance après une année d’inflexion en 2018. </a:t>
            </a:r>
          </a:p>
          <a:p>
            <a:pPr algn="just" fontAlgn="ctr"/>
            <a:r>
              <a:rPr lang="fr-FR" sz="1200" dirty="0">
                <a:solidFill>
                  <a:schemeClr val="tx1">
                    <a:lumMod val="65000"/>
                    <a:lumOff val="35000"/>
                  </a:schemeClr>
                </a:solidFill>
                <a:latin typeface="Open Sans" panose="020B0606030504020204" pitchFamily="34" charset="0"/>
              </a:rPr>
              <a:t>L’évolution est la plus élevée observée depuis 10 ans. </a:t>
            </a:r>
          </a:p>
          <a:p>
            <a:pPr algn="just" fontAlgn="ctr"/>
            <a:r>
              <a:rPr lang="fr-FR" sz="1200" dirty="0">
                <a:solidFill>
                  <a:schemeClr val="tx1">
                    <a:lumMod val="65000"/>
                    <a:lumOff val="35000"/>
                  </a:schemeClr>
                </a:solidFill>
                <a:latin typeface="Open Sans" panose="020B0606030504020204" pitchFamily="34" charset="0"/>
              </a:rPr>
              <a:t>Sur 10 ans le marché n’a connu que deux années de baisse. </a:t>
            </a:r>
          </a:p>
        </p:txBody>
      </p:sp>
      <p:sp>
        <p:nvSpPr>
          <p:cNvPr id="125" name="Rectangle: Rounded Corners 4">
            <a:extLst>
              <a:ext uri="{FF2B5EF4-FFF2-40B4-BE49-F238E27FC236}">
                <a16:creationId xmlns:a16="http://schemas.microsoft.com/office/drawing/2014/main" xmlns="" id="{2496F7AC-E4E4-384C-86F0-15975EC41674}"/>
              </a:ext>
            </a:extLst>
          </p:cNvPr>
          <p:cNvSpPr/>
          <p:nvPr/>
        </p:nvSpPr>
        <p:spPr>
          <a:xfrm rot="16200000">
            <a:off x="2992254" y="2359299"/>
            <a:ext cx="810375" cy="8143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2272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xmlns="" id="{55D57C46-925E-E14E-BB2A-F3E5A31908F5}"/>
              </a:ext>
            </a:extLst>
          </p:cNvPr>
          <p:cNvSpPr/>
          <p:nvPr/>
        </p:nvSpPr>
        <p:spPr>
          <a:xfrm>
            <a:off x="528" y="1418340"/>
            <a:ext cx="177280" cy="45530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xmlns="" id="{FE27EA29-B14B-0E44-8540-EBDE37875496}"/>
              </a:ext>
            </a:extLst>
          </p:cNvPr>
          <p:cNvSpPr/>
          <p:nvPr/>
        </p:nvSpPr>
        <p:spPr>
          <a:xfrm rot="16200000">
            <a:off x="9375570" y="3995625"/>
            <a:ext cx="2882792" cy="1323439"/>
          </a:xfrm>
          <a:prstGeom prst="rect">
            <a:avLst/>
          </a:prstGeom>
        </p:spPr>
        <p:txBody>
          <a:bodyPr wrap="square">
            <a:spAutoFit/>
          </a:bodyPr>
          <a:lstStyle/>
          <a:p>
            <a:r>
              <a:rPr lang="fr-FR" sz="80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2019</a:t>
            </a:r>
            <a:endParaRPr lang="fr-FR" sz="8000" dirty="0">
              <a:solidFill>
                <a:schemeClr val="accent1"/>
              </a:solidFill>
            </a:endParaRPr>
          </a:p>
        </p:txBody>
      </p:sp>
      <p:sp>
        <p:nvSpPr>
          <p:cNvPr id="46" name="Ellipse 45">
            <a:extLst>
              <a:ext uri="{FF2B5EF4-FFF2-40B4-BE49-F238E27FC236}">
                <a16:creationId xmlns:a16="http://schemas.microsoft.com/office/drawing/2014/main" xmlns="" id="{D2805663-1737-074E-BA7F-9B949089BFB2}"/>
              </a:ext>
            </a:extLst>
          </p:cNvPr>
          <p:cNvSpPr/>
          <p:nvPr/>
        </p:nvSpPr>
        <p:spPr>
          <a:xfrm>
            <a:off x="10311137" y="2322787"/>
            <a:ext cx="1176669" cy="114431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+4,3% annuelle </a:t>
            </a:r>
          </a:p>
          <a:p>
            <a:pPr algn="ctr"/>
            <a:r>
              <a:rPr lang="fr-FR"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sur </a:t>
            </a:r>
          </a:p>
          <a:p>
            <a:pPr algn="ctr"/>
            <a:r>
              <a:rPr lang="fr-FR"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ANS</a:t>
            </a:r>
          </a:p>
        </p:txBody>
      </p:sp>
      <p:graphicFrame>
        <p:nvGraphicFramePr>
          <p:cNvPr id="50" name="Graphique 49">
            <a:extLst>
              <a:ext uri="{FF2B5EF4-FFF2-40B4-BE49-F238E27FC236}">
                <a16:creationId xmlns:a16="http://schemas.microsoft.com/office/drawing/2014/main" xmlns="" id="{00000000-0008-0000-0000-000002000000}"/>
              </a:ext>
            </a:extLst>
          </p:cNvPr>
          <p:cNvGraphicFramePr>
            <a:graphicFrameLocks/>
          </p:cNvGraphicFramePr>
          <p:nvPr>
            <p:extLst>
              <p:ext uri="{D42A27DB-BD31-4B8C-83A1-F6EECF244321}">
                <p14:modId xmlns:p14="http://schemas.microsoft.com/office/powerpoint/2010/main" val="1460096703"/>
              </p:ext>
            </p:extLst>
          </p:nvPr>
        </p:nvGraphicFramePr>
        <p:xfrm>
          <a:off x="2982701" y="3129715"/>
          <a:ext cx="7387200" cy="3128400"/>
        </p:xfrm>
        <a:graphic>
          <a:graphicData uri="http://schemas.openxmlformats.org/drawingml/2006/chart">
            <c:chart xmlns:c="http://schemas.openxmlformats.org/drawingml/2006/chart" xmlns:r="http://schemas.openxmlformats.org/officeDocument/2006/relationships" r:id="rId6"/>
          </a:graphicData>
        </a:graphic>
      </p:graphicFrame>
      <p:sp>
        <p:nvSpPr>
          <p:cNvPr id="52" name="Flèche vers le haut 51">
            <a:extLst>
              <a:ext uri="{FF2B5EF4-FFF2-40B4-BE49-F238E27FC236}">
                <a16:creationId xmlns:a16="http://schemas.microsoft.com/office/drawing/2014/main" xmlns="" id="{ECB3EF32-211F-0E4B-849F-393CDE5BAB15}"/>
              </a:ext>
            </a:extLst>
          </p:cNvPr>
          <p:cNvSpPr/>
          <p:nvPr/>
        </p:nvSpPr>
        <p:spPr>
          <a:xfrm rot="8653921">
            <a:off x="3554366" y="4538823"/>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3" name="Flèche vers le haut 52">
            <a:extLst>
              <a:ext uri="{FF2B5EF4-FFF2-40B4-BE49-F238E27FC236}">
                <a16:creationId xmlns:a16="http://schemas.microsoft.com/office/drawing/2014/main" xmlns="" id="{A3C530BC-2747-2148-AD9C-E6088527F1B2}"/>
              </a:ext>
            </a:extLst>
          </p:cNvPr>
          <p:cNvSpPr/>
          <p:nvPr/>
        </p:nvSpPr>
        <p:spPr>
          <a:xfrm rot="2562501">
            <a:off x="4257441" y="4390425"/>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4" name="Flèche vers le haut 53">
            <a:extLst>
              <a:ext uri="{FF2B5EF4-FFF2-40B4-BE49-F238E27FC236}">
                <a16:creationId xmlns:a16="http://schemas.microsoft.com/office/drawing/2014/main" xmlns="" id="{7D4F6CA9-45D9-E047-9E1F-0F80A97381DB}"/>
              </a:ext>
            </a:extLst>
          </p:cNvPr>
          <p:cNvSpPr/>
          <p:nvPr/>
        </p:nvSpPr>
        <p:spPr>
          <a:xfrm rot="2903353">
            <a:off x="5697626" y="4353994"/>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5" name="Flèche vers le haut 54">
            <a:extLst>
              <a:ext uri="{FF2B5EF4-FFF2-40B4-BE49-F238E27FC236}">
                <a16:creationId xmlns:a16="http://schemas.microsoft.com/office/drawing/2014/main" xmlns="" id="{569181AF-4DAE-C94C-AC59-34F641C1362C}"/>
              </a:ext>
            </a:extLst>
          </p:cNvPr>
          <p:cNvSpPr/>
          <p:nvPr/>
        </p:nvSpPr>
        <p:spPr>
          <a:xfrm rot="2903353">
            <a:off x="6403079" y="4313115"/>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6" name="Flèche vers le haut 55">
            <a:extLst>
              <a:ext uri="{FF2B5EF4-FFF2-40B4-BE49-F238E27FC236}">
                <a16:creationId xmlns:a16="http://schemas.microsoft.com/office/drawing/2014/main" xmlns="" id="{FFBCF2A7-AEC4-A34C-B087-F3839AA3FAD4}"/>
              </a:ext>
            </a:extLst>
          </p:cNvPr>
          <p:cNvSpPr/>
          <p:nvPr/>
        </p:nvSpPr>
        <p:spPr>
          <a:xfrm rot="2903353">
            <a:off x="7103123" y="4114180"/>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7" name="Flèche vers le haut 56">
            <a:extLst>
              <a:ext uri="{FF2B5EF4-FFF2-40B4-BE49-F238E27FC236}">
                <a16:creationId xmlns:a16="http://schemas.microsoft.com/office/drawing/2014/main" xmlns="" id="{61C69AF4-35C3-D541-A0AA-1E9D80FC622F}"/>
              </a:ext>
            </a:extLst>
          </p:cNvPr>
          <p:cNvSpPr/>
          <p:nvPr/>
        </p:nvSpPr>
        <p:spPr>
          <a:xfrm rot="2932344" flipH="1">
            <a:off x="7819920" y="3980503"/>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8" name="Flèche vers le haut 57">
            <a:extLst>
              <a:ext uri="{FF2B5EF4-FFF2-40B4-BE49-F238E27FC236}">
                <a16:creationId xmlns:a16="http://schemas.microsoft.com/office/drawing/2014/main" xmlns="" id="{D49863CB-1100-9946-AFCC-84B8C2E681B4}"/>
              </a:ext>
            </a:extLst>
          </p:cNvPr>
          <p:cNvSpPr/>
          <p:nvPr/>
        </p:nvSpPr>
        <p:spPr>
          <a:xfrm rot="2903353">
            <a:off x="8545674" y="3898871"/>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59" name="Flèche vers le haut 58">
            <a:extLst>
              <a:ext uri="{FF2B5EF4-FFF2-40B4-BE49-F238E27FC236}">
                <a16:creationId xmlns:a16="http://schemas.microsoft.com/office/drawing/2014/main" xmlns="" id="{2326E64E-D339-AC49-8F5B-F8FC05207D67}"/>
              </a:ext>
            </a:extLst>
          </p:cNvPr>
          <p:cNvSpPr/>
          <p:nvPr/>
        </p:nvSpPr>
        <p:spPr>
          <a:xfrm rot="8081323">
            <a:off x="9258912" y="3950415"/>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0" name="Flèche vers le haut 59">
            <a:extLst>
              <a:ext uri="{FF2B5EF4-FFF2-40B4-BE49-F238E27FC236}">
                <a16:creationId xmlns:a16="http://schemas.microsoft.com/office/drawing/2014/main" xmlns="" id="{5D2AD85B-3793-8B48-9B83-8A12DFABDDE9}"/>
              </a:ext>
            </a:extLst>
          </p:cNvPr>
          <p:cNvSpPr/>
          <p:nvPr/>
        </p:nvSpPr>
        <p:spPr>
          <a:xfrm rot="2903353">
            <a:off x="4964262" y="4356239"/>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1" name="Flèche vers le haut 60">
            <a:extLst>
              <a:ext uri="{FF2B5EF4-FFF2-40B4-BE49-F238E27FC236}">
                <a16:creationId xmlns:a16="http://schemas.microsoft.com/office/drawing/2014/main" xmlns="" id="{0E49269A-B36C-E540-852B-311B21E1906D}"/>
              </a:ext>
            </a:extLst>
          </p:cNvPr>
          <p:cNvSpPr/>
          <p:nvPr/>
        </p:nvSpPr>
        <p:spPr>
          <a:xfrm rot="2825262">
            <a:off x="9955208" y="3688538"/>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455115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
                                            <p:graphicEl>
                                              <a:chart seriesIdx="-3" categoryIdx="-3" bldStep="gridLegend"/>
                                            </p:graphicEl>
                                          </p:spTgt>
                                        </p:tgtEl>
                                        <p:attrNameLst>
                                          <p:attrName>style.visibility</p:attrName>
                                        </p:attrNameLst>
                                      </p:cBhvr>
                                      <p:to>
                                        <p:strVal val="visible"/>
                                      </p:to>
                                    </p:set>
                                    <p:animEffect transition="in" filter="wipe(down)">
                                      <p:cBhvr>
                                        <p:cTn id="7" dur="500"/>
                                        <p:tgtEl>
                                          <p:spTgt spid="50">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graphicEl>
                                              <a:chart seriesIdx="-4" categoryIdx="0" bldStep="category"/>
                                            </p:graphicEl>
                                          </p:spTgt>
                                        </p:tgtEl>
                                        <p:attrNameLst>
                                          <p:attrName>style.visibility</p:attrName>
                                        </p:attrNameLst>
                                      </p:cBhvr>
                                      <p:to>
                                        <p:strVal val="visible"/>
                                      </p:to>
                                    </p:set>
                                    <p:animEffect transition="in" filter="wipe(down)">
                                      <p:cBhvr>
                                        <p:cTn id="11" dur="500"/>
                                        <p:tgtEl>
                                          <p:spTgt spid="50">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0">
                                            <p:graphicEl>
                                              <a:chart seriesIdx="-4" categoryIdx="1" bldStep="category"/>
                                            </p:graphicEl>
                                          </p:spTgt>
                                        </p:tgtEl>
                                        <p:attrNameLst>
                                          <p:attrName>style.visibility</p:attrName>
                                        </p:attrNameLst>
                                      </p:cBhvr>
                                      <p:to>
                                        <p:strVal val="visible"/>
                                      </p:to>
                                    </p:set>
                                    <p:animEffect transition="in" filter="wipe(down)">
                                      <p:cBhvr>
                                        <p:cTn id="15" dur="500"/>
                                        <p:tgtEl>
                                          <p:spTgt spid="50">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0">
                                            <p:graphicEl>
                                              <a:chart seriesIdx="-4" categoryIdx="2" bldStep="category"/>
                                            </p:graphicEl>
                                          </p:spTgt>
                                        </p:tgtEl>
                                        <p:attrNameLst>
                                          <p:attrName>style.visibility</p:attrName>
                                        </p:attrNameLst>
                                      </p:cBhvr>
                                      <p:to>
                                        <p:strVal val="visible"/>
                                      </p:to>
                                    </p:set>
                                    <p:animEffect transition="in" filter="wipe(down)">
                                      <p:cBhvr>
                                        <p:cTn id="19" dur="500"/>
                                        <p:tgtEl>
                                          <p:spTgt spid="50">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0">
                                            <p:graphicEl>
                                              <a:chart seriesIdx="-4" categoryIdx="3" bldStep="category"/>
                                            </p:graphicEl>
                                          </p:spTgt>
                                        </p:tgtEl>
                                        <p:attrNameLst>
                                          <p:attrName>style.visibility</p:attrName>
                                        </p:attrNameLst>
                                      </p:cBhvr>
                                      <p:to>
                                        <p:strVal val="visible"/>
                                      </p:to>
                                    </p:set>
                                    <p:animEffect transition="in" filter="wipe(down)">
                                      <p:cBhvr>
                                        <p:cTn id="23" dur="500"/>
                                        <p:tgtEl>
                                          <p:spTgt spid="50">
                                            <p:graphicEl>
                                              <a:chart seriesIdx="-4" categoryIdx="3"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50">
                                            <p:graphicEl>
                                              <a:chart seriesIdx="-4" categoryIdx="4" bldStep="category"/>
                                            </p:graphicEl>
                                          </p:spTgt>
                                        </p:tgtEl>
                                        <p:attrNameLst>
                                          <p:attrName>style.visibility</p:attrName>
                                        </p:attrNameLst>
                                      </p:cBhvr>
                                      <p:to>
                                        <p:strVal val="visible"/>
                                      </p:to>
                                    </p:set>
                                    <p:animEffect transition="in" filter="wipe(down)">
                                      <p:cBhvr>
                                        <p:cTn id="27" dur="500"/>
                                        <p:tgtEl>
                                          <p:spTgt spid="50">
                                            <p:graphicEl>
                                              <a:chart seriesIdx="-4" categoryIdx="4"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50">
                                            <p:graphicEl>
                                              <a:chart seriesIdx="-4" categoryIdx="5" bldStep="category"/>
                                            </p:graphicEl>
                                          </p:spTgt>
                                        </p:tgtEl>
                                        <p:attrNameLst>
                                          <p:attrName>style.visibility</p:attrName>
                                        </p:attrNameLst>
                                      </p:cBhvr>
                                      <p:to>
                                        <p:strVal val="visible"/>
                                      </p:to>
                                    </p:set>
                                    <p:animEffect transition="in" filter="wipe(down)">
                                      <p:cBhvr>
                                        <p:cTn id="31" dur="500"/>
                                        <p:tgtEl>
                                          <p:spTgt spid="50">
                                            <p:graphicEl>
                                              <a:chart seriesIdx="-4" categoryIdx="5"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50">
                                            <p:graphicEl>
                                              <a:chart seriesIdx="-4" categoryIdx="6" bldStep="category"/>
                                            </p:graphicEl>
                                          </p:spTgt>
                                        </p:tgtEl>
                                        <p:attrNameLst>
                                          <p:attrName>style.visibility</p:attrName>
                                        </p:attrNameLst>
                                      </p:cBhvr>
                                      <p:to>
                                        <p:strVal val="visible"/>
                                      </p:to>
                                    </p:set>
                                    <p:animEffect transition="in" filter="wipe(down)">
                                      <p:cBhvr>
                                        <p:cTn id="35" dur="500"/>
                                        <p:tgtEl>
                                          <p:spTgt spid="50">
                                            <p:graphicEl>
                                              <a:chart seriesIdx="-4" categoryIdx="6" bldStep="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0">
                                            <p:graphicEl>
                                              <a:chart seriesIdx="-4" categoryIdx="7" bldStep="category"/>
                                            </p:graphicEl>
                                          </p:spTgt>
                                        </p:tgtEl>
                                        <p:attrNameLst>
                                          <p:attrName>style.visibility</p:attrName>
                                        </p:attrNameLst>
                                      </p:cBhvr>
                                      <p:to>
                                        <p:strVal val="visible"/>
                                      </p:to>
                                    </p:set>
                                    <p:animEffect transition="in" filter="wipe(down)">
                                      <p:cBhvr>
                                        <p:cTn id="39" dur="500"/>
                                        <p:tgtEl>
                                          <p:spTgt spid="50">
                                            <p:graphicEl>
                                              <a:chart seriesIdx="-4" categoryIdx="7" bldStep="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50">
                                            <p:graphicEl>
                                              <a:chart seriesIdx="-4" categoryIdx="8" bldStep="category"/>
                                            </p:graphicEl>
                                          </p:spTgt>
                                        </p:tgtEl>
                                        <p:attrNameLst>
                                          <p:attrName>style.visibility</p:attrName>
                                        </p:attrNameLst>
                                      </p:cBhvr>
                                      <p:to>
                                        <p:strVal val="visible"/>
                                      </p:to>
                                    </p:set>
                                    <p:animEffect transition="in" filter="wipe(down)">
                                      <p:cBhvr>
                                        <p:cTn id="43" dur="500"/>
                                        <p:tgtEl>
                                          <p:spTgt spid="50">
                                            <p:graphicEl>
                                              <a:chart seriesIdx="-4" categoryIdx="8" bldStep="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0">
                                            <p:graphicEl>
                                              <a:chart seriesIdx="-4" categoryIdx="9" bldStep="category"/>
                                            </p:graphicEl>
                                          </p:spTgt>
                                        </p:tgtEl>
                                        <p:attrNameLst>
                                          <p:attrName>style.visibility</p:attrName>
                                        </p:attrNameLst>
                                      </p:cBhvr>
                                      <p:to>
                                        <p:strVal val="visible"/>
                                      </p:to>
                                    </p:set>
                                    <p:animEffect transition="in" filter="wipe(down)">
                                      <p:cBhvr>
                                        <p:cTn id="47" dur="500"/>
                                        <p:tgtEl>
                                          <p:spTgt spid="50">
                                            <p:graphicEl>
                                              <a:chart seriesIdx="-4" categoryIdx="9" bldStep="category"/>
                                            </p:graphic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51">
                                            <p:graphicEl>
                                              <a:chart seriesIdx="-3" categoryIdx="-3" bldStep="gridLegend"/>
                                            </p:graphicEl>
                                          </p:spTgt>
                                        </p:tgtEl>
                                        <p:attrNameLst>
                                          <p:attrName>style.visibility</p:attrName>
                                        </p:attrNameLst>
                                      </p:cBhvr>
                                      <p:to>
                                        <p:strVal val="visible"/>
                                      </p:to>
                                    </p:set>
                                    <p:animEffect transition="in" filter="wipe(left)">
                                      <p:cBhvr>
                                        <p:cTn id="51" dur="200"/>
                                        <p:tgtEl>
                                          <p:spTgt spid="51">
                                            <p:graphicEl>
                                              <a:chart seriesIdx="-3" categoryIdx="-3" bldStep="gridLegend"/>
                                            </p:graphicEl>
                                          </p:spTgt>
                                        </p:tgtEl>
                                      </p:cBhvr>
                                    </p:animEffect>
                                  </p:childTnLst>
                                </p:cTn>
                              </p:par>
                            </p:childTnLst>
                          </p:cTn>
                        </p:par>
                        <p:par>
                          <p:cTn id="52" fill="hold">
                            <p:stCondLst>
                              <p:cond delay="5700"/>
                            </p:stCondLst>
                            <p:childTnLst>
                              <p:par>
                                <p:cTn id="53" presetID="22" presetClass="entr" presetSubtype="8" fill="hold" grpId="0" nodeType="afterEffect">
                                  <p:stCondLst>
                                    <p:cond delay="0"/>
                                  </p:stCondLst>
                                  <p:childTnLst>
                                    <p:set>
                                      <p:cBhvr>
                                        <p:cTn id="54" dur="1" fill="hold">
                                          <p:stCondLst>
                                            <p:cond delay="0"/>
                                          </p:stCondLst>
                                        </p:cTn>
                                        <p:tgtEl>
                                          <p:spTgt spid="51">
                                            <p:graphicEl>
                                              <a:chart seriesIdx="-4" categoryIdx="0" bldStep="category"/>
                                            </p:graphicEl>
                                          </p:spTgt>
                                        </p:tgtEl>
                                        <p:attrNameLst>
                                          <p:attrName>style.visibility</p:attrName>
                                        </p:attrNameLst>
                                      </p:cBhvr>
                                      <p:to>
                                        <p:strVal val="visible"/>
                                      </p:to>
                                    </p:set>
                                    <p:animEffect transition="in" filter="wipe(left)">
                                      <p:cBhvr>
                                        <p:cTn id="55" dur="200"/>
                                        <p:tgtEl>
                                          <p:spTgt spid="51">
                                            <p:graphicEl>
                                              <a:chart seriesIdx="-4" categoryIdx="0" bldStep="category"/>
                                            </p:graphicEl>
                                          </p:spTgt>
                                        </p:tgtEl>
                                      </p:cBhvr>
                                    </p:animEffect>
                                  </p:childTnLst>
                                </p:cTn>
                              </p:par>
                            </p:childTnLst>
                          </p:cTn>
                        </p:par>
                        <p:par>
                          <p:cTn id="56" fill="hold">
                            <p:stCondLst>
                              <p:cond delay="5900"/>
                            </p:stCondLst>
                            <p:childTnLst>
                              <p:par>
                                <p:cTn id="57" presetID="22" presetClass="entr" presetSubtype="8" fill="hold" grpId="0" nodeType="afterEffect">
                                  <p:stCondLst>
                                    <p:cond delay="0"/>
                                  </p:stCondLst>
                                  <p:childTnLst>
                                    <p:set>
                                      <p:cBhvr>
                                        <p:cTn id="58" dur="1" fill="hold">
                                          <p:stCondLst>
                                            <p:cond delay="0"/>
                                          </p:stCondLst>
                                        </p:cTn>
                                        <p:tgtEl>
                                          <p:spTgt spid="51">
                                            <p:graphicEl>
                                              <a:chart seriesIdx="-4" categoryIdx="1" bldStep="category"/>
                                            </p:graphicEl>
                                          </p:spTgt>
                                        </p:tgtEl>
                                        <p:attrNameLst>
                                          <p:attrName>style.visibility</p:attrName>
                                        </p:attrNameLst>
                                      </p:cBhvr>
                                      <p:to>
                                        <p:strVal val="visible"/>
                                      </p:to>
                                    </p:set>
                                    <p:animEffect transition="in" filter="wipe(left)">
                                      <p:cBhvr>
                                        <p:cTn id="59" dur="200"/>
                                        <p:tgtEl>
                                          <p:spTgt spid="51">
                                            <p:graphicEl>
                                              <a:chart seriesIdx="-4" categoryIdx="1" bldStep="category"/>
                                            </p:graphicEl>
                                          </p:spTgt>
                                        </p:tgtEl>
                                      </p:cBhvr>
                                    </p:animEffect>
                                  </p:childTnLst>
                                </p:cTn>
                              </p:par>
                            </p:childTnLst>
                          </p:cTn>
                        </p:par>
                        <p:par>
                          <p:cTn id="60" fill="hold">
                            <p:stCondLst>
                              <p:cond delay="6100"/>
                            </p:stCondLst>
                            <p:childTnLst>
                              <p:par>
                                <p:cTn id="61" presetID="22" presetClass="entr" presetSubtype="8" fill="hold" grpId="0" nodeType="afterEffect">
                                  <p:stCondLst>
                                    <p:cond delay="0"/>
                                  </p:stCondLst>
                                  <p:childTnLst>
                                    <p:set>
                                      <p:cBhvr>
                                        <p:cTn id="62" dur="1" fill="hold">
                                          <p:stCondLst>
                                            <p:cond delay="0"/>
                                          </p:stCondLst>
                                        </p:cTn>
                                        <p:tgtEl>
                                          <p:spTgt spid="51">
                                            <p:graphicEl>
                                              <a:chart seriesIdx="-4" categoryIdx="2" bldStep="category"/>
                                            </p:graphicEl>
                                          </p:spTgt>
                                        </p:tgtEl>
                                        <p:attrNameLst>
                                          <p:attrName>style.visibility</p:attrName>
                                        </p:attrNameLst>
                                      </p:cBhvr>
                                      <p:to>
                                        <p:strVal val="visible"/>
                                      </p:to>
                                    </p:set>
                                    <p:animEffect transition="in" filter="wipe(left)">
                                      <p:cBhvr>
                                        <p:cTn id="63" dur="200"/>
                                        <p:tgtEl>
                                          <p:spTgt spid="51">
                                            <p:graphicEl>
                                              <a:chart seriesIdx="-4" categoryIdx="2" bldStep="category"/>
                                            </p:graphicEl>
                                          </p:spTgt>
                                        </p:tgtEl>
                                      </p:cBhvr>
                                    </p:animEffect>
                                  </p:childTnLst>
                                </p:cTn>
                              </p:par>
                            </p:childTnLst>
                          </p:cTn>
                        </p:par>
                        <p:par>
                          <p:cTn id="64" fill="hold">
                            <p:stCondLst>
                              <p:cond delay="6300"/>
                            </p:stCondLst>
                            <p:childTnLst>
                              <p:par>
                                <p:cTn id="65" presetID="22" presetClass="entr" presetSubtype="8" fill="hold" grpId="0" nodeType="afterEffect">
                                  <p:stCondLst>
                                    <p:cond delay="0"/>
                                  </p:stCondLst>
                                  <p:childTnLst>
                                    <p:set>
                                      <p:cBhvr>
                                        <p:cTn id="66" dur="1" fill="hold">
                                          <p:stCondLst>
                                            <p:cond delay="0"/>
                                          </p:stCondLst>
                                        </p:cTn>
                                        <p:tgtEl>
                                          <p:spTgt spid="51">
                                            <p:graphicEl>
                                              <a:chart seriesIdx="-4" categoryIdx="3" bldStep="category"/>
                                            </p:graphicEl>
                                          </p:spTgt>
                                        </p:tgtEl>
                                        <p:attrNameLst>
                                          <p:attrName>style.visibility</p:attrName>
                                        </p:attrNameLst>
                                      </p:cBhvr>
                                      <p:to>
                                        <p:strVal val="visible"/>
                                      </p:to>
                                    </p:set>
                                    <p:animEffect transition="in" filter="wipe(left)">
                                      <p:cBhvr>
                                        <p:cTn id="67" dur="200"/>
                                        <p:tgtEl>
                                          <p:spTgt spid="51">
                                            <p:graphicEl>
                                              <a:chart seriesIdx="-4" categoryIdx="3" bldStep="category"/>
                                            </p:graphicEl>
                                          </p:spTgt>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51">
                                            <p:graphicEl>
                                              <a:chart seriesIdx="-4" categoryIdx="4" bldStep="category"/>
                                            </p:graphicEl>
                                          </p:spTgt>
                                        </p:tgtEl>
                                        <p:attrNameLst>
                                          <p:attrName>style.visibility</p:attrName>
                                        </p:attrNameLst>
                                      </p:cBhvr>
                                      <p:to>
                                        <p:strVal val="visible"/>
                                      </p:to>
                                    </p:set>
                                    <p:animEffect transition="in" filter="wipe(left)">
                                      <p:cBhvr>
                                        <p:cTn id="71" dur="200"/>
                                        <p:tgtEl>
                                          <p:spTgt spid="51">
                                            <p:graphicEl>
                                              <a:chart seriesIdx="-4" categoryIdx="4" bldStep="category"/>
                                            </p:graphicEl>
                                          </p:spTgt>
                                        </p:tgtEl>
                                      </p:cBhvr>
                                    </p:animEffect>
                                  </p:childTnLst>
                                </p:cTn>
                              </p:par>
                            </p:childTnLst>
                          </p:cTn>
                        </p:par>
                        <p:par>
                          <p:cTn id="72" fill="hold">
                            <p:stCondLst>
                              <p:cond delay="6700"/>
                            </p:stCondLst>
                            <p:childTnLst>
                              <p:par>
                                <p:cTn id="73" presetID="22" presetClass="entr" presetSubtype="8" fill="hold" grpId="0" nodeType="afterEffect">
                                  <p:stCondLst>
                                    <p:cond delay="0"/>
                                  </p:stCondLst>
                                  <p:childTnLst>
                                    <p:set>
                                      <p:cBhvr>
                                        <p:cTn id="74" dur="1" fill="hold">
                                          <p:stCondLst>
                                            <p:cond delay="0"/>
                                          </p:stCondLst>
                                        </p:cTn>
                                        <p:tgtEl>
                                          <p:spTgt spid="51">
                                            <p:graphicEl>
                                              <a:chart seriesIdx="-4" categoryIdx="5" bldStep="category"/>
                                            </p:graphicEl>
                                          </p:spTgt>
                                        </p:tgtEl>
                                        <p:attrNameLst>
                                          <p:attrName>style.visibility</p:attrName>
                                        </p:attrNameLst>
                                      </p:cBhvr>
                                      <p:to>
                                        <p:strVal val="visible"/>
                                      </p:to>
                                    </p:set>
                                    <p:animEffect transition="in" filter="wipe(left)">
                                      <p:cBhvr>
                                        <p:cTn id="75" dur="200"/>
                                        <p:tgtEl>
                                          <p:spTgt spid="51">
                                            <p:graphicEl>
                                              <a:chart seriesIdx="-4" categoryIdx="5" bldStep="category"/>
                                            </p:graphicEl>
                                          </p:spTgt>
                                        </p:tgtEl>
                                      </p:cBhvr>
                                    </p:animEffect>
                                  </p:childTnLst>
                                </p:cTn>
                              </p:par>
                            </p:childTnLst>
                          </p:cTn>
                        </p:par>
                        <p:par>
                          <p:cTn id="76" fill="hold">
                            <p:stCondLst>
                              <p:cond delay="6900"/>
                            </p:stCondLst>
                            <p:childTnLst>
                              <p:par>
                                <p:cTn id="77" presetID="22" presetClass="entr" presetSubtype="8" fill="hold" grpId="0" nodeType="afterEffect">
                                  <p:stCondLst>
                                    <p:cond delay="0"/>
                                  </p:stCondLst>
                                  <p:childTnLst>
                                    <p:set>
                                      <p:cBhvr>
                                        <p:cTn id="78" dur="1" fill="hold">
                                          <p:stCondLst>
                                            <p:cond delay="0"/>
                                          </p:stCondLst>
                                        </p:cTn>
                                        <p:tgtEl>
                                          <p:spTgt spid="51">
                                            <p:graphicEl>
                                              <a:chart seriesIdx="-4" categoryIdx="6" bldStep="category"/>
                                            </p:graphicEl>
                                          </p:spTgt>
                                        </p:tgtEl>
                                        <p:attrNameLst>
                                          <p:attrName>style.visibility</p:attrName>
                                        </p:attrNameLst>
                                      </p:cBhvr>
                                      <p:to>
                                        <p:strVal val="visible"/>
                                      </p:to>
                                    </p:set>
                                    <p:animEffect transition="in" filter="wipe(left)">
                                      <p:cBhvr>
                                        <p:cTn id="79" dur="200"/>
                                        <p:tgtEl>
                                          <p:spTgt spid="51">
                                            <p:graphicEl>
                                              <a:chart seriesIdx="-4" categoryIdx="6" bldStep="category"/>
                                            </p:graphicEl>
                                          </p:spTgt>
                                        </p:tgtEl>
                                      </p:cBhvr>
                                    </p:animEffect>
                                  </p:childTnLst>
                                </p:cTn>
                              </p:par>
                            </p:childTnLst>
                          </p:cTn>
                        </p:par>
                        <p:par>
                          <p:cTn id="80" fill="hold">
                            <p:stCondLst>
                              <p:cond delay="7100"/>
                            </p:stCondLst>
                            <p:childTnLst>
                              <p:par>
                                <p:cTn id="81" presetID="22" presetClass="entr" presetSubtype="8" fill="hold" grpId="0" nodeType="afterEffect">
                                  <p:stCondLst>
                                    <p:cond delay="0"/>
                                  </p:stCondLst>
                                  <p:childTnLst>
                                    <p:set>
                                      <p:cBhvr>
                                        <p:cTn id="82" dur="1" fill="hold">
                                          <p:stCondLst>
                                            <p:cond delay="0"/>
                                          </p:stCondLst>
                                        </p:cTn>
                                        <p:tgtEl>
                                          <p:spTgt spid="51">
                                            <p:graphicEl>
                                              <a:chart seriesIdx="-4" categoryIdx="7" bldStep="category"/>
                                            </p:graphicEl>
                                          </p:spTgt>
                                        </p:tgtEl>
                                        <p:attrNameLst>
                                          <p:attrName>style.visibility</p:attrName>
                                        </p:attrNameLst>
                                      </p:cBhvr>
                                      <p:to>
                                        <p:strVal val="visible"/>
                                      </p:to>
                                    </p:set>
                                    <p:animEffect transition="in" filter="wipe(left)">
                                      <p:cBhvr>
                                        <p:cTn id="83" dur="200"/>
                                        <p:tgtEl>
                                          <p:spTgt spid="51">
                                            <p:graphicEl>
                                              <a:chart seriesIdx="-4" categoryIdx="7" bldStep="category"/>
                                            </p:graphicEl>
                                          </p:spTgt>
                                        </p:tgtEl>
                                      </p:cBhvr>
                                    </p:animEffect>
                                  </p:childTnLst>
                                </p:cTn>
                              </p:par>
                            </p:childTnLst>
                          </p:cTn>
                        </p:par>
                        <p:par>
                          <p:cTn id="84" fill="hold">
                            <p:stCondLst>
                              <p:cond delay="7300"/>
                            </p:stCondLst>
                            <p:childTnLst>
                              <p:par>
                                <p:cTn id="85" presetID="22" presetClass="entr" presetSubtype="8" fill="hold" grpId="0" nodeType="afterEffect">
                                  <p:stCondLst>
                                    <p:cond delay="0"/>
                                  </p:stCondLst>
                                  <p:childTnLst>
                                    <p:set>
                                      <p:cBhvr>
                                        <p:cTn id="86" dur="1" fill="hold">
                                          <p:stCondLst>
                                            <p:cond delay="0"/>
                                          </p:stCondLst>
                                        </p:cTn>
                                        <p:tgtEl>
                                          <p:spTgt spid="51">
                                            <p:graphicEl>
                                              <a:chart seriesIdx="-4" categoryIdx="8" bldStep="category"/>
                                            </p:graphicEl>
                                          </p:spTgt>
                                        </p:tgtEl>
                                        <p:attrNameLst>
                                          <p:attrName>style.visibility</p:attrName>
                                        </p:attrNameLst>
                                      </p:cBhvr>
                                      <p:to>
                                        <p:strVal val="visible"/>
                                      </p:to>
                                    </p:set>
                                    <p:animEffect transition="in" filter="wipe(left)">
                                      <p:cBhvr>
                                        <p:cTn id="87" dur="200"/>
                                        <p:tgtEl>
                                          <p:spTgt spid="51">
                                            <p:graphicEl>
                                              <a:chart seriesIdx="-4" categoryIdx="8" bldStep="category"/>
                                            </p:graphicEl>
                                          </p:spTgt>
                                        </p:tgtEl>
                                      </p:cBhvr>
                                    </p:animEffect>
                                  </p:childTnLst>
                                </p:cTn>
                              </p:par>
                            </p:childTnLst>
                          </p:cTn>
                        </p:par>
                        <p:par>
                          <p:cTn id="88" fill="hold">
                            <p:stCondLst>
                              <p:cond delay="7500"/>
                            </p:stCondLst>
                            <p:childTnLst>
                              <p:par>
                                <p:cTn id="89" presetID="22" presetClass="entr" presetSubtype="8" fill="hold" grpId="0" nodeType="afterEffect">
                                  <p:stCondLst>
                                    <p:cond delay="0"/>
                                  </p:stCondLst>
                                  <p:childTnLst>
                                    <p:set>
                                      <p:cBhvr>
                                        <p:cTn id="90" dur="1" fill="hold">
                                          <p:stCondLst>
                                            <p:cond delay="0"/>
                                          </p:stCondLst>
                                        </p:cTn>
                                        <p:tgtEl>
                                          <p:spTgt spid="51">
                                            <p:graphicEl>
                                              <a:chart seriesIdx="-4" categoryIdx="9" bldStep="category"/>
                                            </p:graphicEl>
                                          </p:spTgt>
                                        </p:tgtEl>
                                        <p:attrNameLst>
                                          <p:attrName>style.visibility</p:attrName>
                                        </p:attrNameLst>
                                      </p:cBhvr>
                                      <p:to>
                                        <p:strVal val="visible"/>
                                      </p:to>
                                    </p:set>
                                    <p:animEffect transition="in" filter="wipe(left)">
                                      <p:cBhvr>
                                        <p:cTn id="91" dur="200"/>
                                        <p:tgtEl>
                                          <p:spTgt spid="51">
                                            <p:graphicEl>
                                              <a:chart seriesIdx="-4" categoryIdx="9" bldStep="category"/>
                                            </p:graphicEl>
                                          </p:spTgt>
                                        </p:tgtEl>
                                      </p:cBhvr>
                                    </p:animEffect>
                                  </p:childTnLst>
                                </p:cTn>
                              </p:par>
                            </p:childTnLst>
                          </p:cTn>
                        </p:par>
                        <p:par>
                          <p:cTn id="92" fill="hold">
                            <p:stCondLst>
                              <p:cond delay="7700"/>
                            </p:stCondLst>
                            <p:childTnLst>
                              <p:par>
                                <p:cTn id="93" presetID="1" presetClass="entr" presetSubtype="0"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1" grpId="0">
        <p:bldSub>
          <a:bldChart bld="category"/>
        </p:bldSub>
      </p:bldGraphic>
      <p:bldP spid="46" grpId="0" animBg="1"/>
      <p:bldGraphic spid="50" grpId="0">
        <p:bldSub>
          <a:bldChart bld="category"/>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Freeform: Shape 48">
            <a:extLst>
              <a:ext uri="{FF2B5EF4-FFF2-40B4-BE49-F238E27FC236}">
                <a16:creationId xmlns:a16="http://schemas.microsoft.com/office/drawing/2014/main" xmlns="" id="{4D32E7C8-7B14-6B42-B4A2-2D2F1041D037}"/>
              </a:ext>
            </a:extLst>
          </p:cNvPr>
          <p:cNvSpPr/>
          <p:nvPr/>
        </p:nvSpPr>
        <p:spPr>
          <a:xfrm>
            <a:off x="1" y="0"/>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Rectangle 1">
            <a:extLst>
              <a:ext uri="{FF2B5EF4-FFF2-40B4-BE49-F238E27FC236}">
                <a16:creationId xmlns:a16="http://schemas.microsoft.com/office/drawing/2014/main" xmlns="" id="{6279C150-6E21-420C-8B8E-F4B888D4ADB3}"/>
              </a:ext>
            </a:extLst>
          </p:cNvPr>
          <p:cNvSpPr/>
          <p:nvPr/>
        </p:nvSpPr>
        <p:spPr>
          <a:xfrm>
            <a:off x="10510" y="399393"/>
            <a:ext cx="1492469" cy="1271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Rectangle 70">
            <a:extLst>
              <a:ext uri="{FF2B5EF4-FFF2-40B4-BE49-F238E27FC236}">
                <a16:creationId xmlns:a16="http://schemas.microsoft.com/office/drawing/2014/main" xmlns="" id="{D9829B80-0CB7-4386-84EF-6B9A62937ECF}"/>
              </a:ext>
            </a:extLst>
          </p:cNvPr>
          <p:cNvSpPr/>
          <p:nvPr/>
        </p:nvSpPr>
        <p:spPr>
          <a:xfrm>
            <a:off x="10510" y="2564524"/>
            <a:ext cx="1492469" cy="1271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a:extLst>
              <a:ext uri="{FF2B5EF4-FFF2-40B4-BE49-F238E27FC236}">
                <a16:creationId xmlns:a16="http://schemas.microsoft.com/office/drawing/2014/main" xmlns="" id="{4F28FC1B-95D2-4A92-AFE3-CF3199B4CD32}"/>
              </a:ext>
            </a:extLst>
          </p:cNvPr>
          <p:cNvSpPr/>
          <p:nvPr/>
        </p:nvSpPr>
        <p:spPr>
          <a:xfrm>
            <a:off x="10510" y="4792718"/>
            <a:ext cx="1492469" cy="1271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8" name="Rectangle: Rounded Corners 1">
            <a:extLst>
              <a:ext uri="{FF2B5EF4-FFF2-40B4-BE49-F238E27FC236}">
                <a16:creationId xmlns:a16="http://schemas.microsoft.com/office/drawing/2014/main" xmlns="" id="{0E5291B8-E5CF-9446-8873-A531064325A9}"/>
              </a:ext>
            </a:extLst>
          </p:cNvPr>
          <p:cNvSpPr/>
          <p:nvPr/>
        </p:nvSpPr>
        <p:spPr>
          <a:xfrm>
            <a:off x="5443464" y="3512247"/>
            <a:ext cx="6043396" cy="2639271"/>
          </a:xfrm>
          <a:prstGeom prst="roundRect">
            <a:avLst>
              <a:gd name="adj" fmla="val 5564"/>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7" name="Graphique 66">
            <a:extLst>
              <a:ext uri="{FF2B5EF4-FFF2-40B4-BE49-F238E27FC236}">
                <a16:creationId xmlns:a16="http://schemas.microsoft.com/office/drawing/2014/main" xmlns="" id="{532009AF-5022-D04A-A4AF-FB2E6FE75ADC}"/>
              </a:ext>
            </a:extLst>
          </p:cNvPr>
          <p:cNvGraphicFramePr>
            <a:graphicFrameLocks/>
          </p:cNvGraphicFramePr>
          <p:nvPr>
            <p:extLst>
              <p:ext uri="{D42A27DB-BD31-4B8C-83A1-F6EECF244321}">
                <p14:modId xmlns:p14="http://schemas.microsoft.com/office/powerpoint/2010/main" val="2129938161"/>
              </p:ext>
            </p:extLst>
          </p:nvPr>
        </p:nvGraphicFramePr>
        <p:xfrm>
          <a:off x="6158847" y="3225238"/>
          <a:ext cx="4572000" cy="2966526"/>
        </p:xfrm>
        <a:graphic>
          <a:graphicData uri="http://schemas.openxmlformats.org/drawingml/2006/chart">
            <c:chart xmlns:c="http://schemas.openxmlformats.org/drawingml/2006/chart" xmlns:r="http://schemas.openxmlformats.org/officeDocument/2006/relationships" r:id="rId2"/>
          </a:graphicData>
        </a:graphic>
      </p:graphicFrame>
      <p:sp>
        <p:nvSpPr>
          <p:cNvPr id="182" name="Rectangle: Rounded Corners 1">
            <a:extLst>
              <a:ext uri="{FF2B5EF4-FFF2-40B4-BE49-F238E27FC236}">
                <a16:creationId xmlns:a16="http://schemas.microsoft.com/office/drawing/2014/main" xmlns="" id="{A7D3F7D3-E22D-0446-954C-FA3308DCD8EF}"/>
              </a:ext>
            </a:extLst>
          </p:cNvPr>
          <p:cNvSpPr/>
          <p:nvPr/>
        </p:nvSpPr>
        <p:spPr>
          <a:xfrm>
            <a:off x="7728227" y="1751595"/>
            <a:ext cx="1412091" cy="1378232"/>
          </a:xfrm>
          <a:prstGeom prst="ellipse">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xmlns="" id="{3F5322D3-9EF2-403B-94D5-EB35A1E8669C}"/>
              </a:ext>
            </a:extLst>
          </p:cNvPr>
          <p:cNvSpPr txBox="1"/>
          <p:nvPr/>
        </p:nvSpPr>
        <p:spPr>
          <a:xfrm>
            <a:off x="2527964" y="396304"/>
            <a:ext cx="4368797" cy="707886"/>
          </a:xfrm>
          <a:prstGeom prst="rect">
            <a:avLst/>
          </a:prstGeom>
          <a:noFill/>
        </p:spPr>
        <p:txBody>
          <a:bodyPr wrap="square" rtlCol="0">
            <a:spAutoFit/>
          </a:bodyPr>
          <a:lstStyle>
            <a:defPPr>
              <a:defRPr lang="en-US"/>
            </a:defPPr>
            <a:lvl1pPr>
              <a:lnSpc>
                <a:spcPct val="80000"/>
              </a:lnSpc>
              <a:defRPr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00000"/>
              </a:lnSpc>
            </a:pPr>
            <a:r>
              <a:rPr lang="fr-FR" sz="2000" dirty="0"/>
              <a:t>Montants adjugés &amp; évolutions </a:t>
            </a:r>
          </a:p>
          <a:p>
            <a:pPr>
              <a:lnSpc>
                <a:spcPct val="100000"/>
              </a:lnSpc>
            </a:pPr>
            <a:r>
              <a:rPr lang="fr-FR" sz="2000" dirty="0"/>
              <a:t>par secteur d’activité</a:t>
            </a:r>
          </a:p>
        </p:txBody>
      </p:sp>
      <p:sp>
        <p:nvSpPr>
          <p:cNvPr id="5" name="Rectangle: Rounded Corners 4">
            <a:extLst>
              <a:ext uri="{FF2B5EF4-FFF2-40B4-BE49-F238E27FC236}">
                <a16:creationId xmlns:a16="http://schemas.microsoft.com/office/drawing/2014/main" xmlns="" id="{902B083F-7141-4D73-A9A4-A4B17A4CA8EC}"/>
              </a:ext>
            </a:extLst>
          </p:cNvPr>
          <p:cNvSpPr/>
          <p:nvPr/>
        </p:nvSpPr>
        <p:spPr>
          <a:xfrm>
            <a:off x="1977074" y="599097"/>
            <a:ext cx="497681" cy="711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4" name="TextBox 3">
            <a:extLst>
              <a:ext uri="{FF2B5EF4-FFF2-40B4-BE49-F238E27FC236}">
                <a16:creationId xmlns:a16="http://schemas.microsoft.com/office/drawing/2014/main" xmlns="" id="{3A361742-6472-BD40-B218-C35F1DE8E1E2}"/>
              </a:ext>
            </a:extLst>
          </p:cNvPr>
          <p:cNvSpPr txBox="1"/>
          <p:nvPr/>
        </p:nvSpPr>
        <p:spPr>
          <a:xfrm>
            <a:off x="2386756" y="5358217"/>
            <a:ext cx="2694640" cy="890302"/>
          </a:xfrm>
          <a:prstGeom prst="rect">
            <a:avLst/>
          </a:prstGeom>
          <a:noFill/>
        </p:spPr>
        <p:txBody>
          <a:bodyPr wrap="square" rtlCol="0">
            <a:noAutofit/>
          </a:bodyPr>
          <a:lstStyle/>
          <a:p>
            <a:pPr algn="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Ventilation du montant adjugé par secteur d'activité</a:t>
            </a:r>
          </a:p>
          <a:p>
            <a:pPr algn="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en millions d’€ </a:t>
            </a:r>
          </a:p>
          <a:p>
            <a:pPr algn="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(hors frais de ventes)</a:t>
            </a:r>
          </a:p>
        </p:txBody>
      </p:sp>
      <p:sp>
        <p:nvSpPr>
          <p:cNvPr id="45" name="Rectangle: Rounded Corners 4">
            <a:extLst>
              <a:ext uri="{FF2B5EF4-FFF2-40B4-BE49-F238E27FC236}">
                <a16:creationId xmlns:a16="http://schemas.microsoft.com/office/drawing/2014/main" xmlns="" id="{39F11944-1806-FE49-8678-90F3D6CBE2C5}"/>
              </a:ext>
            </a:extLst>
          </p:cNvPr>
          <p:cNvSpPr/>
          <p:nvPr/>
        </p:nvSpPr>
        <p:spPr>
          <a:xfrm rot="16200000">
            <a:off x="4778882" y="5731356"/>
            <a:ext cx="700488" cy="74379"/>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aphicFrame>
        <p:nvGraphicFramePr>
          <p:cNvPr id="176" name="Graphique 175">
            <a:extLst>
              <a:ext uri="{FF2B5EF4-FFF2-40B4-BE49-F238E27FC236}">
                <a16:creationId xmlns:a16="http://schemas.microsoft.com/office/drawing/2014/main" xmlns="" id="{50C47A3C-90D4-2F4D-BEDD-12022D9FA3D7}"/>
              </a:ext>
            </a:extLst>
          </p:cNvPr>
          <p:cNvGraphicFramePr/>
          <p:nvPr>
            <p:extLst>
              <p:ext uri="{D42A27DB-BD31-4B8C-83A1-F6EECF244321}">
                <p14:modId xmlns:p14="http://schemas.microsoft.com/office/powerpoint/2010/main" val="4137201118"/>
              </p:ext>
            </p:extLst>
          </p:nvPr>
        </p:nvGraphicFramePr>
        <p:xfrm>
          <a:off x="7103504" y="1458515"/>
          <a:ext cx="2661536" cy="1937844"/>
        </p:xfrm>
        <a:graphic>
          <a:graphicData uri="http://schemas.openxmlformats.org/drawingml/2006/chart">
            <c:chart xmlns:c="http://schemas.openxmlformats.org/drawingml/2006/chart" xmlns:r="http://schemas.openxmlformats.org/officeDocument/2006/relationships" r:id="rId3"/>
          </a:graphicData>
        </a:graphic>
      </p:graphicFrame>
      <p:sp>
        <p:nvSpPr>
          <p:cNvPr id="214" name="Ellipse 213">
            <a:extLst>
              <a:ext uri="{FF2B5EF4-FFF2-40B4-BE49-F238E27FC236}">
                <a16:creationId xmlns:a16="http://schemas.microsoft.com/office/drawing/2014/main" xmlns="" id="{C273C770-78F7-6B45-8CE9-32937571AC91}"/>
              </a:ext>
            </a:extLst>
          </p:cNvPr>
          <p:cNvSpPr/>
          <p:nvPr/>
        </p:nvSpPr>
        <p:spPr>
          <a:xfrm>
            <a:off x="5078417" y="2327501"/>
            <a:ext cx="432000" cy="431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+10,5%</a:t>
            </a:r>
          </a:p>
        </p:txBody>
      </p:sp>
      <p:grpSp>
        <p:nvGrpSpPr>
          <p:cNvPr id="166" name="Groupe 165">
            <a:extLst>
              <a:ext uri="{FF2B5EF4-FFF2-40B4-BE49-F238E27FC236}">
                <a16:creationId xmlns:a16="http://schemas.microsoft.com/office/drawing/2014/main" xmlns="" id="{1F4D8326-5B92-A342-A0DE-359338105681}"/>
              </a:ext>
            </a:extLst>
          </p:cNvPr>
          <p:cNvGrpSpPr/>
          <p:nvPr/>
        </p:nvGrpSpPr>
        <p:grpSpPr>
          <a:xfrm>
            <a:off x="5572644" y="2158224"/>
            <a:ext cx="631663" cy="338554"/>
            <a:chOff x="6300469" y="1898246"/>
            <a:chExt cx="631663" cy="338554"/>
          </a:xfrm>
        </p:grpSpPr>
        <p:sp>
          <p:nvSpPr>
            <p:cNvPr id="18" name="Rectangle: Rounded Corners 12">
              <a:extLst>
                <a:ext uri="{FF2B5EF4-FFF2-40B4-BE49-F238E27FC236}">
                  <a16:creationId xmlns:a16="http://schemas.microsoft.com/office/drawing/2014/main" xmlns="" id="{2420A028-56F0-F84E-B8DC-6458E96FCD13}"/>
                </a:ext>
              </a:extLst>
            </p:cNvPr>
            <p:cNvSpPr/>
            <p:nvPr/>
          </p:nvSpPr>
          <p:spPr>
            <a:xfrm rot="16200000">
              <a:off x="6486850" y="1766260"/>
              <a:ext cx="302505" cy="588059"/>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d-ID" sz="1050" dirty="0"/>
            </a:p>
          </p:txBody>
        </p:sp>
        <p:sp>
          <p:nvSpPr>
            <p:cNvPr id="21" name="Rectangle 20">
              <a:extLst>
                <a:ext uri="{FF2B5EF4-FFF2-40B4-BE49-F238E27FC236}">
                  <a16:creationId xmlns:a16="http://schemas.microsoft.com/office/drawing/2014/main" xmlns="" id="{1C7FDAD0-8B0A-6844-8482-B804DC84D4CF}"/>
                </a:ext>
              </a:extLst>
            </p:cNvPr>
            <p:cNvSpPr/>
            <p:nvPr/>
          </p:nvSpPr>
          <p:spPr>
            <a:xfrm>
              <a:off x="6300469" y="1898246"/>
              <a:ext cx="631661" cy="338554"/>
            </a:xfrm>
            <a:prstGeom prst="rect">
              <a:avLst/>
            </a:prstGeom>
            <a:noFill/>
          </p:spPr>
          <p:txBody>
            <a:bodyPr wrap="none">
              <a:no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1,56</a:t>
              </a:r>
            </a:p>
          </p:txBody>
        </p:sp>
      </p:grpSp>
      <p:sp>
        <p:nvSpPr>
          <p:cNvPr id="30" name="Rectangle 29">
            <a:extLst>
              <a:ext uri="{FF2B5EF4-FFF2-40B4-BE49-F238E27FC236}">
                <a16:creationId xmlns:a16="http://schemas.microsoft.com/office/drawing/2014/main" xmlns="" id="{463948B6-5EB8-3943-8703-E1BB27C7B23B}"/>
              </a:ext>
            </a:extLst>
          </p:cNvPr>
          <p:cNvSpPr/>
          <p:nvPr/>
        </p:nvSpPr>
        <p:spPr>
          <a:xfrm>
            <a:off x="6171770" y="2166391"/>
            <a:ext cx="801327" cy="297924"/>
          </a:xfrm>
          <a:prstGeom prst="rect">
            <a:avLst/>
          </a:prstGeom>
        </p:spPr>
        <p:txBody>
          <a:bodyPr wrap="square" anchor="ctr">
            <a:noAutofit/>
          </a:bodyPr>
          <a:lstStyle/>
          <a:p>
            <a:r>
              <a:rPr lang="fr-FR" sz="9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MILLIARD D’EUROS</a:t>
            </a:r>
          </a:p>
        </p:txBody>
      </p:sp>
      <p:pic>
        <p:nvPicPr>
          <p:cNvPr id="179" name="Graphique 178">
            <a:extLst>
              <a:ext uri="{FF2B5EF4-FFF2-40B4-BE49-F238E27FC236}">
                <a16:creationId xmlns:a16="http://schemas.microsoft.com/office/drawing/2014/main" xmlns="" id="{F5781AD4-2B81-654F-A44A-FAC3C59A108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973097" y="1872958"/>
            <a:ext cx="255624" cy="613499"/>
          </a:xfrm>
          <a:prstGeom prst="rect">
            <a:avLst/>
          </a:prstGeom>
        </p:spPr>
      </p:pic>
      <p:sp>
        <p:nvSpPr>
          <p:cNvPr id="221" name="Forme libre 220">
            <a:extLst>
              <a:ext uri="{FF2B5EF4-FFF2-40B4-BE49-F238E27FC236}">
                <a16:creationId xmlns:a16="http://schemas.microsoft.com/office/drawing/2014/main" xmlns="" id="{AA8F2DC3-6DE5-1E41-91BE-5A250409C775}"/>
              </a:ext>
            </a:extLst>
          </p:cNvPr>
          <p:cNvSpPr/>
          <p:nvPr/>
        </p:nvSpPr>
        <p:spPr>
          <a:xfrm>
            <a:off x="5553747" y="2429966"/>
            <a:ext cx="2004164" cy="131524"/>
          </a:xfrm>
          <a:custGeom>
            <a:avLst/>
            <a:gdLst>
              <a:gd name="connsiteX0" fmla="*/ 2004164 w 2004164"/>
              <a:gd name="connsiteY0" fmla="*/ 0 h 131524"/>
              <a:gd name="connsiteX1" fmla="*/ 1759906 w 2004164"/>
              <a:gd name="connsiteY1" fmla="*/ 131524 h 131524"/>
              <a:gd name="connsiteX2" fmla="*/ 0 w 2004164"/>
              <a:gd name="connsiteY2" fmla="*/ 131524 h 131524"/>
              <a:gd name="connsiteX3" fmla="*/ 0 w 2004164"/>
              <a:gd name="connsiteY3" fmla="*/ 131524 h 131524"/>
            </a:gdLst>
            <a:ahLst/>
            <a:cxnLst>
              <a:cxn ang="0">
                <a:pos x="connsiteX0" y="connsiteY0"/>
              </a:cxn>
              <a:cxn ang="0">
                <a:pos x="connsiteX1" y="connsiteY1"/>
              </a:cxn>
              <a:cxn ang="0">
                <a:pos x="connsiteX2" y="connsiteY2"/>
              </a:cxn>
              <a:cxn ang="0">
                <a:pos x="connsiteX3" y="connsiteY3"/>
              </a:cxn>
            </a:cxnLst>
            <a:rect l="l" t="t" r="r" b="b"/>
            <a:pathLst>
              <a:path w="2004164" h="131524">
                <a:moveTo>
                  <a:pt x="2004164" y="0"/>
                </a:moveTo>
                <a:lnTo>
                  <a:pt x="1759906" y="131524"/>
                </a:lnTo>
                <a:lnTo>
                  <a:pt x="0" y="131524"/>
                </a:lnTo>
                <a:lnTo>
                  <a:pt x="0" y="131524"/>
                </a:lnTo>
              </a:path>
            </a:pathLst>
          </a:custGeom>
          <a:noFill/>
          <a:ln w="6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4" name="Rectangle 223">
            <a:extLst>
              <a:ext uri="{FF2B5EF4-FFF2-40B4-BE49-F238E27FC236}">
                <a16:creationId xmlns:a16="http://schemas.microsoft.com/office/drawing/2014/main" xmlns="" id="{78CD1929-BEAB-DE49-BE82-F4003E3DDCD2}"/>
              </a:ext>
            </a:extLst>
          </p:cNvPr>
          <p:cNvSpPr/>
          <p:nvPr/>
        </p:nvSpPr>
        <p:spPr>
          <a:xfrm>
            <a:off x="7791544" y="2221248"/>
            <a:ext cx="655950" cy="369332"/>
          </a:xfrm>
          <a:prstGeom prst="rect">
            <a:avLst/>
          </a:prstGeom>
        </p:spPr>
        <p:txBody>
          <a:bodyPr wrap="none">
            <a:spAutoFit/>
          </a:bodyPr>
          <a:lstStyle/>
          <a:p>
            <a:pPr algn="ctr"/>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46%</a:t>
            </a:r>
          </a:p>
        </p:txBody>
      </p:sp>
      <p:sp>
        <p:nvSpPr>
          <p:cNvPr id="213" name="Ellipse 212">
            <a:extLst>
              <a:ext uri="{FF2B5EF4-FFF2-40B4-BE49-F238E27FC236}">
                <a16:creationId xmlns:a16="http://schemas.microsoft.com/office/drawing/2014/main" xmlns="" id="{575C6E7E-850C-B847-A892-3DE6647F214D}"/>
              </a:ext>
            </a:extLst>
          </p:cNvPr>
          <p:cNvSpPr/>
          <p:nvPr/>
        </p:nvSpPr>
        <p:spPr>
          <a:xfrm>
            <a:off x="11352279" y="2519918"/>
            <a:ext cx="432000" cy="43155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+14,4%</a:t>
            </a:r>
          </a:p>
        </p:txBody>
      </p:sp>
      <p:grpSp>
        <p:nvGrpSpPr>
          <p:cNvPr id="13" name="Groupe 12">
            <a:extLst>
              <a:ext uri="{FF2B5EF4-FFF2-40B4-BE49-F238E27FC236}">
                <a16:creationId xmlns:a16="http://schemas.microsoft.com/office/drawing/2014/main" xmlns="" id="{9B617A54-E990-8F43-8BAE-8BEE634D8942}"/>
              </a:ext>
            </a:extLst>
          </p:cNvPr>
          <p:cNvGrpSpPr/>
          <p:nvPr/>
        </p:nvGrpSpPr>
        <p:grpSpPr>
          <a:xfrm>
            <a:off x="8425393" y="2331573"/>
            <a:ext cx="3014748" cy="700244"/>
            <a:chOff x="8425393" y="2331573"/>
            <a:chExt cx="3014748" cy="700244"/>
          </a:xfrm>
        </p:grpSpPr>
        <p:grpSp>
          <p:nvGrpSpPr>
            <p:cNvPr id="193" name="Groupe 192">
              <a:extLst>
                <a:ext uri="{FF2B5EF4-FFF2-40B4-BE49-F238E27FC236}">
                  <a16:creationId xmlns:a16="http://schemas.microsoft.com/office/drawing/2014/main" xmlns="" id="{F988FEDA-7642-2C43-BA61-244F3D8B2086}"/>
                </a:ext>
              </a:extLst>
            </p:cNvPr>
            <p:cNvGrpSpPr/>
            <p:nvPr/>
          </p:nvGrpSpPr>
          <p:grpSpPr>
            <a:xfrm>
              <a:off x="10039516" y="2331573"/>
              <a:ext cx="631663" cy="338554"/>
              <a:chOff x="6300469" y="1898246"/>
              <a:chExt cx="631663" cy="338554"/>
            </a:xfrm>
          </p:grpSpPr>
          <p:sp>
            <p:nvSpPr>
              <p:cNvPr id="194" name="Rectangle: Rounded Corners 12">
                <a:extLst>
                  <a:ext uri="{FF2B5EF4-FFF2-40B4-BE49-F238E27FC236}">
                    <a16:creationId xmlns:a16="http://schemas.microsoft.com/office/drawing/2014/main" xmlns="" id="{7E4F0FBA-B9AF-3C4B-86D7-9AF7B0FADB96}"/>
                  </a:ext>
                </a:extLst>
              </p:cNvPr>
              <p:cNvSpPr/>
              <p:nvPr/>
            </p:nvSpPr>
            <p:spPr>
              <a:xfrm rot="5400000">
                <a:off x="6486850" y="1766260"/>
                <a:ext cx="302505" cy="588059"/>
              </a:xfrm>
              <a:prstGeom prst="round2Same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d-ID" sz="1050" dirty="0"/>
              </a:p>
            </p:txBody>
          </p:sp>
          <p:sp>
            <p:nvSpPr>
              <p:cNvPr id="195" name="Rectangle 194">
                <a:extLst>
                  <a:ext uri="{FF2B5EF4-FFF2-40B4-BE49-F238E27FC236}">
                    <a16:creationId xmlns:a16="http://schemas.microsoft.com/office/drawing/2014/main" xmlns="" id="{B6623440-5459-E64D-A5D7-6CEC2B94D5FC}"/>
                  </a:ext>
                </a:extLst>
              </p:cNvPr>
              <p:cNvSpPr/>
              <p:nvPr/>
            </p:nvSpPr>
            <p:spPr>
              <a:xfrm>
                <a:off x="6300469" y="1898246"/>
                <a:ext cx="631661" cy="338554"/>
              </a:xfrm>
              <a:prstGeom prst="rect">
                <a:avLst/>
              </a:prstGeom>
              <a:noFill/>
            </p:spPr>
            <p:txBody>
              <a:bodyPr wrap="none">
                <a:no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1,63</a:t>
                </a:r>
              </a:p>
            </p:txBody>
          </p:sp>
        </p:grpSp>
        <p:sp>
          <p:nvSpPr>
            <p:cNvPr id="196" name="Rectangle 195">
              <a:extLst>
                <a:ext uri="{FF2B5EF4-FFF2-40B4-BE49-F238E27FC236}">
                  <a16:creationId xmlns:a16="http://schemas.microsoft.com/office/drawing/2014/main" xmlns="" id="{F0E1AFE9-317E-484D-A333-2544093377A9}"/>
                </a:ext>
              </a:extLst>
            </p:cNvPr>
            <p:cNvSpPr/>
            <p:nvPr/>
          </p:nvSpPr>
          <p:spPr>
            <a:xfrm>
              <a:off x="10638814" y="2348730"/>
              <a:ext cx="801327" cy="297924"/>
            </a:xfrm>
            <a:prstGeom prst="rect">
              <a:avLst/>
            </a:prstGeom>
          </p:spPr>
          <p:txBody>
            <a:bodyPr wrap="square" anchor="ctr">
              <a:noAutofit/>
            </a:bodyPr>
            <a:lstStyle/>
            <a:p>
              <a:r>
                <a:rPr lang="fr-FR" sz="9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MILLIARD D’EUROS</a:t>
              </a:r>
            </a:p>
          </p:txBody>
        </p:sp>
        <p:sp>
          <p:nvSpPr>
            <p:cNvPr id="198" name="Rectangle 197">
              <a:extLst>
                <a:ext uri="{FF2B5EF4-FFF2-40B4-BE49-F238E27FC236}">
                  <a16:creationId xmlns:a16="http://schemas.microsoft.com/office/drawing/2014/main" xmlns="" id="{86D8EFE5-8A17-4B43-9D5D-78C8103EA165}"/>
                </a:ext>
              </a:extLst>
            </p:cNvPr>
            <p:cNvSpPr/>
            <p:nvPr/>
          </p:nvSpPr>
          <p:spPr>
            <a:xfrm>
              <a:off x="9562727" y="2766582"/>
              <a:ext cx="1755219" cy="265235"/>
            </a:xfrm>
            <a:prstGeom prst="rect">
              <a:avLst/>
            </a:prstGeom>
          </p:spPr>
          <p:txBody>
            <a:bodyPr wrap="none">
              <a:noAutofit/>
            </a:bodyPr>
            <a:lstStyle/>
            <a:p>
              <a:pPr algn="ctr"/>
              <a:r>
                <a:rPr lang="fr-FR" sz="1200" dirty="0">
                  <a:solidFill>
                    <a:srgbClr val="7030A0"/>
                  </a:solidFill>
                  <a:latin typeface="Open Sans" panose="020B0606030504020204" pitchFamily="34" charset="0"/>
                  <a:ea typeface="Open Sans" panose="020B0606030504020204" pitchFamily="34" charset="0"/>
                  <a:cs typeface="Open Sans" panose="020B0606030504020204" pitchFamily="34" charset="0"/>
                </a:rPr>
                <a:t>Véhicules d’occasion </a:t>
              </a:r>
            </a:p>
            <a:p>
              <a:pPr algn="ctr"/>
              <a:r>
                <a:rPr lang="fr-FR" sz="1200" dirty="0">
                  <a:solidFill>
                    <a:srgbClr val="7030A0"/>
                  </a:solidFill>
                  <a:latin typeface="Open Sans" panose="020B0606030504020204" pitchFamily="34" charset="0"/>
                  <a:ea typeface="Open Sans" panose="020B0606030504020204" pitchFamily="34" charset="0"/>
                  <a:cs typeface="Open Sans" panose="020B0606030504020204" pitchFamily="34" charset="0"/>
                </a:rPr>
                <a:t>&amp; Matériel Industriel</a:t>
              </a:r>
              <a:endParaRPr lang="fr-FR" sz="1200"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22" name="Forme libre 221">
              <a:extLst>
                <a:ext uri="{FF2B5EF4-FFF2-40B4-BE49-F238E27FC236}">
                  <a16:creationId xmlns:a16="http://schemas.microsoft.com/office/drawing/2014/main" xmlns="" id="{AB39B1EC-5FD6-C541-B0C7-0057709FA6CE}"/>
                </a:ext>
              </a:extLst>
            </p:cNvPr>
            <p:cNvSpPr/>
            <p:nvPr/>
          </p:nvSpPr>
          <p:spPr>
            <a:xfrm flipH="1">
              <a:off x="9313782" y="2621159"/>
              <a:ext cx="2004164" cy="131524"/>
            </a:xfrm>
            <a:custGeom>
              <a:avLst/>
              <a:gdLst>
                <a:gd name="connsiteX0" fmla="*/ 2004164 w 2004164"/>
                <a:gd name="connsiteY0" fmla="*/ 0 h 131524"/>
                <a:gd name="connsiteX1" fmla="*/ 1759906 w 2004164"/>
                <a:gd name="connsiteY1" fmla="*/ 131524 h 131524"/>
                <a:gd name="connsiteX2" fmla="*/ 0 w 2004164"/>
                <a:gd name="connsiteY2" fmla="*/ 131524 h 131524"/>
                <a:gd name="connsiteX3" fmla="*/ 0 w 2004164"/>
                <a:gd name="connsiteY3" fmla="*/ 131524 h 131524"/>
              </a:gdLst>
              <a:ahLst/>
              <a:cxnLst>
                <a:cxn ang="0">
                  <a:pos x="connsiteX0" y="connsiteY0"/>
                </a:cxn>
                <a:cxn ang="0">
                  <a:pos x="connsiteX1" y="connsiteY1"/>
                </a:cxn>
                <a:cxn ang="0">
                  <a:pos x="connsiteX2" y="connsiteY2"/>
                </a:cxn>
                <a:cxn ang="0">
                  <a:pos x="connsiteX3" y="connsiteY3"/>
                </a:cxn>
              </a:cxnLst>
              <a:rect l="l" t="t" r="r" b="b"/>
              <a:pathLst>
                <a:path w="2004164" h="131524">
                  <a:moveTo>
                    <a:pt x="2004164" y="0"/>
                  </a:moveTo>
                  <a:lnTo>
                    <a:pt x="1759906" y="131524"/>
                  </a:lnTo>
                  <a:lnTo>
                    <a:pt x="0" y="131524"/>
                  </a:lnTo>
                  <a:lnTo>
                    <a:pt x="0" y="131524"/>
                  </a:lnTo>
                </a:path>
              </a:pathLst>
            </a:custGeom>
            <a:no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 name="Rectangle 224">
              <a:extLst>
                <a:ext uri="{FF2B5EF4-FFF2-40B4-BE49-F238E27FC236}">
                  <a16:creationId xmlns:a16="http://schemas.microsoft.com/office/drawing/2014/main" xmlns="" id="{6D83D21A-36A7-0C43-A073-06BC339A309D}"/>
                </a:ext>
              </a:extLst>
            </p:cNvPr>
            <p:cNvSpPr/>
            <p:nvPr/>
          </p:nvSpPr>
          <p:spPr>
            <a:xfrm>
              <a:off x="8425393" y="2342364"/>
              <a:ext cx="655950" cy="369332"/>
            </a:xfrm>
            <a:prstGeom prst="rect">
              <a:avLst/>
            </a:prstGeom>
          </p:spPr>
          <p:txBody>
            <a:bodyPr wrap="none">
              <a:spAutoFit/>
            </a:bodyPr>
            <a:lstStyle/>
            <a:p>
              <a:pPr algn="ctr"/>
              <a:r>
                <a:rPr lang="fr-FR" b="1" dirty="0">
                  <a:solidFill>
                    <a:srgbClr val="7030A0"/>
                  </a:solidFill>
                  <a:latin typeface="Open Sans" panose="020B0606030504020204" pitchFamily="34" charset="0"/>
                  <a:ea typeface="Open Sans" panose="020B0606030504020204" pitchFamily="34" charset="0"/>
                  <a:cs typeface="Open Sans" panose="020B0606030504020204" pitchFamily="34" charset="0"/>
                </a:rPr>
                <a:t>48%</a:t>
              </a:r>
            </a:p>
          </p:txBody>
        </p:sp>
      </p:grpSp>
      <p:sp>
        <p:nvSpPr>
          <p:cNvPr id="212" name="Ellipse 211">
            <a:extLst>
              <a:ext uri="{FF2B5EF4-FFF2-40B4-BE49-F238E27FC236}">
                <a16:creationId xmlns:a16="http://schemas.microsoft.com/office/drawing/2014/main" xmlns="" id="{100308F5-C5B4-8D49-9C7B-9428EF3DD185}"/>
              </a:ext>
            </a:extLst>
          </p:cNvPr>
          <p:cNvSpPr/>
          <p:nvPr/>
        </p:nvSpPr>
        <p:spPr>
          <a:xfrm>
            <a:off x="10129147" y="814768"/>
            <a:ext cx="432000" cy="43155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+5,7%</a:t>
            </a:r>
          </a:p>
        </p:txBody>
      </p:sp>
      <p:grpSp>
        <p:nvGrpSpPr>
          <p:cNvPr id="20" name="Groupe 19">
            <a:extLst>
              <a:ext uri="{FF2B5EF4-FFF2-40B4-BE49-F238E27FC236}">
                <a16:creationId xmlns:a16="http://schemas.microsoft.com/office/drawing/2014/main" xmlns="" id="{2468562C-AD02-984E-A10F-C9FC497F55B4}"/>
              </a:ext>
            </a:extLst>
          </p:cNvPr>
          <p:cNvGrpSpPr/>
          <p:nvPr/>
        </p:nvGrpSpPr>
        <p:grpSpPr>
          <a:xfrm>
            <a:off x="8067284" y="570801"/>
            <a:ext cx="2197088" cy="1045134"/>
            <a:chOff x="8067284" y="570801"/>
            <a:chExt cx="2197088" cy="1045134"/>
          </a:xfrm>
        </p:grpSpPr>
        <p:pic>
          <p:nvPicPr>
            <p:cNvPr id="180" name="Graphique 179">
              <a:extLst>
                <a:ext uri="{FF2B5EF4-FFF2-40B4-BE49-F238E27FC236}">
                  <a16:creationId xmlns:a16="http://schemas.microsoft.com/office/drawing/2014/main" xmlns="" id="{15D502DA-616D-5241-9606-82D7319438C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8341282" y="570801"/>
              <a:ext cx="510702" cy="388743"/>
            </a:xfrm>
            <a:prstGeom prst="rect">
              <a:avLst/>
            </a:prstGeom>
          </p:spPr>
        </p:pic>
        <p:grpSp>
          <p:nvGrpSpPr>
            <p:cNvPr id="201" name="Groupe 200">
              <a:extLst>
                <a:ext uri="{FF2B5EF4-FFF2-40B4-BE49-F238E27FC236}">
                  <a16:creationId xmlns:a16="http://schemas.microsoft.com/office/drawing/2014/main" xmlns="" id="{CC5BD164-8DA0-E04B-84BE-4874680FAF9C}"/>
                </a:ext>
              </a:extLst>
            </p:cNvPr>
            <p:cNvGrpSpPr/>
            <p:nvPr/>
          </p:nvGrpSpPr>
          <p:grpSpPr>
            <a:xfrm>
              <a:off x="8922522" y="627840"/>
              <a:ext cx="588059" cy="338554"/>
              <a:chOff x="6359244" y="1905394"/>
              <a:chExt cx="588059" cy="338554"/>
            </a:xfrm>
          </p:grpSpPr>
          <p:sp>
            <p:nvSpPr>
              <p:cNvPr id="202" name="Rectangle: Rounded Corners 12">
                <a:extLst>
                  <a:ext uri="{FF2B5EF4-FFF2-40B4-BE49-F238E27FC236}">
                    <a16:creationId xmlns:a16="http://schemas.microsoft.com/office/drawing/2014/main" xmlns="" id="{666088AB-8251-0A41-86CD-2375F31B0C27}"/>
                  </a:ext>
                </a:extLst>
              </p:cNvPr>
              <p:cNvSpPr/>
              <p:nvPr/>
            </p:nvSpPr>
            <p:spPr>
              <a:xfrm rot="5400000">
                <a:off x="6502021" y="1765437"/>
                <a:ext cx="302505" cy="588059"/>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id-ID" sz="1050" dirty="0"/>
              </a:p>
            </p:txBody>
          </p:sp>
          <p:sp>
            <p:nvSpPr>
              <p:cNvPr id="203" name="Rectangle 202">
                <a:extLst>
                  <a:ext uri="{FF2B5EF4-FFF2-40B4-BE49-F238E27FC236}">
                    <a16:creationId xmlns:a16="http://schemas.microsoft.com/office/drawing/2014/main" xmlns="" id="{E68D4848-40FF-494E-9E39-C0B0BE5E1EEB}"/>
                  </a:ext>
                </a:extLst>
              </p:cNvPr>
              <p:cNvSpPr/>
              <p:nvPr/>
            </p:nvSpPr>
            <p:spPr>
              <a:xfrm>
                <a:off x="6396570" y="1905394"/>
                <a:ext cx="510702" cy="338554"/>
              </a:xfrm>
              <a:prstGeom prst="rect">
                <a:avLst/>
              </a:prstGeom>
              <a:noFill/>
            </p:spPr>
            <p:txBody>
              <a:bodyPr wrap="none">
                <a:no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186</a:t>
                </a:r>
              </a:p>
            </p:txBody>
          </p:sp>
        </p:grpSp>
        <p:sp>
          <p:nvSpPr>
            <p:cNvPr id="204" name="Rectangle 203">
              <a:extLst>
                <a:ext uri="{FF2B5EF4-FFF2-40B4-BE49-F238E27FC236}">
                  <a16:creationId xmlns:a16="http://schemas.microsoft.com/office/drawing/2014/main" xmlns="" id="{BAEE4FEE-4837-4343-8E24-460285C19E64}"/>
                </a:ext>
              </a:extLst>
            </p:cNvPr>
            <p:cNvSpPr/>
            <p:nvPr/>
          </p:nvSpPr>
          <p:spPr>
            <a:xfrm>
              <a:off x="9463045" y="637849"/>
              <a:ext cx="801327" cy="297924"/>
            </a:xfrm>
            <a:prstGeom prst="rect">
              <a:avLst/>
            </a:prstGeom>
          </p:spPr>
          <p:txBody>
            <a:bodyPr wrap="square" anchor="ctr">
              <a:noAutofit/>
            </a:bodyPr>
            <a:lstStyle/>
            <a:p>
              <a:r>
                <a:rPr lang="fr-FR" sz="9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MILLIONS D’EUROS</a:t>
              </a:r>
            </a:p>
          </p:txBody>
        </p:sp>
        <p:sp>
          <p:nvSpPr>
            <p:cNvPr id="205" name="Rectangle 204">
              <a:extLst>
                <a:ext uri="{FF2B5EF4-FFF2-40B4-BE49-F238E27FC236}">
                  <a16:creationId xmlns:a16="http://schemas.microsoft.com/office/drawing/2014/main" xmlns="" id="{04DD9832-99E3-C640-B1D8-DB02FA067348}"/>
                </a:ext>
              </a:extLst>
            </p:cNvPr>
            <p:cNvSpPr/>
            <p:nvPr/>
          </p:nvSpPr>
          <p:spPr>
            <a:xfrm>
              <a:off x="8442320" y="1039121"/>
              <a:ext cx="1666345" cy="265235"/>
            </a:xfrm>
            <a:prstGeom prst="rect">
              <a:avLst/>
            </a:prstGeom>
          </p:spPr>
          <p:txBody>
            <a:bodyPr wrap="none">
              <a:noAutofit/>
            </a:bodyPr>
            <a:lstStyle/>
            <a:p>
              <a:pPr algn="ctr"/>
              <a:r>
                <a:rPr lang="fr-FR" sz="1200" dirty="0">
                  <a:solidFill>
                    <a:srgbClr val="0070C0"/>
                  </a:solidFill>
                  <a:latin typeface="Open Sans" panose="020B0606030504020204" pitchFamily="34" charset="0"/>
                  <a:ea typeface="Open Sans" panose="020B0606030504020204" pitchFamily="34" charset="0"/>
                  <a:cs typeface="Open Sans" panose="020B0606030504020204" pitchFamily="34" charset="0"/>
                </a:rPr>
                <a:t>Chevaux</a:t>
              </a:r>
              <a:endParaRPr lang="fr-FR" sz="1200"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23" name="Forme libre 222">
              <a:extLst>
                <a:ext uri="{FF2B5EF4-FFF2-40B4-BE49-F238E27FC236}">
                  <a16:creationId xmlns:a16="http://schemas.microsoft.com/office/drawing/2014/main" xmlns="" id="{A6B1338F-1862-C441-9D92-2E5E414A052D}"/>
                </a:ext>
              </a:extLst>
            </p:cNvPr>
            <p:cNvSpPr/>
            <p:nvPr/>
          </p:nvSpPr>
          <p:spPr>
            <a:xfrm flipH="1" flipV="1">
              <a:off x="8324438" y="1044261"/>
              <a:ext cx="1784228" cy="187091"/>
            </a:xfrm>
            <a:custGeom>
              <a:avLst/>
              <a:gdLst>
                <a:gd name="connsiteX0" fmla="*/ 2004164 w 2004164"/>
                <a:gd name="connsiteY0" fmla="*/ 0 h 131524"/>
                <a:gd name="connsiteX1" fmla="*/ 1759906 w 2004164"/>
                <a:gd name="connsiteY1" fmla="*/ 131524 h 131524"/>
                <a:gd name="connsiteX2" fmla="*/ 0 w 2004164"/>
                <a:gd name="connsiteY2" fmla="*/ 131524 h 131524"/>
                <a:gd name="connsiteX3" fmla="*/ 0 w 2004164"/>
                <a:gd name="connsiteY3" fmla="*/ 131524 h 131524"/>
                <a:gd name="connsiteX0" fmla="*/ 1872692 w 1872692"/>
                <a:gd name="connsiteY0" fmla="*/ 0 h 157964"/>
                <a:gd name="connsiteX1" fmla="*/ 1759906 w 1872692"/>
                <a:gd name="connsiteY1" fmla="*/ 157964 h 157964"/>
                <a:gd name="connsiteX2" fmla="*/ 0 w 1872692"/>
                <a:gd name="connsiteY2" fmla="*/ 157964 h 157964"/>
                <a:gd name="connsiteX3" fmla="*/ 0 w 1872692"/>
                <a:gd name="connsiteY3" fmla="*/ 157964 h 157964"/>
              </a:gdLst>
              <a:ahLst/>
              <a:cxnLst>
                <a:cxn ang="0">
                  <a:pos x="connsiteX0" y="connsiteY0"/>
                </a:cxn>
                <a:cxn ang="0">
                  <a:pos x="connsiteX1" y="connsiteY1"/>
                </a:cxn>
                <a:cxn ang="0">
                  <a:pos x="connsiteX2" y="connsiteY2"/>
                </a:cxn>
                <a:cxn ang="0">
                  <a:pos x="connsiteX3" y="connsiteY3"/>
                </a:cxn>
              </a:cxnLst>
              <a:rect l="l" t="t" r="r" b="b"/>
              <a:pathLst>
                <a:path w="1872692" h="157964">
                  <a:moveTo>
                    <a:pt x="1872692" y="0"/>
                  </a:moveTo>
                  <a:lnTo>
                    <a:pt x="1759906" y="157964"/>
                  </a:lnTo>
                  <a:lnTo>
                    <a:pt x="0" y="157964"/>
                  </a:lnTo>
                  <a:lnTo>
                    <a:pt x="0" y="157964"/>
                  </a:lnTo>
                </a:path>
              </a:pathLst>
            </a:cu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6" name="Rectangle 225">
              <a:extLst>
                <a:ext uri="{FF2B5EF4-FFF2-40B4-BE49-F238E27FC236}">
                  <a16:creationId xmlns:a16="http://schemas.microsoft.com/office/drawing/2014/main" xmlns="" id="{E11FB21C-EE5E-7943-8798-20FFB4D56D13}"/>
                </a:ext>
              </a:extLst>
            </p:cNvPr>
            <p:cNvSpPr/>
            <p:nvPr/>
          </p:nvSpPr>
          <p:spPr>
            <a:xfrm>
              <a:off x="8067284" y="1246603"/>
              <a:ext cx="524503" cy="369332"/>
            </a:xfrm>
            <a:prstGeom prst="rect">
              <a:avLst/>
            </a:prstGeom>
          </p:spPr>
          <p:txBody>
            <a:bodyPr wrap="none">
              <a:spAutoFit/>
            </a:bodyPr>
            <a:lstStyle/>
            <a:p>
              <a:pPr algn="ctr"/>
              <a:r>
                <a:rPr lang="fr-FR" b="1" dirty="0">
                  <a:solidFill>
                    <a:srgbClr val="0070C0"/>
                  </a:solidFill>
                  <a:latin typeface="Open Sans" panose="020B0606030504020204" pitchFamily="34" charset="0"/>
                  <a:ea typeface="Open Sans" panose="020B0606030504020204" pitchFamily="34" charset="0"/>
                  <a:cs typeface="Open Sans" panose="020B0606030504020204" pitchFamily="34" charset="0"/>
                </a:rPr>
                <a:t>6%</a:t>
              </a:r>
            </a:p>
          </p:txBody>
        </p:sp>
      </p:grpSp>
      <p:pic>
        <p:nvPicPr>
          <p:cNvPr id="69" name="Graphique 68">
            <a:extLst>
              <a:ext uri="{FF2B5EF4-FFF2-40B4-BE49-F238E27FC236}">
                <a16:creationId xmlns:a16="http://schemas.microsoft.com/office/drawing/2014/main" xmlns="" id="{9CA3108E-FAE3-C04C-999C-E581692C776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5822886" y="3985031"/>
            <a:ext cx="377189" cy="287114"/>
          </a:xfrm>
          <a:prstGeom prst="rect">
            <a:avLst/>
          </a:prstGeom>
        </p:spPr>
      </p:pic>
      <p:pic>
        <p:nvPicPr>
          <p:cNvPr id="72" name="Graphique 71">
            <a:extLst>
              <a:ext uri="{FF2B5EF4-FFF2-40B4-BE49-F238E27FC236}">
                <a16:creationId xmlns:a16="http://schemas.microsoft.com/office/drawing/2014/main" xmlns="" id="{938537E4-24C3-2245-BF40-8815214DD40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910277" y="4584962"/>
            <a:ext cx="216336" cy="519208"/>
          </a:xfrm>
          <a:prstGeom prst="rect">
            <a:avLst/>
          </a:prstGeom>
        </p:spPr>
      </p:pic>
      <p:pic>
        <p:nvPicPr>
          <p:cNvPr id="73" name="Graphique 72">
            <a:extLst>
              <a:ext uri="{FF2B5EF4-FFF2-40B4-BE49-F238E27FC236}">
                <a16:creationId xmlns:a16="http://schemas.microsoft.com/office/drawing/2014/main" xmlns="" id="{5AF168F3-31A5-F148-A492-724AE82986D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5864113" y="5593785"/>
            <a:ext cx="301608" cy="257897"/>
          </a:xfrm>
          <a:prstGeom prst="rect">
            <a:avLst/>
          </a:prstGeom>
        </p:spPr>
      </p:pic>
      <p:grpSp>
        <p:nvGrpSpPr>
          <p:cNvPr id="27" name="Groupe 26">
            <a:extLst>
              <a:ext uri="{FF2B5EF4-FFF2-40B4-BE49-F238E27FC236}">
                <a16:creationId xmlns:a16="http://schemas.microsoft.com/office/drawing/2014/main" xmlns="" id="{0789E2C2-B1E2-0445-A01D-FF7380CAE8C7}"/>
              </a:ext>
            </a:extLst>
          </p:cNvPr>
          <p:cNvGrpSpPr/>
          <p:nvPr/>
        </p:nvGrpSpPr>
        <p:grpSpPr>
          <a:xfrm>
            <a:off x="9680975" y="3610239"/>
            <a:ext cx="1517980" cy="431559"/>
            <a:chOff x="10266299" y="3696199"/>
            <a:chExt cx="1517980" cy="431559"/>
          </a:xfrm>
        </p:grpSpPr>
        <p:sp>
          <p:nvSpPr>
            <p:cNvPr id="89" name="Flèche vers le haut 88">
              <a:extLst>
                <a:ext uri="{FF2B5EF4-FFF2-40B4-BE49-F238E27FC236}">
                  <a16:creationId xmlns:a16="http://schemas.microsoft.com/office/drawing/2014/main" xmlns="" id="{FD3B3932-CDE6-A347-B728-71DDEE701016}"/>
                </a:ext>
              </a:extLst>
            </p:cNvPr>
            <p:cNvSpPr/>
            <p:nvPr/>
          </p:nvSpPr>
          <p:spPr>
            <a:xfrm rot="2903353">
              <a:off x="10284968" y="3853926"/>
              <a:ext cx="88520" cy="125858"/>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nvGrpSpPr>
            <p:cNvPr id="26" name="Groupe 25">
              <a:extLst>
                <a:ext uri="{FF2B5EF4-FFF2-40B4-BE49-F238E27FC236}">
                  <a16:creationId xmlns:a16="http://schemas.microsoft.com/office/drawing/2014/main" xmlns="" id="{493BE4F2-7004-B84D-B9DB-2D83F6CE8A3F}"/>
                </a:ext>
              </a:extLst>
            </p:cNvPr>
            <p:cNvGrpSpPr/>
            <p:nvPr/>
          </p:nvGrpSpPr>
          <p:grpSpPr>
            <a:xfrm>
              <a:off x="10902950" y="3696199"/>
              <a:ext cx="881329" cy="431559"/>
              <a:chOff x="10902950" y="3696199"/>
              <a:chExt cx="881329" cy="431559"/>
            </a:xfrm>
          </p:grpSpPr>
          <p:sp>
            <p:nvSpPr>
              <p:cNvPr id="78" name="Ellipse 77">
                <a:extLst>
                  <a:ext uri="{FF2B5EF4-FFF2-40B4-BE49-F238E27FC236}">
                    <a16:creationId xmlns:a16="http://schemas.microsoft.com/office/drawing/2014/main" xmlns="" id="{9FF26859-490B-B946-AEF3-42F825A31D67}"/>
                  </a:ext>
                </a:extLst>
              </p:cNvPr>
              <p:cNvSpPr/>
              <p:nvPr/>
            </p:nvSpPr>
            <p:spPr>
              <a:xfrm>
                <a:off x="11352279" y="3696199"/>
                <a:ext cx="432000" cy="43155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+5,7%</a:t>
                </a:r>
              </a:p>
            </p:txBody>
          </p:sp>
          <p:cxnSp>
            <p:nvCxnSpPr>
              <p:cNvPr id="23" name="Connecteur droit 22">
                <a:extLst>
                  <a:ext uri="{FF2B5EF4-FFF2-40B4-BE49-F238E27FC236}">
                    <a16:creationId xmlns:a16="http://schemas.microsoft.com/office/drawing/2014/main" xmlns="" id="{52F5ABB5-233A-5B43-A4D8-C10B8F00D0F8}"/>
                  </a:ext>
                </a:extLst>
              </p:cNvPr>
              <p:cNvCxnSpPr/>
              <p:nvPr/>
            </p:nvCxnSpPr>
            <p:spPr>
              <a:xfrm>
                <a:off x="10902950" y="3911978"/>
                <a:ext cx="449329"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grpSp>
      <p:grpSp>
        <p:nvGrpSpPr>
          <p:cNvPr id="28" name="Groupe 27">
            <a:extLst>
              <a:ext uri="{FF2B5EF4-FFF2-40B4-BE49-F238E27FC236}">
                <a16:creationId xmlns:a16="http://schemas.microsoft.com/office/drawing/2014/main" xmlns="" id="{7D954AA8-354B-8440-A85B-42420784BEF4}"/>
              </a:ext>
            </a:extLst>
          </p:cNvPr>
          <p:cNvGrpSpPr/>
          <p:nvPr/>
        </p:nvGrpSpPr>
        <p:grpSpPr>
          <a:xfrm>
            <a:off x="9684070" y="4171009"/>
            <a:ext cx="1511897" cy="431559"/>
            <a:chOff x="10272382" y="4300254"/>
            <a:chExt cx="1511897" cy="431559"/>
          </a:xfrm>
        </p:grpSpPr>
        <p:sp>
          <p:nvSpPr>
            <p:cNvPr id="90" name="Flèche vers le haut 89">
              <a:extLst>
                <a:ext uri="{FF2B5EF4-FFF2-40B4-BE49-F238E27FC236}">
                  <a16:creationId xmlns:a16="http://schemas.microsoft.com/office/drawing/2014/main" xmlns="" id="{CDBE21A4-66AF-0A4D-B19C-576DE649D516}"/>
                </a:ext>
              </a:extLst>
            </p:cNvPr>
            <p:cNvSpPr/>
            <p:nvPr/>
          </p:nvSpPr>
          <p:spPr>
            <a:xfrm rot="2653364">
              <a:off x="10272382" y="4429127"/>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nvGrpSpPr>
            <p:cNvPr id="25" name="Groupe 24">
              <a:extLst>
                <a:ext uri="{FF2B5EF4-FFF2-40B4-BE49-F238E27FC236}">
                  <a16:creationId xmlns:a16="http://schemas.microsoft.com/office/drawing/2014/main" xmlns="" id="{FA782A7A-3700-EA49-BA34-B0693A62F68B}"/>
                </a:ext>
              </a:extLst>
            </p:cNvPr>
            <p:cNvGrpSpPr/>
            <p:nvPr/>
          </p:nvGrpSpPr>
          <p:grpSpPr>
            <a:xfrm>
              <a:off x="10905364" y="4300254"/>
              <a:ext cx="878915" cy="431559"/>
              <a:chOff x="10905364" y="4300254"/>
              <a:chExt cx="878915" cy="431559"/>
            </a:xfrm>
          </p:grpSpPr>
          <p:sp>
            <p:nvSpPr>
              <p:cNvPr id="79" name="Ellipse 78">
                <a:extLst>
                  <a:ext uri="{FF2B5EF4-FFF2-40B4-BE49-F238E27FC236}">
                    <a16:creationId xmlns:a16="http://schemas.microsoft.com/office/drawing/2014/main" xmlns="" id="{49CF794F-8DDC-6843-B0BB-35B9DAC0A50E}"/>
                  </a:ext>
                </a:extLst>
              </p:cNvPr>
              <p:cNvSpPr/>
              <p:nvPr/>
            </p:nvSpPr>
            <p:spPr>
              <a:xfrm>
                <a:off x="11352279" y="4300254"/>
                <a:ext cx="432000" cy="43155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+10,5%</a:t>
                </a:r>
              </a:p>
            </p:txBody>
          </p:sp>
          <p:cxnSp>
            <p:nvCxnSpPr>
              <p:cNvPr id="94" name="Connecteur droit 93">
                <a:extLst>
                  <a:ext uri="{FF2B5EF4-FFF2-40B4-BE49-F238E27FC236}">
                    <a16:creationId xmlns:a16="http://schemas.microsoft.com/office/drawing/2014/main" xmlns="" id="{42B01D19-3F31-9B4B-AF16-0B0A6190BDCA}"/>
                  </a:ext>
                </a:extLst>
              </p:cNvPr>
              <p:cNvCxnSpPr/>
              <p:nvPr/>
            </p:nvCxnSpPr>
            <p:spPr>
              <a:xfrm>
                <a:off x="10905364" y="4516033"/>
                <a:ext cx="44932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grpSp>
      <p:grpSp>
        <p:nvGrpSpPr>
          <p:cNvPr id="29" name="Groupe 28">
            <a:extLst>
              <a:ext uri="{FF2B5EF4-FFF2-40B4-BE49-F238E27FC236}">
                <a16:creationId xmlns:a16="http://schemas.microsoft.com/office/drawing/2014/main" xmlns="" id="{2F0F7E42-0CAE-094E-A284-1FAC269160B2}"/>
              </a:ext>
            </a:extLst>
          </p:cNvPr>
          <p:cNvGrpSpPr/>
          <p:nvPr/>
        </p:nvGrpSpPr>
        <p:grpSpPr>
          <a:xfrm>
            <a:off x="9691315" y="5165395"/>
            <a:ext cx="1504652" cy="431559"/>
            <a:chOff x="10279627" y="5348338"/>
            <a:chExt cx="1504652" cy="431559"/>
          </a:xfrm>
        </p:grpSpPr>
        <p:sp>
          <p:nvSpPr>
            <p:cNvPr id="91" name="Flèche vers le haut 90">
              <a:extLst>
                <a:ext uri="{FF2B5EF4-FFF2-40B4-BE49-F238E27FC236}">
                  <a16:creationId xmlns:a16="http://schemas.microsoft.com/office/drawing/2014/main" xmlns="" id="{6A00A6E5-E041-5444-A595-C97C842CFDA0}"/>
                </a:ext>
              </a:extLst>
            </p:cNvPr>
            <p:cNvSpPr/>
            <p:nvPr/>
          </p:nvSpPr>
          <p:spPr>
            <a:xfrm rot="2587640">
              <a:off x="10279627" y="5489462"/>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nvGrpSpPr>
            <p:cNvPr id="24" name="Groupe 23">
              <a:extLst>
                <a:ext uri="{FF2B5EF4-FFF2-40B4-BE49-F238E27FC236}">
                  <a16:creationId xmlns:a16="http://schemas.microsoft.com/office/drawing/2014/main" xmlns="" id="{CD9A4DB2-A09C-F541-AF88-12173F38B196}"/>
                </a:ext>
              </a:extLst>
            </p:cNvPr>
            <p:cNvGrpSpPr/>
            <p:nvPr/>
          </p:nvGrpSpPr>
          <p:grpSpPr>
            <a:xfrm>
              <a:off x="10902950" y="5348338"/>
              <a:ext cx="881329" cy="431559"/>
              <a:chOff x="10902950" y="5348338"/>
              <a:chExt cx="881329" cy="431559"/>
            </a:xfrm>
          </p:grpSpPr>
          <p:sp>
            <p:nvSpPr>
              <p:cNvPr id="80" name="Ellipse 79">
                <a:extLst>
                  <a:ext uri="{FF2B5EF4-FFF2-40B4-BE49-F238E27FC236}">
                    <a16:creationId xmlns:a16="http://schemas.microsoft.com/office/drawing/2014/main" xmlns="" id="{466607CA-90F9-9A47-A594-A66EDB108D1E}"/>
                  </a:ext>
                </a:extLst>
              </p:cNvPr>
              <p:cNvSpPr/>
              <p:nvPr/>
            </p:nvSpPr>
            <p:spPr>
              <a:xfrm>
                <a:off x="11352279" y="5348338"/>
                <a:ext cx="432000" cy="431559"/>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+14,4%</a:t>
                </a:r>
              </a:p>
            </p:txBody>
          </p:sp>
          <p:cxnSp>
            <p:nvCxnSpPr>
              <p:cNvPr id="95" name="Connecteur droit 94">
                <a:extLst>
                  <a:ext uri="{FF2B5EF4-FFF2-40B4-BE49-F238E27FC236}">
                    <a16:creationId xmlns:a16="http://schemas.microsoft.com/office/drawing/2014/main" xmlns="" id="{1DD811FA-3AE7-614E-88FF-E82035A7D0AE}"/>
                  </a:ext>
                </a:extLst>
              </p:cNvPr>
              <p:cNvCxnSpPr/>
              <p:nvPr/>
            </p:nvCxnSpPr>
            <p:spPr>
              <a:xfrm>
                <a:off x="10902950" y="5564117"/>
                <a:ext cx="449329"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grpSp>
      </p:grpSp>
      <p:pic>
        <p:nvPicPr>
          <p:cNvPr id="9" name="Image 8">
            <a:extLst>
              <a:ext uri="{FF2B5EF4-FFF2-40B4-BE49-F238E27FC236}">
                <a16:creationId xmlns:a16="http://schemas.microsoft.com/office/drawing/2014/main" xmlns="" id="{AF09A9A1-DC1B-A24E-8664-F778D630D16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2149275" y="1358023"/>
            <a:ext cx="2794683" cy="3822700"/>
          </a:xfrm>
          <a:prstGeom prst="rect">
            <a:avLst/>
          </a:prstGeom>
        </p:spPr>
      </p:pic>
      <p:sp>
        <p:nvSpPr>
          <p:cNvPr id="68" name="Rectangle 67">
            <a:extLst>
              <a:ext uri="{FF2B5EF4-FFF2-40B4-BE49-F238E27FC236}">
                <a16:creationId xmlns:a16="http://schemas.microsoft.com/office/drawing/2014/main" xmlns="" id="{7F044A5E-7C4E-FC40-9C6E-1C285AFB926C}"/>
              </a:ext>
            </a:extLst>
          </p:cNvPr>
          <p:cNvSpPr/>
          <p:nvPr/>
        </p:nvSpPr>
        <p:spPr>
          <a:xfrm>
            <a:off x="9419480" y="3974690"/>
            <a:ext cx="240772" cy="215444"/>
          </a:xfrm>
          <a:prstGeom prst="rect">
            <a:avLst/>
          </a:prstGeom>
        </p:spPr>
        <p:txBody>
          <a:bodyPr wrap="none">
            <a:spAutoFit/>
          </a:bodyPr>
          <a:lstStyle/>
          <a:p>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endParaRPr lang="fr-FR" sz="800" dirty="0"/>
          </a:p>
        </p:txBody>
      </p:sp>
      <p:sp>
        <p:nvSpPr>
          <p:cNvPr id="70" name="bk object 19">
            <a:extLst>
              <a:ext uri="{FF2B5EF4-FFF2-40B4-BE49-F238E27FC236}">
                <a16:creationId xmlns:a16="http://schemas.microsoft.com/office/drawing/2014/main" xmlns="" id="{90E062B2-1BE2-47C0-AF0B-6EEDEDB769B1}"/>
              </a:ext>
            </a:extLst>
          </p:cNvPr>
          <p:cNvSpPr/>
          <p:nvPr/>
        </p:nvSpPr>
        <p:spPr>
          <a:xfrm>
            <a:off x="11394580" y="5904014"/>
            <a:ext cx="531662" cy="547628"/>
          </a:xfrm>
          <a:prstGeom prst="rect">
            <a:avLst/>
          </a:prstGeom>
          <a:blipFill>
            <a:blip r:embed="rId13" cstate="print"/>
            <a:stretch>
              <a:fillRect/>
            </a:stretch>
          </a:blipFill>
        </p:spPr>
        <p:txBody>
          <a:bodyPr wrap="square" lIns="0" tIns="0" rIns="0" bIns="0" rtlCol="0"/>
          <a:lstStyle/>
          <a:p>
            <a:endParaRPr/>
          </a:p>
        </p:txBody>
      </p:sp>
      <p:pic>
        <p:nvPicPr>
          <p:cNvPr id="76" name="Graphique 75">
            <a:extLst>
              <a:ext uri="{FF2B5EF4-FFF2-40B4-BE49-F238E27FC236}">
                <a16:creationId xmlns:a16="http://schemas.microsoft.com/office/drawing/2014/main" xmlns="" id="{0880A0AD-D44C-40AB-AFAF-678FDD34C43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88062" y="953303"/>
            <a:ext cx="255624" cy="613499"/>
          </a:xfrm>
          <a:prstGeom prst="rect">
            <a:avLst/>
          </a:prstGeom>
        </p:spPr>
      </p:pic>
      <p:sp>
        <p:nvSpPr>
          <p:cNvPr id="77" name="Rectangle 76">
            <a:extLst>
              <a:ext uri="{FF2B5EF4-FFF2-40B4-BE49-F238E27FC236}">
                <a16:creationId xmlns:a16="http://schemas.microsoft.com/office/drawing/2014/main" xmlns="" id="{5B7BDB75-6402-4FC8-85C5-A2AFD64C0941}"/>
              </a:ext>
            </a:extLst>
          </p:cNvPr>
          <p:cNvSpPr/>
          <p:nvPr/>
        </p:nvSpPr>
        <p:spPr>
          <a:xfrm>
            <a:off x="5690908" y="2723447"/>
            <a:ext cx="1913799" cy="265235"/>
          </a:xfrm>
          <a:prstGeom prst="rect">
            <a:avLst/>
          </a:prstGeom>
        </p:spPr>
        <p:txBody>
          <a:bodyPr wrap="none">
            <a:noAutofit/>
          </a:bodyPr>
          <a:lstStyle/>
          <a:p>
            <a:pPr algn="r"/>
            <a:r>
              <a:rPr lang="fr-FR" sz="1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Art &amp; Objets de Collection</a:t>
            </a:r>
            <a:endParaRPr lang="fr-FR" sz="1200"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xmlns="" id="{2EC154A6-2F61-40C7-9598-680D8051F61F}"/>
              </a:ext>
            </a:extLst>
          </p:cNvPr>
          <p:cNvSpPr/>
          <p:nvPr/>
        </p:nvSpPr>
        <p:spPr>
          <a:xfrm>
            <a:off x="0" y="437634"/>
            <a:ext cx="1530226" cy="523220"/>
          </a:xfrm>
          <a:prstGeom prst="rect">
            <a:avLst/>
          </a:prstGeom>
        </p:spPr>
        <p:txBody>
          <a:bodyPr wrap="square">
            <a:spAutoFit/>
          </a:bodyPr>
          <a:lstStyle/>
          <a:p>
            <a:pPr algn="ctr"/>
            <a:r>
              <a:rPr lang="fr-FR"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Art &amp; Objets de Collection</a:t>
            </a:r>
          </a:p>
        </p:txBody>
      </p:sp>
      <p:sp>
        <p:nvSpPr>
          <p:cNvPr id="81" name="Rectangle 80">
            <a:extLst>
              <a:ext uri="{FF2B5EF4-FFF2-40B4-BE49-F238E27FC236}">
                <a16:creationId xmlns:a16="http://schemas.microsoft.com/office/drawing/2014/main" xmlns="" id="{BCDF7260-819A-448C-AE6D-A0794B4D281C}"/>
              </a:ext>
            </a:extLst>
          </p:cNvPr>
          <p:cNvSpPr/>
          <p:nvPr/>
        </p:nvSpPr>
        <p:spPr>
          <a:xfrm>
            <a:off x="0" y="4865257"/>
            <a:ext cx="1456769" cy="265235"/>
          </a:xfrm>
          <a:prstGeom prst="rect">
            <a:avLst/>
          </a:prstGeom>
        </p:spPr>
        <p:txBody>
          <a:bodyPr wrap="none">
            <a:noAutofit/>
          </a:bodyPr>
          <a:lstStyle/>
          <a:p>
            <a:pPr algn="ctr"/>
            <a:r>
              <a:rPr lang="fr-FR" sz="1400" dirty="0">
                <a:solidFill>
                  <a:srgbClr val="0070C0"/>
                </a:solidFill>
                <a:latin typeface="Open Sans" panose="020B0606030504020204" pitchFamily="34" charset="0"/>
                <a:ea typeface="Open Sans" panose="020B0606030504020204" pitchFamily="34" charset="0"/>
                <a:cs typeface="Open Sans" panose="020B0606030504020204" pitchFamily="34" charset="0"/>
              </a:rPr>
              <a:t>Chevaux</a:t>
            </a:r>
          </a:p>
        </p:txBody>
      </p:sp>
      <p:sp>
        <p:nvSpPr>
          <p:cNvPr id="82" name="Rectangle 81">
            <a:extLst>
              <a:ext uri="{FF2B5EF4-FFF2-40B4-BE49-F238E27FC236}">
                <a16:creationId xmlns:a16="http://schemas.microsoft.com/office/drawing/2014/main" xmlns="" id="{9F08D4AC-D55D-4A89-A189-F8ED773A7E3F}"/>
              </a:ext>
            </a:extLst>
          </p:cNvPr>
          <p:cNvSpPr/>
          <p:nvPr/>
        </p:nvSpPr>
        <p:spPr>
          <a:xfrm>
            <a:off x="0" y="2545834"/>
            <a:ext cx="1524000" cy="954107"/>
          </a:xfrm>
          <a:prstGeom prst="rect">
            <a:avLst/>
          </a:prstGeom>
        </p:spPr>
        <p:txBody>
          <a:bodyPr wrap="square">
            <a:spAutoFit/>
          </a:bodyPr>
          <a:lstStyle/>
          <a:p>
            <a:pPr algn="ctr"/>
            <a:r>
              <a:rPr lang="fr-FR" sz="1400" dirty="0">
                <a:solidFill>
                  <a:srgbClr val="7030A0"/>
                </a:solidFill>
                <a:latin typeface="Open Sans" panose="020B0606030504020204" pitchFamily="34" charset="0"/>
                <a:ea typeface="Open Sans" panose="020B0606030504020204" pitchFamily="34" charset="0"/>
                <a:cs typeface="Open Sans" panose="020B0606030504020204" pitchFamily="34" charset="0"/>
              </a:rPr>
              <a:t>Véhicules d’occasion &amp; Matériel Industriel</a:t>
            </a:r>
          </a:p>
        </p:txBody>
      </p:sp>
      <p:pic>
        <p:nvPicPr>
          <p:cNvPr id="84" name="Graphique 83">
            <a:extLst>
              <a:ext uri="{FF2B5EF4-FFF2-40B4-BE49-F238E27FC236}">
                <a16:creationId xmlns:a16="http://schemas.microsoft.com/office/drawing/2014/main" xmlns="" id="{30D8B3F4-713D-4BC2-9C66-D4F12119481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479982" y="5346001"/>
            <a:ext cx="510702" cy="388743"/>
          </a:xfrm>
          <a:prstGeom prst="rect">
            <a:avLst/>
          </a:prstGeom>
        </p:spPr>
      </p:pic>
      <p:pic>
        <p:nvPicPr>
          <p:cNvPr id="75" name="Graphique 74">
            <a:extLst>
              <a:ext uri="{FF2B5EF4-FFF2-40B4-BE49-F238E27FC236}">
                <a16:creationId xmlns:a16="http://schemas.microsoft.com/office/drawing/2014/main" xmlns="" id="{8D51B9E3-FF76-4DFA-BDC0-BEC3D934D69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509627" y="3454399"/>
            <a:ext cx="381001" cy="381001"/>
          </a:xfrm>
          <a:prstGeom prst="rect">
            <a:avLst/>
          </a:prstGeom>
        </p:spPr>
      </p:pic>
      <p:pic>
        <p:nvPicPr>
          <p:cNvPr id="83" name="Graphique 82">
            <a:extLst>
              <a:ext uri="{FF2B5EF4-FFF2-40B4-BE49-F238E27FC236}">
                <a16:creationId xmlns:a16="http://schemas.microsoft.com/office/drawing/2014/main" xmlns="" id="{E1EDCD7A-5D21-4048-BD3A-04424C4BC4D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565492" y="2330679"/>
            <a:ext cx="381001" cy="381001"/>
          </a:xfrm>
          <a:prstGeom prst="rect">
            <a:avLst/>
          </a:prstGeom>
        </p:spPr>
      </p:pic>
    </p:spTree>
    <p:extLst>
      <p:ext uri="{BB962C8B-B14F-4D97-AF65-F5344CB8AC3E}">
        <p14:creationId xmlns:p14="http://schemas.microsoft.com/office/powerpoint/2010/main" val="155582305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7"/>
                                        </p:tgtEl>
                                        <p:attrNameLst>
                                          <p:attrName>style.visibility</p:attrName>
                                        </p:attrNameLst>
                                      </p:cBhvr>
                                      <p:to>
                                        <p:strVal val="visible"/>
                                      </p:to>
                                    </p:set>
                                    <p:anim calcmode="lin" valueType="num">
                                      <p:cBhvr additive="base">
                                        <p:cTn id="7" dur="500" fill="hold"/>
                                        <p:tgtEl>
                                          <p:spTgt spid="177"/>
                                        </p:tgtEl>
                                        <p:attrNameLst>
                                          <p:attrName>ppt_x</p:attrName>
                                        </p:attrNameLst>
                                      </p:cBhvr>
                                      <p:tavLst>
                                        <p:tav tm="0">
                                          <p:val>
                                            <p:strVal val="0-#ppt_w/2"/>
                                          </p:val>
                                        </p:tav>
                                        <p:tav tm="100000">
                                          <p:val>
                                            <p:strVal val="#ppt_x"/>
                                          </p:val>
                                        </p:tav>
                                      </p:tavLst>
                                    </p:anim>
                                    <p:anim calcmode="lin" valueType="num">
                                      <p:cBhvr additive="base">
                                        <p:cTn id="8" dur="500" fill="hold"/>
                                        <p:tgtEl>
                                          <p:spTgt spid="17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500"/>
                                  </p:stCondLst>
                                  <p:childTnLst>
                                    <p:set>
                                      <p:cBhvr>
                                        <p:cTn id="11" dur="1" fill="hold">
                                          <p:stCondLst>
                                            <p:cond delay="0"/>
                                          </p:stCondLst>
                                        </p:cTn>
                                        <p:tgtEl>
                                          <p:spTgt spid="176"/>
                                        </p:tgtEl>
                                        <p:attrNameLst>
                                          <p:attrName>style.visibility</p:attrName>
                                        </p:attrNameLst>
                                      </p:cBhvr>
                                      <p:to>
                                        <p:strVal val="visible"/>
                                      </p:to>
                                    </p:set>
                                    <p:animEffect transition="in" filter="wheel(1)">
                                      <p:cBhvr>
                                        <p:cTn id="12" dur="2000"/>
                                        <p:tgtEl>
                                          <p:spTgt spid="176"/>
                                        </p:tgtEl>
                                      </p:cBhvr>
                                    </p:animEffect>
                                  </p:childTnLst>
                                </p:cTn>
                              </p:par>
                              <p:par>
                                <p:cTn id="13" presetID="1" presetClass="entr" presetSubtype="0" fill="hold" nodeType="withEffect">
                                  <p:stCondLst>
                                    <p:cond delay="5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500"/>
                                  </p:stCondLst>
                                  <p:childTnLst>
                                    <p:set>
                                      <p:cBhvr>
                                        <p:cTn id="16" dur="1" fill="hold">
                                          <p:stCondLst>
                                            <p:cond delay="0"/>
                                          </p:stCondLst>
                                        </p:cTn>
                                        <p:tgtEl>
                                          <p:spTgt spid="213"/>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214"/>
                                        </p:tgtEl>
                                        <p:attrNameLst>
                                          <p:attrName>style.visibility</p:attrName>
                                        </p:attrNameLst>
                                      </p:cBhvr>
                                      <p:to>
                                        <p:strVal val="visible"/>
                                      </p:to>
                                    </p:set>
                                  </p:childTnLst>
                                </p:cTn>
                              </p:par>
                              <p:par>
                                <p:cTn id="19" presetID="1" presetClass="entr" presetSubtype="0" fill="hold" nodeType="withEffect">
                                  <p:stCondLst>
                                    <p:cond delay="50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2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par>
                          <p:cTn id="29" fill="hold">
                            <p:stCondLst>
                              <p:cond delay="0"/>
                            </p:stCondLst>
                            <p:childTnLst>
                              <p:par>
                                <p:cTn id="30" presetID="2" presetClass="entr" presetSubtype="2" fill="hold" grpId="0" nodeType="afterEffect">
                                  <p:stCondLst>
                                    <p:cond delay="0"/>
                                  </p:stCondLst>
                                  <p:childTnLst>
                                    <p:set>
                                      <p:cBhvr>
                                        <p:cTn id="31" dur="1" fill="hold">
                                          <p:stCondLst>
                                            <p:cond delay="0"/>
                                          </p:stCondLst>
                                        </p:cTn>
                                        <p:tgtEl>
                                          <p:spTgt spid="178"/>
                                        </p:tgtEl>
                                        <p:attrNameLst>
                                          <p:attrName>style.visibility</p:attrName>
                                        </p:attrNameLst>
                                      </p:cBhvr>
                                      <p:to>
                                        <p:strVal val="visible"/>
                                      </p:to>
                                    </p:set>
                                    <p:anim calcmode="lin" valueType="num">
                                      <p:cBhvr additive="base">
                                        <p:cTn id="32" dur="500" fill="hold"/>
                                        <p:tgtEl>
                                          <p:spTgt spid="178"/>
                                        </p:tgtEl>
                                        <p:attrNameLst>
                                          <p:attrName>ppt_x</p:attrName>
                                        </p:attrNameLst>
                                      </p:cBhvr>
                                      <p:tavLst>
                                        <p:tav tm="0">
                                          <p:val>
                                            <p:strVal val="1+#ppt_w/2"/>
                                          </p:val>
                                        </p:tav>
                                        <p:tav tm="100000">
                                          <p:val>
                                            <p:strVal val="#ppt_x"/>
                                          </p:val>
                                        </p:tav>
                                      </p:tavLst>
                                    </p:anim>
                                    <p:anim calcmode="lin" valueType="num">
                                      <p:cBhvr additive="base">
                                        <p:cTn id="33" dur="500" fill="hold"/>
                                        <p:tgtEl>
                                          <p:spTgt spid="178"/>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1" presetClass="entr" presetSubtype="0" fill="hold" nodeType="after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72"/>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67">
                                            <p:graphicEl>
                                              <a:chart seriesIdx="-3" categoryIdx="-3" bldStep="gridLegend"/>
                                            </p:graphicEl>
                                          </p:spTgt>
                                        </p:tgtEl>
                                        <p:attrNameLst>
                                          <p:attrName>style.visibility</p:attrName>
                                        </p:attrNameLst>
                                      </p:cBhvr>
                                      <p:to>
                                        <p:strVal val="visible"/>
                                      </p:to>
                                    </p:set>
                                    <p:animEffect transition="in" filter="wipe(down)">
                                      <p:cBhvr>
                                        <p:cTn id="46" dur="500"/>
                                        <p:tgtEl>
                                          <p:spTgt spid="67">
                                            <p:graphicEl>
                                              <a:chart seriesIdx="-3" categoryIdx="-3" bldStep="gridLegend"/>
                                            </p:graphicEl>
                                          </p:spTgt>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67">
                                            <p:graphicEl>
                                              <a:chart seriesIdx="-4" categoryIdx="0" bldStep="category"/>
                                            </p:graphicEl>
                                          </p:spTgt>
                                        </p:tgtEl>
                                        <p:attrNameLst>
                                          <p:attrName>style.visibility</p:attrName>
                                        </p:attrNameLst>
                                      </p:cBhvr>
                                      <p:to>
                                        <p:strVal val="visible"/>
                                      </p:to>
                                    </p:set>
                                    <p:animEffect transition="in" filter="wipe(down)">
                                      <p:cBhvr>
                                        <p:cTn id="50" dur="500"/>
                                        <p:tgtEl>
                                          <p:spTgt spid="67">
                                            <p:graphicEl>
                                              <a:chart seriesIdx="-4" categoryIdx="0" bldStep="category"/>
                                            </p:graphicEl>
                                          </p:spTgt>
                                        </p:tgtEl>
                                      </p:cBhvr>
                                    </p:animEffect>
                                  </p:childTnLst>
                                </p:cTn>
                              </p:par>
                            </p:childTnLst>
                          </p:cTn>
                        </p:par>
                        <p:par>
                          <p:cTn id="51" fill="hold">
                            <p:stCondLst>
                              <p:cond delay="1500"/>
                            </p:stCondLst>
                            <p:childTnLst>
                              <p:par>
                                <p:cTn id="52" presetID="22" presetClass="entr" presetSubtype="4" fill="hold" grpId="0" nodeType="afterEffect">
                                  <p:stCondLst>
                                    <p:cond delay="0"/>
                                  </p:stCondLst>
                                  <p:childTnLst>
                                    <p:set>
                                      <p:cBhvr>
                                        <p:cTn id="53" dur="1" fill="hold">
                                          <p:stCondLst>
                                            <p:cond delay="0"/>
                                          </p:stCondLst>
                                        </p:cTn>
                                        <p:tgtEl>
                                          <p:spTgt spid="67">
                                            <p:graphicEl>
                                              <a:chart seriesIdx="-4" categoryIdx="1" bldStep="category"/>
                                            </p:graphicEl>
                                          </p:spTgt>
                                        </p:tgtEl>
                                        <p:attrNameLst>
                                          <p:attrName>style.visibility</p:attrName>
                                        </p:attrNameLst>
                                      </p:cBhvr>
                                      <p:to>
                                        <p:strVal val="visible"/>
                                      </p:to>
                                    </p:set>
                                    <p:animEffect transition="in" filter="wipe(down)">
                                      <p:cBhvr>
                                        <p:cTn id="54" dur="500"/>
                                        <p:tgtEl>
                                          <p:spTgt spid="67">
                                            <p:graphicEl>
                                              <a:chart seriesIdx="-4" categoryIdx="1" bldStep="category"/>
                                            </p:graphicEl>
                                          </p:spTgt>
                                        </p:tgtEl>
                                      </p:cBhvr>
                                    </p:animEffect>
                                  </p:childTnLst>
                                </p:cTn>
                              </p:par>
                            </p:childTnLst>
                          </p:cTn>
                        </p:par>
                        <p:par>
                          <p:cTn id="55" fill="hold">
                            <p:stCondLst>
                              <p:cond delay="2000"/>
                            </p:stCondLst>
                            <p:childTnLst>
                              <p:par>
                                <p:cTn id="56" presetID="22" presetClass="entr" presetSubtype="4" fill="hold" grpId="0" nodeType="afterEffect">
                                  <p:stCondLst>
                                    <p:cond delay="0"/>
                                  </p:stCondLst>
                                  <p:childTnLst>
                                    <p:set>
                                      <p:cBhvr>
                                        <p:cTn id="57" dur="1" fill="hold">
                                          <p:stCondLst>
                                            <p:cond delay="0"/>
                                          </p:stCondLst>
                                        </p:cTn>
                                        <p:tgtEl>
                                          <p:spTgt spid="67">
                                            <p:graphicEl>
                                              <a:chart seriesIdx="-4" categoryIdx="2" bldStep="category"/>
                                            </p:graphicEl>
                                          </p:spTgt>
                                        </p:tgtEl>
                                        <p:attrNameLst>
                                          <p:attrName>style.visibility</p:attrName>
                                        </p:attrNameLst>
                                      </p:cBhvr>
                                      <p:to>
                                        <p:strVal val="visible"/>
                                      </p:to>
                                    </p:set>
                                    <p:animEffect transition="in" filter="wipe(down)">
                                      <p:cBhvr>
                                        <p:cTn id="58" dur="500"/>
                                        <p:tgtEl>
                                          <p:spTgt spid="67">
                                            <p:graphicEl>
                                              <a:chart seriesIdx="-4" categoryIdx="2" bldStep="category"/>
                                            </p:graphicEl>
                                          </p:spTgt>
                                        </p:tgtEl>
                                      </p:cBhvr>
                                    </p:animEffect>
                                  </p:childTnLst>
                                </p:cTn>
                              </p:par>
                            </p:childTnLst>
                          </p:cTn>
                        </p:par>
                        <p:par>
                          <p:cTn id="59" fill="hold">
                            <p:stCondLst>
                              <p:cond delay="2500"/>
                            </p:stCondLst>
                            <p:childTnLst>
                              <p:par>
                                <p:cTn id="60" presetID="22" presetClass="entr" presetSubtype="4" fill="hold" grpId="0" nodeType="afterEffect">
                                  <p:stCondLst>
                                    <p:cond delay="0"/>
                                  </p:stCondLst>
                                  <p:childTnLst>
                                    <p:set>
                                      <p:cBhvr>
                                        <p:cTn id="61" dur="1" fill="hold">
                                          <p:stCondLst>
                                            <p:cond delay="0"/>
                                          </p:stCondLst>
                                        </p:cTn>
                                        <p:tgtEl>
                                          <p:spTgt spid="67">
                                            <p:graphicEl>
                                              <a:chart seriesIdx="-4" categoryIdx="3" bldStep="category"/>
                                            </p:graphicEl>
                                          </p:spTgt>
                                        </p:tgtEl>
                                        <p:attrNameLst>
                                          <p:attrName>style.visibility</p:attrName>
                                        </p:attrNameLst>
                                      </p:cBhvr>
                                      <p:to>
                                        <p:strVal val="visible"/>
                                      </p:to>
                                    </p:set>
                                    <p:animEffect transition="in" filter="wipe(down)">
                                      <p:cBhvr>
                                        <p:cTn id="62" dur="500"/>
                                        <p:tgtEl>
                                          <p:spTgt spid="67">
                                            <p:graphicEl>
                                              <a:chart seriesIdx="-4" categoryIdx="3" bldStep="category"/>
                                            </p:graphicEl>
                                          </p:spTgt>
                                        </p:tgtEl>
                                      </p:cBhvr>
                                    </p:animEffect>
                                  </p:childTnLst>
                                </p:cTn>
                              </p:par>
                            </p:childTnLst>
                          </p:cTn>
                        </p:par>
                        <p:par>
                          <p:cTn id="63" fill="hold">
                            <p:stCondLst>
                              <p:cond delay="3000"/>
                            </p:stCondLst>
                            <p:childTnLst>
                              <p:par>
                                <p:cTn id="64" presetID="22" presetClass="entr" presetSubtype="4" fill="hold" grpId="0" nodeType="afterEffect">
                                  <p:stCondLst>
                                    <p:cond delay="0"/>
                                  </p:stCondLst>
                                  <p:childTnLst>
                                    <p:set>
                                      <p:cBhvr>
                                        <p:cTn id="65" dur="1" fill="hold">
                                          <p:stCondLst>
                                            <p:cond delay="0"/>
                                          </p:stCondLst>
                                        </p:cTn>
                                        <p:tgtEl>
                                          <p:spTgt spid="67">
                                            <p:graphicEl>
                                              <a:chart seriesIdx="-4" categoryIdx="4" bldStep="category"/>
                                            </p:graphicEl>
                                          </p:spTgt>
                                        </p:tgtEl>
                                        <p:attrNameLst>
                                          <p:attrName>style.visibility</p:attrName>
                                        </p:attrNameLst>
                                      </p:cBhvr>
                                      <p:to>
                                        <p:strVal val="visible"/>
                                      </p:to>
                                    </p:set>
                                    <p:animEffect transition="in" filter="wipe(down)">
                                      <p:cBhvr>
                                        <p:cTn id="66" dur="500"/>
                                        <p:tgtEl>
                                          <p:spTgt spid="67">
                                            <p:graphicEl>
                                              <a:chart seriesIdx="-4" categoryIdx="4" bldStep="category"/>
                                            </p:graphicEl>
                                          </p:spTgt>
                                        </p:tgtEl>
                                      </p:cBhvr>
                                    </p:animEffect>
                                  </p:childTnLst>
                                </p:cTn>
                              </p:par>
                            </p:childTnLst>
                          </p:cTn>
                        </p:par>
                        <p:par>
                          <p:cTn id="67" fill="hold">
                            <p:stCondLst>
                              <p:cond delay="3500"/>
                            </p:stCondLst>
                            <p:childTnLst>
                              <p:par>
                                <p:cTn id="68" presetID="9" presetClass="exit" presetSubtype="0" fill="hold" grpId="1" nodeType="afterEffect">
                                  <p:stCondLst>
                                    <p:cond delay="0"/>
                                  </p:stCondLst>
                                  <p:childTnLst>
                                    <p:animEffect transition="out" filter="dissolve">
                                      <p:cBhvr>
                                        <p:cTn id="69" dur="500"/>
                                        <p:tgtEl>
                                          <p:spTgt spid="214"/>
                                        </p:tgtEl>
                                      </p:cBhvr>
                                    </p:animEffect>
                                    <p:set>
                                      <p:cBhvr>
                                        <p:cTn id="70" dur="1" fill="hold">
                                          <p:stCondLst>
                                            <p:cond delay="499"/>
                                          </p:stCondLst>
                                        </p:cTn>
                                        <p:tgtEl>
                                          <p:spTgt spid="214"/>
                                        </p:tgtEl>
                                        <p:attrNameLst>
                                          <p:attrName>style.visibility</p:attrName>
                                        </p:attrNameLst>
                                      </p:cBhvr>
                                      <p:to>
                                        <p:strVal val="hidden"/>
                                      </p:to>
                                    </p:set>
                                  </p:childTnLst>
                                </p:cTn>
                              </p:par>
                            </p:childTnLst>
                          </p:cTn>
                        </p:par>
                        <p:par>
                          <p:cTn id="71" fill="hold">
                            <p:stCondLst>
                              <p:cond delay="4000"/>
                            </p:stCondLst>
                            <p:childTnLst>
                              <p:par>
                                <p:cTn id="72" presetID="9" presetClass="exit" presetSubtype="0" fill="hold" grpId="1" nodeType="afterEffect">
                                  <p:stCondLst>
                                    <p:cond delay="0"/>
                                  </p:stCondLst>
                                  <p:childTnLst>
                                    <p:animEffect transition="out" filter="dissolve">
                                      <p:cBhvr>
                                        <p:cTn id="73" dur="500"/>
                                        <p:tgtEl>
                                          <p:spTgt spid="212"/>
                                        </p:tgtEl>
                                      </p:cBhvr>
                                    </p:animEffect>
                                    <p:set>
                                      <p:cBhvr>
                                        <p:cTn id="74" dur="1" fill="hold">
                                          <p:stCondLst>
                                            <p:cond delay="499"/>
                                          </p:stCondLst>
                                        </p:cTn>
                                        <p:tgtEl>
                                          <p:spTgt spid="212"/>
                                        </p:tgtEl>
                                        <p:attrNameLst>
                                          <p:attrName>style.visibility</p:attrName>
                                        </p:attrNameLst>
                                      </p:cBhvr>
                                      <p:to>
                                        <p:strVal val="hidden"/>
                                      </p:to>
                                    </p:set>
                                  </p:childTnLst>
                                </p:cTn>
                              </p:par>
                            </p:childTnLst>
                          </p:cTn>
                        </p:par>
                        <p:par>
                          <p:cTn id="75" fill="hold">
                            <p:stCondLst>
                              <p:cond delay="4500"/>
                            </p:stCondLst>
                            <p:childTnLst>
                              <p:par>
                                <p:cTn id="76" presetID="9" presetClass="exit" presetSubtype="0" fill="hold" grpId="1" nodeType="afterEffect">
                                  <p:stCondLst>
                                    <p:cond delay="0"/>
                                  </p:stCondLst>
                                  <p:childTnLst>
                                    <p:animEffect transition="out" filter="dissolve">
                                      <p:cBhvr>
                                        <p:cTn id="77" dur="500"/>
                                        <p:tgtEl>
                                          <p:spTgt spid="213"/>
                                        </p:tgtEl>
                                      </p:cBhvr>
                                    </p:animEffect>
                                    <p:set>
                                      <p:cBhvr>
                                        <p:cTn id="78" dur="1" fill="hold">
                                          <p:stCondLst>
                                            <p:cond delay="499"/>
                                          </p:stCondLst>
                                        </p:cTn>
                                        <p:tgtEl>
                                          <p:spTgt spid="213"/>
                                        </p:tgtEl>
                                        <p:attrNameLst>
                                          <p:attrName>style.visibility</p:attrName>
                                        </p:attrNameLst>
                                      </p:cBhvr>
                                      <p:to>
                                        <p:strVal val="hidden"/>
                                      </p:to>
                                    </p:set>
                                  </p:childTnLst>
                                </p:cTn>
                              </p:par>
                            </p:childTnLst>
                          </p:cTn>
                        </p:par>
                        <p:par>
                          <p:cTn id="79" fill="hold">
                            <p:stCondLst>
                              <p:cond delay="5000"/>
                            </p:stCondLst>
                            <p:childTnLst>
                              <p:par>
                                <p:cTn id="80" presetID="9" presetClass="entr" presetSubtype="0"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ssolve">
                                      <p:cBhvr>
                                        <p:cTn id="82" dur="500"/>
                                        <p:tgtEl>
                                          <p:spTgt spid="27"/>
                                        </p:tgtEl>
                                      </p:cBhvr>
                                    </p:animEffect>
                                  </p:childTnLst>
                                </p:cTn>
                              </p:par>
                            </p:childTnLst>
                          </p:cTn>
                        </p:par>
                        <p:par>
                          <p:cTn id="83" fill="hold">
                            <p:stCondLst>
                              <p:cond delay="5500"/>
                            </p:stCondLst>
                            <p:childTnLst>
                              <p:par>
                                <p:cTn id="84" presetID="9" presetClass="entr" presetSubtype="0" fill="hold"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dissolve">
                                      <p:cBhvr>
                                        <p:cTn id="86" dur="500"/>
                                        <p:tgtEl>
                                          <p:spTgt spid="28"/>
                                        </p:tgtEl>
                                      </p:cBhvr>
                                    </p:animEffect>
                                  </p:childTnLst>
                                </p:cTn>
                              </p:par>
                            </p:childTnLst>
                          </p:cTn>
                        </p:par>
                        <p:par>
                          <p:cTn id="87" fill="hold">
                            <p:stCondLst>
                              <p:cond delay="6000"/>
                            </p:stCondLst>
                            <p:childTnLst>
                              <p:par>
                                <p:cTn id="88" presetID="9" presetClass="entr" presetSubtype="0"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dissolve">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8" grpId="0" animBg="1"/>
      <p:bldGraphic spid="67" grpId="0">
        <p:bldSub>
          <a:bldChart bld="category"/>
        </p:bldSub>
      </p:bldGraphic>
      <p:bldP spid="44" grpId="0"/>
      <p:bldP spid="45" grpId="0" animBg="1"/>
      <p:bldGraphic spid="176" grpId="0">
        <p:bldAsOne/>
      </p:bldGraphic>
      <p:bldP spid="214" grpId="0" animBg="1"/>
      <p:bldP spid="214" grpId="1" animBg="1"/>
      <p:bldP spid="213" grpId="0" animBg="1"/>
      <p:bldP spid="213" grpId="1" animBg="1"/>
      <p:bldP spid="212" grpId="0" animBg="1"/>
      <p:bldP spid="2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Rounded Corners 1">
            <a:extLst>
              <a:ext uri="{FF2B5EF4-FFF2-40B4-BE49-F238E27FC236}">
                <a16:creationId xmlns:a16="http://schemas.microsoft.com/office/drawing/2014/main" xmlns="" id="{D2A3A21F-1755-BE4A-9C77-6D70CDEFD102}"/>
              </a:ext>
            </a:extLst>
          </p:cNvPr>
          <p:cNvSpPr/>
          <p:nvPr/>
        </p:nvSpPr>
        <p:spPr>
          <a:xfrm>
            <a:off x="6734343" y="4557351"/>
            <a:ext cx="4811943" cy="1722361"/>
          </a:xfrm>
          <a:prstGeom prst="roundRect">
            <a:avLst>
              <a:gd name="adj" fmla="val 5564"/>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8" name="Graphique 67">
            <a:extLst>
              <a:ext uri="{FF2B5EF4-FFF2-40B4-BE49-F238E27FC236}">
                <a16:creationId xmlns:a16="http://schemas.microsoft.com/office/drawing/2014/main" xmlns="" id="{F961382F-AB04-124A-BC6D-EF26218979A5}"/>
              </a:ext>
            </a:extLst>
          </p:cNvPr>
          <p:cNvGraphicFramePr/>
          <p:nvPr>
            <p:extLst>
              <p:ext uri="{D42A27DB-BD31-4B8C-83A1-F6EECF244321}">
                <p14:modId xmlns:p14="http://schemas.microsoft.com/office/powerpoint/2010/main" val="1833887075"/>
              </p:ext>
            </p:extLst>
          </p:nvPr>
        </p:nvGraphicFramePr>
        <p:xfrm>
          <a:off x="7579124" y="4800128"/>
          <a:ext cx="3816000" cy="1386385"/>
        </p:xfrm>
        <a:graphic>
          <a:graphicData uri="http://schemas.openxmlformats.org/drawingml/2006/chart">
            <c:chart xmlns:c="http://schemas.openxmlformats.org/drawingml/2006/chart" xmlns:r="http://schemas.openxmlformats.org/officeDocument/2006/relationships" r:id="rId2"/>
          </a:graphicData>
        </a:graphic>
      </p:graphicFrame>
      <p:sp>
        <p:nvSpPr>
          <p:cNvPr id="101" name="Rectangle: Rounded Corners 1">
            <a:extLst>
              <a:ext uri="{FF2B5EF4-FFF2-40B4-BE49-F238E27FC236}">
                <a16:creationId xmlns:a16="http://schemas.microsoft.com/office/drawing/2014/main" xmlns="" id="{F4492E95-35C5-E044-9CA0-81974DB77F49}"/>
              </a:ext>
            </a:extLst>
          </p:cNvPr>
          <p:cNvSpPr/>
          <p:nvPr/>
        </p:nvSpPr>
        <p:spPr>
          <a:xfrm>
            <a:off x="6695840" y="1228122"/>
            <a:ext cx="4850446" cy="3151110"/>
          </a:xfrm>
          <a:prstGeom prst="roundRect">
            <a:avLst>
              <a:gd name="adj" fmla="val 5564"/>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9" name="Graphique 58">
            <a:extLst>
              <a:ext uri="{FF2B5EF4-FFF2-40B4-BE49-F238E27FC236}">
                <a16:creationId xmlns:a16="http://schemas.microsoft.com/office/drawing/2014/main" xmlns="" id="{CD34D768-FA4E-CF45-9057-AE3326BFFC6C}"/>
              </a:ext>
            </a:extLst>
          </p:cNvPr>
          <p:cNvGraphicFramePr/>
          <p:nvPr>
            <p:extLst>
              <p:ext uri="{D42A27DB-BD31-4B8C-83A1-F6EECF244321}">
                <p14:modId xmlns:p14="http://schemas.microsoft.com/office/powerpoint/2010/main" val="946432844"/>
              </p:ext>
            </p:extLst>
          </p:nvPr>
        </p:nvGraphicFramePr>
        <p:xfrm>
          <a:off x="6898020" y="1914031"/>
          <a:ext cx="4593763" cy="1414821"/>
        </p:xfrm>
        <a:graphic>
          <a:graphicData uri="http://schemas.openxmlformats.org/drawingml/2006/chart">
            <c:chart xmlns:c="http://schemas.openxmlformats.org/drawingml/2006/chart" xmlns:r="http://schemas.openxmlformats.org/officeDocument/2006/relationships" r:id="rId3"/>
          </a:graphicData>
        </a:graphic>
      </p:graphicFrame>
      <p:sp>
        <p:nvSpPr>
          <p:cNvPr id="178" name="Rectangle: Rounded Corners 1">
            <a:extLst>
              <a:ext uri="{FF2B5EF4-FFF2-40B4-BE49-F238E27FC236}">
                <a16:creationId xmlns:a16="http://schemas.microsoft.com/office/drawing/2014/main" xmlns="" id="{0E5291B8-E5CF-9446-8873-A531064325A9}"/>
              </a:ext>
            </a:extLst>
          </p:cNvPr>
          <p:cNvSpPr/>
          <p:nvPr/>
        </p:nvSpPr>
        <p:spPr>
          <a:xfrm>
            <a:off x="2048919" y="1228122"/>
            <a:ext cx="4371107" cy="5051590"/>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4" name="Graphique 53">
            <a:extLst>
              <a:ext uri="{FF2B5EF4-FFF2-40B4-BE49-F238E27FC236}">
                <a16:creationId xmlns:a16="http://schemas.microsoft.com/office/drawing/2014/main" xmlns="" id="{7F51FFE2-B8B7-044B-B00F-745B1E65A55C}"/>
              </a:ext>
            </a:extLst>
          </p:cNvPr>
          <p:cNvGraphicFramePr/>
          <p:nvPr>
            <p:extLst>
              <p:ext uri="{D42A27DB-BD31-4B8C-83A1-F6EECF244321}">
                <p14:modId xmlns:p14="http://schemas.microsoft.com/office/powerpoint/2010/main" val="1212648686"/>
              </p:ext>
            </p:extLst>
          </p:nvPr>
        </p:nvGraphicFramePr>
        <p:xfrm>
          <a:off x="2091540" y="2663566"/>
          <a:ext cx="4320000" cy="10543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Graphique 52">
            <a:extLst>
              <a:ext uri="{FF2B5EF4-FFF2-40B4-BE49-F238E27FC236}">
                <a16:creationId xmlns:a16="http://schemas.microsoft.com/office/drawing/2014/main" xmlns="" id="{5E56060B-B6D4-FE41-8C09-F9BECBA39614}"/>
              </a:ext>
            </a:extLst>
          </p:cNvPr>
          <p:cNvGraphicFramePr/>
          <p:nvPr>
            <p:extLst>
              <p:ext uri="{D42A27DB-BD31-4B8C-83A1-F6EECF244321}">
                <p14:modId xmlns:p14="http://schemas.microsoft.com/office/powerpoint/2010/main" val="1190852554"/>
              </p:ext>
            </p:extLst>
          </p:nvPr>
        </p:nvGraphicFramePr>
        <p:xfrm>
          <a:off x="2215335" y="2620302"/>
          <a:ext cx="4422050" cy="2845826"/>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a:extLst>
              <a:ext uri="{FF2B5EF4-FFF2-40B4-BE49-F238E27FC236}">
                <a16:creationId xmlns:a16="http://schemas.microsoft.com/office/drawing/2014/main" xmlns="" id="{3F5322D3-9EF2-403B-94D5-EB35A1E8669C}"/>
              </a:ext>
            </a:extLst>
          </p:cNvPr>
          <p:cNvSpPr txBox="1"/>
          <p:nvPr/>
        </p:nvSpPr>
        <p:spPr>
          <a:xfrm>
            <a:off x="2069896" y="450059"/>
            <a:ext cx="8609635" cy="569387"/>
          </a:xfrm>
          <a:prstGeom prst="rect">
            <a:avLst/>
          </a:prstGeom>
          <a:noFill/>
        </p:spPr>
        <p:txBody>
          <a:bodyPr wrap="square" rtlCol="0">
            <a:spAutoFit/>
          </a:bodyPr>
          <a:lstStyle>
            <a:defPPr>
              <a:defRPr lang="en-US"/>
            </a:defPPr>
            <a:lvl1pPr>
              <a:lnSpc>
                <a:spcPct val="100000"/>
              </a:lnSpc>
              <a:defRPr sz="20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a:t>Récapitulatif économique par secteur et par année</a:t>
            </a:r>
          </a:p>
          <a:p>
            <a:r>
              <a:rPr lang="fr-FR" sz="1100" b="0" i="1" dirty="0"/>
              <a:t>Montant d'adjudication des ventes aux enchères volontaires, en millions d'euros, hors frais</a:t>
            </a:r>
          </a:p>
        </p:txBody>
      </p:sp>
      <p:sp>
        <p:nvSpPr>
          <p:cNvPr id="44" name="TextBox 3">
            <a:extLst>
              <a:ext uri="{FF2B5EF4-FFF2-40B4-BE49-F238E27FC236}">
                <a16:creationId xmlns:a16="http://schemas.microsoft.com/office/drawing/2014/main" xmlns="" id="{3A361742-6472-BD40-B218-C35F1DE8E1E2}"/>
              </a:ext>
            </a:extLst>
          </p:cNvPr>
          <p:cNvSpPr txBox="1"/>
          <p:nvPr/>
        </p:nvSpPr>
        <p:spPr>
          <a:xfrm>
            <a:off x="2223193" y="5499514"/>
            <a:ext cx="4085349" cy="677669"/>
          </a:xfrm>
          <a:prstGeom prst="rect">
            <a:avLst/>
          </a:prstGeom>
          <a:noFill/>
        </p:spPr>
        <p:txBody>
          <a:bodyPr wrap="square" rtlCol="0">
            <a:noAutofit/>
          </a:bodyPr>
          <a:lstStyle/>
          <a:p>
            <a:pPr algn="just"/>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La catégorie «Autres objets de collection» correspond aux biens qui sont habituellement regroupés sous le nom de « </a:t>
            </a:r>
            <a:r>
              <a:rPr lang="fr-FR" sz="8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collectibles</a:t>
            </a:r>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 dans les pays anglo-saxons : véhicules de collection, timbres et monnaies, livres et manuscrits anciens, « </a:t>
            </a:r>
            <a:r>
              <a:rPr lang="fr-FR" sz="800"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militaria</a:t>
            </a:r>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 jouets, affiches etc.</a:t>
            </a:r>
          </a:p>
        </p:txBody>
      </p:sp>
      <p:sp>
        <p:nvSpPr>
          <p:cNvPr id="45" name="Rectangle: Rounded Corners 4">
            <a:extLst>
              <a:ext uri="{FF2B5EF4-FFF2-40B4-BE49-F238E27FC236}">
                <a16:creationId xmlns:a16="http://schemas.microsoft.com/office/drawing/2014/main" xmlns="" id="{39F11944-1806-FE49-8678-90F3D6CBE2C5}"/>
              </a:ext>
            </a:extLst>
          </p:cNvPr>
          <p:cNvSpPr/>
          <p:nvPr/>
        </p:nvSpPr>
        <p:spPr>
          <a:xfrm rot="10800000">
            <a:off x="2194416" y="1925422"/>
            <a:ext cx="497681" cy="7111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pic>
        <p:nvPicPr>
          <p:cNvPr id="179" name="Graphique 178">
            <a:extLst>
              <a:ext uri="{FF2B5EF4-FFF2-40B4-BE49-F238E27FC236}">
                <a16:creationId xmlns:a16="http://schemas.microsoft.com/office/drawing/2014/main" xmlns="" id="{F5781AD4-2B81-654F-A44A-FAC3C59A10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337166" y="1336969"/>
            <a:ext cx="212183" cy="509240"/>
          </a:xfrm>
          <a:prstGeom prst="rect">
            <a:avLst/>
          </a:prstGeom>
        </p:spPr>
      </p:pic>
      <p:sp>
        <p:nvSpPr>
          <p:cNvPr id="138" name="Rectangle 137">
            <a:extLst>
              <a:ext uri="{FF2B5EF4-FFF2-40B4-BE49-F238E27FC236}">
                <a16:creationId xmlns:a16="http://schemas.microsoft.com/office/drawing/2014/main" xmlns="" id="{E329C1BA-121F-BE46-A398-4694376D38E1}"/>
              </a:ext>
            </a:extLst>
          </p:cNvPr>
          <p:cNvSpPr/>
          <p:nvPr/>
        </p:nvSpPr>
        <p:spPr>
          <a:xfrm>
            <a:off x="2904795" y="1325287"/>
            <a:ext cx="1641761" cy="644224"/>
          </a:xfrm>
          <a:prstGeom prst="rect">
            <a:avLst/>
          </a:prstGeom>
        </p:spPr>
        <p:txBody>
          <a:bodyPr wrap="square" anchor="ctr">
            <a:noAutofit/>
          </a:bodyPr>
          <a:lstStyle/>
          <a:p>
            <a:r>
              <a:rPr lang="fr-FR"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Art &amp; Objets de collection</a:t>
            </a:r>
            <a:endParaRPr lang="fr-FR" sz="16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2" name="Rectangle: Rounded Corners 4">
            <a:extLst>
              <a:ext uri="{FF2B5EF4-FFF2-40B4-BE49-F238E27FC236}">
                <a16:creationId xmlns:a16="http://schemas.microsoft.com/office/drawing/2014/main" xmlns="" id="{077E8B9C-A686-564A-B592-0A7D2482D70A}"/>
              </a:ext>
            </a:extLst>
          </p:cNvPr>
          <p:cNvSpPr/>
          <p:nvPr/>
        </p:nvSpPr>
        <p:spPr>
          <a:xfrm rot="10800000">
            <a:off x="6936181" y="1888164"/>
            <a:ext cx="497681" cy="7111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7" name="Rectangle 46">
            <a:extLst>
              <a:ext uri="{FF2B5EF4-FFF2-40B4-BE49-F238E27FC236}">
                <a16:creationId xmlns:a16="http://schemas.microsoft.com/office/drawing/2014/main" xmlns="" id="{E1129D3C-FD9C-C345-9629-A52E189B614D}"/>
              </a:ext>
            </a:extLst>
          </p:cNvPr>
          <p:cNvSpPr/>
          <p:nvPr/>
        </p:nvSpPr>
        <p:spPr>
          <a:xfrm>
            <a:off x="7452474" y="1292554"/>
            <a:ext cx="2123326" cy="513319"/>
          </a:xfrm>
          <a:prstGeom prst="rect">
            <a:avLst/>
          </a:prstGeom>
        </p:spPr>
        <p:txBody>
          <a:bodyPr wrap="square">
            <a:noAutofit/>
          </a:bodyPr>
          <a:lstStyle/>
          <a:p>
            <a:r>
              <a:rPr lang="fr-FR" sz="1600" b="1" dirty="0">
                <a:solidFill>
                  <a:srgbClr val="7030A0"/>
                </a:solidFill>
                <a:latin typeface="Open Sans" panose="020B0606030504020204" pitchFamily="34" charset="0"/>
                <a:ea typeface="Open Sans" panose="020B0606030504020204" pitchFamily="34" charset="0"/>
                <a:cs typeface="Open Sans" panose="020B0606030504020204" pitchFamily="34" charset="0"/>
              </a:rPr>
              <a:t>Véhicules d’occasion &amp; Matériel industriel</a:t>
            </a:r>
            <a:endParaRPr lang="fr-FR" sz="1600" b="1"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55" name="Rectangle: Rounded Corners 4">
            <a:extLst>
              <a:ext uri="{FF2B5EF4-FFF2-40B4-BE49-F238E27FC236}">
                <a16:creationId xmlns:a16="http://schemas.microsoft.com/office/drawing/2014/main" xmlns="" id="{7D4E9F88-9993-1D44-9AD7-A8617E6100B2}"/>
              </a:ext>
            </a:extLst>
          </p:cNvPr>
          <p:cNvSpPr/>
          <p:nvPr/>
        </p:nvSpPr>
        <p:spPr>
          <a:xfrm rot="16200000">
            <a:off x="1709091" y="690510"/>
            <a:ext cx="497681" cy="7111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8" name="TextBox 3">
            <a:extLst>
              <a:ext uri="{FF2B5EF4-FFF2-40B4-BE49-F238E27FC236}">
                <a16:creationId xmlns:a16="http://schemas.microsoft.com/office/drawing/2014/main" xmlns="" id="{E9195D66-185B-8240-BCD7-0AE42BF8BA4F}"/>
              </a:ext>
            </a:extLst>
          </p:cNvPr>
          <p:cNvSpPr txBox="1"/>
          <p:nvPr/>
        </p:nvSpPr>
        <p:spPr>
          <a:xfrm>
            <a:off x="4548401" y="2326045"/>
            <a:ext cx="2035279" cy="230832"/>
          </a:xfrm>
          <a:prstGeom prst="rect">
            <a:avLst/>
          </a:prstGeom>
          <a:noFill/>
        </p:spPr>
        <p:txBody>
          <a:bodyPr wrap="square" rtlCol="0">
            <a:spAutoFit/>
          </a:bodyPr>
          <a:lstStyle>
            <a:defPPr>
              <a:defRPr lang="en-US"/>
            </a:defPPr>
            <a:lvl1pPr>
              <a:lnSpc>
                <a:spcPct val="100000"/>
              </a:lnSpc>
              <a:defRPr sz="20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pPr>
            <a:r>
              <a:rPr lang="fr-FR" sz="900" b="0" dirty="0">
                <a:solidFill>
                  <a:schemeClr val="tx1">
                    <a:lumMod val="50000"/>
                    <a:lumOff val="50000"/>
                  </a:schemeClr>
                </a:solidFill>
              </a:rPr>
              <a:t>Ventes courantes (hors catalogues)</a:t>
            </a:r>
          </a:p>
        </p:txBody>
      </p:sp>
      <p:sp>
        <p:nvSpPr>
          <p:cNvPr id="60" name="TextBox 3">
            <a:extLst>
              <a:ext uri="{FF2B5EF4-FFF2-40B4-BE49-F238E27FC236}">
                <a16:creationId xmlns:a16="http://schemas.microsoft.com/office/drawing/2014/main" xmlns="" id="{2C5EB587-6306-8742-B16C-DECF592E91CD}"/>
              </a:ext>
            </a:extLst>
          </p:cNvPr>
          <p:cNvSpPr txBox="1"/>
          <p:nvPr/>
        </p:nvSpPr>
        <p:spPr>
          <a:xfrm>
            <a:off x="4550376" y="2166427"/>
            <a:ext cx="1094142" cy="230832"/>
          </a:xfrm>
          <a:prstGeom prst="rect">
            <a:avLst/>
          </a:prstGeom>
          <a:noFill/>
        </p:spPr>
        <p:txBody>
          <a:bodyPr wrap="square" rtlCol="0">
            <a:spAutoFit/>
          </a:bodyPr>
          <a:lstStyle>
            <a:defPPr>
              <a:defRPr lang="en-US"/>
            </a:defPPr>
            <a:lvl1pPr>
              <a:lnSpc>
                <a:spcPct val="100000"/>
              </a:lnSpc>
              <a:defRPr sz="20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pPr>
            <a:r>
              <a:rPr lang="fr-FR" sz="900" b="0" dirty="0">
                <a:solidFill>
                  <a:schemeClr val="tx1">
                    <a:lumMod val="75000"/>
                    <a:lumOff val="25000"/>
                  </a:schemeClr>
                </a:solidFill>
              </a:rPr>
              <a:t>Vins et Alcools</a:t>
            </a:r>
            <a:endParaRPr lang="fr-FR" sz="900" b="0" dirty="0"/>
          </a:p>
        </p:txBody>
      </p:sp>
      <p:sp>
        <p:nvSpPr>
          <p:cNvPr id="61" name="TextBox 3">
            <a:extLst>
              <a:ext uri="{FF2B5EF4-FFF2-40B4-BE49-F238E27FC236}">
                <a16:creationId xmlns:a16="http://schemas.microsoft.com/office/drawing/2014/main" xmlns="" id="{7E19286D-A0F1-BA4F-979D-EDC29F72B7D0}"/>
              </a:ext>
            </a:extLst>
          </p:cNvPr>
          <p:cNvSpPr txBox="1"/>
          <p:nvPr/>
        </p:nvSpPr>
        <p:spPr>
          <a:xfrm>
            <a:off x="4546556" y="2012586"/>
            <a:ext cx="1374043" cy="230832"/>
          </a:xfrm>
          <a:prstGeom prst="rect">
            <a:avLst/>
          </a:prstGeom>
          <a:noFill/>
        </p:spPr>
        <p:txBody>
          <a:bodyPr wrap="square" rtlCol="0">
            <a:spAutoFit/>
          </a:bodyPr>
          <a:lstStyle>
            <a:defPPr>
              <a:defRPr lang="en-US"/>
            </a:defPPr>
            <a:lvl1pPr>
              <a:lnSpc>
                <a:spcPct val="100000"/>
              </a:lnSpc>
              <a:defRPr sz="20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pPr>
            <a:r>
              <a:rPr lang="fr-FR" sz="900" b="0" dirty="0">
                <a:solidFill>
                  <a:schemeClr val="accent2">
                    <a:lumMod val="60000"/>
                    <a:lumOff val="40000"/>
                  </a:schemeClr>
                </a:solidFill>
              </a:rPr>
              <a:t>Joaillerie et Orfèvrerie</a:t>
            </a:r>
          </a:p>
        </p:txBody>
      </p:sp>
      <p:sp>
        <p:nvSpPr>
          <p:cNvPr id="73" name="Rectangle 72">
            <a:extLst>
              <a:ext uri="{FF2B5EF4-FFF2-40B4-BE49-F238E27FC236}">
                <a16:creationId xmlns:a16="http://schemas.microsoft.com/office/drawing/2014/main" xmlns="" id="{721304C9-5063-6644-9513-30A5D4627A30}"/>
              </a:ext>
            </a:extLst>
          </p:cNvPr>
          <p:cNvSpPr>
            <a:spLocks noChangeAspect="1"/>
          </p:cNvSpPr>
          <p:nvPr/>
        </p:nvSpPr>
        <p:spPr>
          <a:xfrm>
            <a:off x="4451443" y="2083467"/>
            <a:ext cx="72000" cy="7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Open Sans" panose="020B0606030504020204" pitchFamily="34" charset="0"/>
              <a:ea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xmlns="" id="{2F63FC91-B163-5940-9084-245040F5CBA1}"/>
              </a:ext>
            </a:extLst>
          </p:cNvPr>
          <p:cNvSpPr>
            <a:spLocks noChangeAspect="1"/>
          </p:cNvSpPr>
          <p:nvPr/>
        </p:nvSpPr>
        <p:spPr>
          <a:xfrm>
            <a:off x="4453661" y="2238094"/>
            <a:ext cx="72000" cy="7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Open Sans" panose="020B0606030504020204" pitchFamily="34" charset="0"/>
              <a:ea typeface="Open Sans" panose="020B0606030504020204" pitchFamily="34" charset="0"/>
              <a:cs typeface="Open Sans" panose="020B0606030504020204" pitchFamily="34" charset="0"/>
            </a:endParaRPr>
          </a:p>
        </p:txBody>
      </p:sp>
      <p:sp>
        <p:nvSpPr>
          <p:cNvPr id="75" name="Rectangle 74">
            <a:extLst>
              <a:ext uri="{FF2B5EF4-FFF2-40B4-BE49-F238E27FC236}">
                <a16:creationId xmlns:a16="http://schemas.microsoft.com/office/drawing/2014/main" xmlns="" id="{9B9832DD-56AF-F544-8F62-20049988AE0F}"/>
              </a:ext>
            </a:extLst>
          </p:cNvPr>
          <p:cNvSpPr>
            <a:spLocks noChangeAspect="1"/>
          </p:cNvSpPr>
          <p:nvPr/>
        </p:nvSpPr>
        <p:spPr>
          <a:xfrm>
            <a:off x="4451443" y="2405461"/>
            <a:ext cx="72000" cy="72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Open Sans" panose="020B0606030504020204" pitchFamily="34" charset="0"/>
              <a:ea typeface="Open Sans" panose="020B0606030504020204" pitchFamily="34" charset="0"/>
              <a:cs typeface="Open Sans" panose="020B0606030504020204" pitchFamily="34" charset="0"/>
            </a:endParaRPr>
          </a:p>
        </p:txBody>
      </p:sp>
      <p:pic>
        <p:nvPicPr>
          <p:cNvPr id="180" name="Graphique 179">
            <a:extLst>
              <a:ext uri="{FF2B5EF4-FFF2-40B4-BE49-F238E27FC236}">
                <a16:creationId xmlns:a16="http://schemas.microsoft.com/office/drawing/2014/main" xmlns="" id="{15D502DA-616D-5241-9606-82D7319438C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flipH="1">
            <a:off x="6862020" y="4682805"/>
            <a:ext cx="571842" cy="388743"/>
          </a:xfrm>
          <a:prstGeom prst="rect">
            <a:avLst/>
          </a:prstGeom>
        </p:spPr>
      </p:pic>
      <p:sp>
        <p:nvSpPr>
          <p:cNvPr id="143" name="Rectangle 142">
            <a:extLst>
              <a:ext uri="{FF2B5EF4-FFF2-40B4-BE49-F238E27FC236}">
                <a16:creationId xmlns:a16="http://schemas.microsoft.com/office/drawing/2014/main" xmlns="" id="{FBC93AEB-BA24-FA48-8671-A4624C512D20}"/>
              </a:ext>
            </a:extLst>
          </p:cNvPr>
          <p:cNvSpPr/>
          <p:nvPr/>
        </p:nvSpPr>
        <p:spPr>
          <a:xfrm>
            <a:off x="6946334" y="5322456"/>
            <a:ext cx="696662" cy="338554"/>
          </a:xfrm>
          <a:prstGeom prst="rect">
            <a:avLst/>
          </a:prstGeom>
        </p:spPr>
        <p:txBody>
          <a:bodyPr wrap="none">
            <a:noAutofit/>
          </a:bodyPr>
          <a:lstStyle/>
          <a:p>
            <a:pPr algn="ctr"/>
            <a:r>
              <a:rPr lang="fr-FR" sz="1600" b="1" dirty="0">
                <a:solidFill>
                  <a:srgbClr val="0070C0"/>
                </a:solidFill>
                <a:latin typeface="Open Sans" panose="020B0606030504020204" pitchFamily="34" charset="0"/>
                <a:ea typeface="Open Sans" panose="020B0606030504020204" pitchFamily="34" charset="0"/>
                <a:cs typeface="Open Sans" panose="020B0606030504020204" pitchFamily="34" charset="0"/>
              </a:rPr>
              <a:t>Chevaux</a:t>
            </a:r>
            <a:endParaRPr lang="fr-FR" sz="1600" b="1"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9" name="Ellipse 38">
            <a:extLst>
              <a:ext uri="{FF2B5EF4-FFF2-40B4-BE49-F238E27FC236}">
                <a16:creationId xmlns:a16="http://schemas.microsoft.com/office/drawing/2014/main" xmlns="" id="{897C2AB3-2666-0B41-9D7B-78045B16DA6D}"/>
              </a:ext>
            </a:extLst>
          </p:cNvPr>
          <p:cNvSpPr/>
          <p:nvPr/>
        </p:nvSpPr>
        <p:spPr>
          <a:xfrm>
            <a:off x="5710066" y="2472018"/>
            <a:ext cx="335119" cy="3347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+10,5%</a:t>
            </a:r>
          </a:p>
        </p:txBody>
      </p:sp>
      <p:grpSp>
        <p:nvGrpSpPr>
          <p:cNvPr id="46" name="Groupe 45">
            <a:extLst>
              <a:ext uri="{FF2B5EF4-FFF2-40B4-BE49-F238E27FC236}">
                <a16:creationId xmlns:a16="http://schemas.microsoft.com/office/drawing/2014/main" xmlns="" id="{EC23A7FA-337C-F74B-BBBC-4109430151D4}"/>
              </a:ext>
            </a:extLst>
          </p:cNvPr>
          <p:cNvGrpSpPr/>
          <p:nvPr/>
        </p:nvGrpSpPr>
        <p:grpSpPr>
          <a:xfrm>
            <a:off x="9676111" y="1404132"/>
            <a:ext cx="1491115" cy="366031"/>
            <a:chOff x="512998" y="1700443"/>
            <a:chExt cx="1491115" cy="366031"/>
          </a:xfrm>
        </p:grpSpPr>
        <p:sp>
          <p:nvSpPr>
            <p:cNvPr id="48" name="TextBox 3">
              <a:extLst>
                <a:ext uri="{FF2B5EF4-FFF2-40B4-BE49-F238E27FC236}">
                  <a16:creationId xmlns:a16="http://schemas.microsoft.com/office/drawing/2014/main" xmlns="" id="{93FAF05A-74C8-E140-BAD9-40AAE70FE05E}"/>
                </a:ext>
              </a:extLst>
            </p:cNvPr>
            <p:cNvSpPr txBox="1"/>
            <p:nvPr/>
          </p:nvSpPr>
          <p:spPr>
            <a:xfrm>
              <a:off x="609956" y="1700443"/>
              <a:ext cx="1394157" cy="230832"/>
            </a:xfrm>
            <a:prstGeom prst="rect">
              <a:avLst/>
            </a:prstGeom>
            <a:noFill/>
          </p:spPr>
          <p:txBody>
            <a:bodyPr wrap="square" rtlCol="0">
              <a:spAutoFit/>
            </a:bodyPr>
            <a:lstStyle>
              <a:defPPr>
                <a:defRPr lang="en-US"/>
              </a:defPPr>
              <a:lvl1pPr>
                <a:lnSpc>
                  <a:spcPct val="100000"/>
                </a:lnSpc>
                <a:defRPr sz="20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pPr>
              <a:r>
                <a:rPr lang="fr-FR" sz="900" b="0" dirty="0">
                  <a:solidFill>
                    <a:srgbClr val="7030A0"/>
                  </a:solidFill>
                </a:rPr>
                <a:t>Véhicule d’occasion</a:t>
              </a:r>
            </a:p>
          </p:txBody>
        </p:sp>
        <p:sp>
          <p:nvSpPr>
            <p:cNvPr id="49" name="TextBox 3">
              <a:extLst>
                <a:ext uri="{FF2B5EF4-FFF2-40B4-BE49-F238E27FC236}">
                  <a16:creationId xmlns:a16="http://schemas.microsoft.com/office/drawing/2014/main" xmlns="" id="{B184DCE7-A875-C946-9C70-CDFE3CCFC217}"/>
                </a:ext>
              </a:extLst>
            </p:cNvPr>
            <p:cNvSpPr txBox="1"/>
            <p:nvPr/>
          </p:nvSpPr>
          <p:spPr>
            <a:xfrm>
              <a:off x="612560" y="1835642"/>
              <a:ext cx="1290965" cy="230832"/>
            </a:xfrm>
            <a:prstGeom prst="rect">
              <a:avLst/>
            </a:prstGeom>
            <a:noFill/>
          </p:spPr>
          <p:txBody>
            <a:bodyPr wrap="square" rtlCol="0">
              <a:spAutoFit/>
            </a:bodyPr>
            <a:lstStyle>
              <a:defPPr>
                <a:defRPr lang="en-US"/>
              </a:defPPr>
              <a:lvl1pPr>
                <a:lnSpc>
                  <a:spcPct val="100000"/>
                </a:lnSpc>
                <a:defRPr sz="20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pPr>
              <a:r>
                <a:rPr lang="fr-FR" sz="900" b="0" dirty="0">
                  <a:solidFill>
                    <a:srgbClr val="AF92C8"/>
                  </a:solidFill>
                </a:rPr>
                <a:t>Matériel Industriel</a:t>
              </a:r>
            </a:p>
          </p:txBody>
        </p:sp>
        <p:sp>
          <p:nvSpPr>
            <p:cNvPr id="64" name="Rectangle 63">
              <a:extLst>
                <a:ext uri="{FF2B5EF4-FFF2-40B4-BE49-F238E27FC236}">
                  <a16:creationId xmlns:a16="http://schemas.microsoft.com/office/drawing/2014/main" xmlns="" id="{E10FA5A3-FEDB-6041-93E3-2CD89EF30AB2}"/>
                </a:ext>
              </a:extLst>
            </p:cNvPr>
            <p:cNvSpPr>
              <a:spLocks noChangeAspect="1"/>
            </p:cNvSpPr>
            <p:nvPr/>
          </p:nvSpPr>
          <p:spPr>
            <a:xfrm>
              <a:off x="512998" y="1910751"/>
              <a:ext cx="72000" cy="72000"/>
            </a:xfrm>
            <a:prstGeom prst="rect">
              <a:avLst/>
            </a:prstGeom>
            <a:solidFill>
              <a:srgbClr val="AF9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Open Sans" panose="020B0606030504020204" pitchFamily="34" charset="0"/>
                <a:ea typeface="Open Sans" panose="020B0606030504020204" pitchFamily="34" charset="0"/>
                <a:cs typeface="Open Sans" panose="020B0606030504020204" pitchFamily="34" charset="0"/>
              </a:endParaRPr>
            </a:p>
          </p:txBody>
        </p:sp>
        <p:sp>
          <p:nvSpPr>
            <p:cNvPr id="65" name="Rectangle 64">
              <a:extLst>
                <a:ext uri="{FF2B5EF4-FFF2-40B4-BE49-F238E27FC236}">
                  <a16:creationId xmlns:a16="http://schemas.microsoft.com/office/drawing/2014/main" xmlns="" id="{77D17CDA-C2D0-184F-9F56-74E7691439D9}"/>
                </a:ext>
              </a:extLst>
            </p:cNvPr>
            <p:cNvSpPr>
              <a:spLocks noChangeAspect="1"/>
            </p:cNvSpPr>
            <p:nvPr/>
          </p:nvSpPr>
          <p:spPr>
            <a:xfrm>
              <a:off x="512998" y="1779859"/>
              <a:ext cx="72000" cy="72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Open Sans" panose="020B0606030504020204" pitchFamily="34" charset="0"/>
                <a:ea typeface="Open Sans" panose="020B0606030504020204" pitchFamily="34" charset="0"/>
                <a:cs typeface="Open Sans" panose="020B0606030504020204" pitchFamily="34" charset="0"/>
              </a:endParaRPr>
            </a:p>
          </p:txBody>
        </p:sp>
      </p:grpSp>
      <p:sp>
        <p:nvSpPr>
          <p:cNvPr id="70" name="TextBox 3">
            <a:extLst>
              <a:ext uri="{FF2B5EF4-FFF2-40B4-BE49-F238E27FC236}">
                <a16:creationId xmlns:a16="http://schemas.microsoft.com/office/drawing/2014/main" xmlns="" id="{1B60AC3C-51D4-0B41-BA4F-68E36C0E9C18}"/>
              </a:ext>
            </a:extLst>
          </p:cNvPr>
          <p:cNvSpPr txBox="1"/>
          <p:nvPr/>
        </p:nvSpPr>
        <p:spPr>
          <a:xfrm>
            <a:off x="3109595" y="2166427"/>
            <a:ext cx="1094142" cy="369332"/>
          </a:xfrm>
          <a:prstGeom prst="rect">
            <a:avLst/>
          </a:prstGeom>
          <a:noFill/>
        </p:spPr>
        <p:txBody>
          <a:bodyPr wrap="square" rtlCol="0">
            <a:spAutoFit/>
          </a:bodyPr>
          <a:lstStyle>
            <a:defPPr>
              <a:defRPr lang="en-US"/>
            </a:defPPr>
            <a:lvl1pPr>
              <a:lnSpc>
                <a:spcPct val="100000"/>
              </a:lnSpc>
              <a:defRPr sz="20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pPr>
            <a:r>
              <a:rPr lang="fr-FR" sz="900" b="0" dirty="0">
                <a:solidFill>
                  <a:srgbClr val="FF9900"/>
                </a:solidFill>
              </a:rPr>
              <a:t>Autres objets de collection*</a:t>
            </a:r>
          </a:p>
        </p:txBody>
      </p:sp>
      <p:sp>
        <p:nvSpPr>
          <p:cNvPr id="76" name="Rectangle 75">
            <a:extLst>
              <a:ext uri="{FF2B5EF4-FFF2-40B4-BE49-F238E27FC236}">
                <a16:creationId xmlns:a16="http://schemas.microsoft.com/office/drawing/2014/main" xmlns="" id="{7526D48F-F96A-6B48-80F1-3A8EE55DB6BC}"/>
              </a:ext>
            </a:extLst>
          </p:cNvPr>
          <p:cNvSpPr>
            <a:spLocks noChangeAspect="1"/>
          </p:cNvSpPr>
          <p:nvPr/>
        </p:nvSpPr>
        <p:spPr>
          <a:xfrm>
            <a:off x="3012637" y="2238094"/>
            <a:ext cx="72000" cy="72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Open Sans" panose="020B0606030504020204" pitchFamily="34" charset="0"/>
              <a:ea typeface="Open Sans" panose="020B0606030504020204" pitchFamily="34" charset="0"/>
              <a:cs typeface="Open Sans" panose="020B0606030504020204" pitchFamily="34" charset="0"/>
            </a:endParaRPr>
          </a:p>
        </p:txBody>
      </p:sp>
      <p:sp>
        <p:nvSpPr>
          <p:cNvPr id="77" name="TextBox 3">
            <a:extLst>
              <a:ext uri="{FF2B5EF4-FFF2-40B4-BE49-F238E27FC236}">
                <a16:creationId xmlns:a16="http://schemas.microsoft.com/office/drawing/2014/main" xmlns="" id="{31DE439F-9A33-2B47-A1D6-45EE4F34B661}"/>
              </a:ext>
            </a:extLst>
          </p:cNvPr>
          <p:cNvSpPr txBox="1"/>
          <p:nvPr/>
        </p:nvSpPr>
        <p:spPr>
          <a:xfrm>
            <a:off x="3109595" y="2008316"/>
            <a:ext cx="1094142" cy="230832"/>
          </a:xfrm>
          <a:prstGeom prst="rect">
            <a:avLst/>
          </a:prstGeom>
          <a:noFill/>
        </p:spPr>
        <p:txBody>
          <a:bodyPr wrap="square" rtlCol="0">
            <a:spAutoFit/>
          </a:bodyPr>
          <a:lstStyle>
            <a:defPPr>
              <a:defRPr lang="en-US"/>
            </a:defPPr>
            <a:lvl1pPr>
              <a:lnSpc>
                <a:spcPct val="100000"/>
              </a:lnSpc>
              <a:defRPr sz="20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spcBef>
                <a:spcPts val="300"/>
              </a:spcBef>
            </a:pPr>
            <a:r>
              <a:rPr lang="fr-FR" sz="900" b="0" dirty="0">
                <a:solidFill>
                  <a:schemeClr val="accent6"/>
                </a:solidFill>
              </a:rPr>
              <a:t>Art et Antiquités</a:t>
            </a:r>
          </a:p>
        </p:txBody>
      </p:sp>
      <p:sp>
        <p:nvSpPr>
          <p:cNvPr id="78" name="Rectangle 77">
            <a:extLst>
              <a:ext uri="{FF2B5EF4-FFF2-40B4-BE49-F238E27FC236}">
                <a16:creationId xmlns:a16="http://schemas.microsoft.com/office/drawing/2014/main" xmlns="" id="{6CBFCBAB-D9A3-0D4B-82B2-52CC00DA7687}"/>
              </a:ext>
            </a:extLst>
          </p:cNvPr>
          <p:cNvSpPr>
            <a:spLocks noChangeAspect="1"/>
          </p:cNvSpPr>
          <p:nvPr/>
        </p:nvSpPr>
        <p:spPr>
          <a:xfrm>
            <a:off x="3012637" y="2087732"/>
            <a:ext cx="72000" cy="72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a:latin typeface="Open Sans" panose="020B0606030504020204" pitchFamily="34" charset="0"/>
              <a:ea typeface="Open Sans" panose="020B0606030504020204" pitchFamily="34" charset="0"/>
              <a:cs typeface="Open Sans" panose="020B0606030504020204" pitchFamily="34" charset="0"/>
            </a:endParaRPr>
          </a:p>
        </p:txBody>
      </p:sp>
      <p:sp>
        <p:nvSpPr>
          <p:cNvPr id="80" name="Freeform: Shape 48">
            <a:extLst>
              <a:ext uri="{FF2B5EF4-FFF2-40B4-BE49-F238E27FC236}">
                <a16:creationId xmlns:a16="http://schemas.microsoft.com/office/drawing/2014/main" xmlns="" id="{64DD0A78-8FA6-1246-B5BE-A978B4312BED}"/>
              </a:ext>
            </a:extLst>
          </p:cNvPr>
          <p:cNvSpPr/>
          <p:nvPr/>
        </p:nvSpPr>
        <p:spPr>
          <a:xfrm>
            <a:off x="1" y="0"/>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87" name="Ellipse 86">
            <a:extLst>
              <a:ext uri="{FF2B5EF4-FFF2-40B4-BE49-F238E27FC236}">
                <a16:creationId xmlns:a16="http://schemas.microsoft.com/office/drawing/2014/main" xmlns="" id="{AFC0E817-40A6-BD46-BAC8-8D246769AD4C}"/>
              </a:ext>
            </a:extLst>
          </p:cNvPr>
          <p:cNvSpPr/>
          <p:nvPr/>
        </p:nvSpPr>
        <p:spPr>
          <a:xfrm>
            <a:off x="10760131" y="4611751"/>
            <a:ext cx="334800" cy="3348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b="1" dirty="0">
                <a:solidFill>
                  <a:schemeClr val="bg1"/>
                </a:solidFill>
                <a:latin typeface="Open Sans" panose="020B0606030504020204" pitchFamily="34" charset="0"/>
                <a:ea typeface="Open Sans" panose="020B0606030504020204" pitchFamily="34" charset="0"/>
                <a:cs typeface="Open Sans" panose="020B0606030504020204" pitchFamily="34" charset="0"/>
              </a:rPr>
              <a:t>+5,7%</a:t>
            </a:r>
          </a:p>
        </p:txBody>
      </p:sp>
      <p:sp>
        <p:nvSpPr>
          <p:cNvPr id="88" name="Rectangle: Rounded Corners 4">
            <a:extLst>
              <a:ext uri="{FF2B5EF4-FFF2-40B4-BE49-F238E27FC236}">
                <a16:creationId xmlns:a16="http://schemas.microsoft.com/office/drawing/2014/main" xmlns="" id="{4DA9CAAA-9FAD-BD42-9EF0-FCEC485307F8}"/>
              </a:ext>
            </a:extLst>
          </p:cNvPr>
          <p:cNvSpPr/>
          <p:nvPr/>
        </p:nvSpPr>
        <p:spPr>
          <a:xfrm rot="10800000">
            <a:off x="6932511" y="5161442"/>
            <a:ext cx="497681" cy="7111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aphicFrame>
        <p:nvGraphicFramePr>
          <p:cNvPr id="57" name="Graphique 56">
            <a:extLst>
              <a:ext uri="{FF2B5EF4-FFF2-40B4-BE49-F238E27FC236}">
                <a16:creationId xmlns:a16="http://schemas.microsoft.com/office/drawing/2014/main" xmlns="" id="{E040FF23-6E9A-EE4D-BA54-51834EA56FB7}"/>
              </a:ext>
            </a:extLst>
          </p:cNvPr>
          <p:cNvGraphicFramePr>
            <a:graphicFrameLocks/>
          </p:cNvGraphicFramePr>
          <p:nvPr>
            <p:extLst>
              <p:ext uri="{D42A27DB-BD31-4B8C-83A1-F6EECF244321}">
                <p14:modId xmlns:p14="http://schemas.microsoft.com/office/powerpoint/2010/main" val="1528966482"/>
              </p:ext>
            </p:extLst>
          </p:nvPr>
        </p:nvGraphicFramePr>
        <p:xfrm>
          <a:off x="6919783" y="2095098"/>
          <a:ext cx="4572000" cy="2300827"/>
        </p:xfrm>
        <a:graphic>
          <a:graphicData uri="http://schemas.openxmlformats.org/drawingml/2006/chart">
            <c:chart xmlns:c="http://schemas.openxmlformats.org/drawingml/2006/chart" xmlns:r="http://schemas.openxmlformats.org/officeDocument/2006/relationships" r:id="rId10"/>
          </a:graphicData>
        </a:graphic>
      </p:graphicFrame>
      <p:sp>
        <p:nvSpPr>
          <p:cNvPr id="62" name="Ellipse 61">
            <a:extLst>
              <a:ext uri="{FF2B5EF4-FFF2-40B4-BE49-F238E27FC236}">
                <a16:creationId xmlns:a16="http://schemas.microsoft.com/office/drawing/2014/main" xmlns="" id="{BD1E6275-5D1C-CC42-BBCB-5F4DAF51BAE5}"/>
              </a:ext>
            </a:extLst>
          </p:cNvPr>
          <p:cNvSpPr/>
          <p:nvPr/>
        </p:nvSpPr>
        <p:spPr>
          <a:xfrm>
            <a:off x="10760131" y="1746642"/>
            <a:ext cx="335119" cy="33477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7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+14,4%</a:t>
            </a:r>
          </a:p>
        </p:txBody>
      </p:sp>
      <p:graphicFrame>
        <p:nvGraphicFramePr>
          <p:cNvPr id="63" name="Graphique 62">
            <a:extLst>
              <a:ext uri="{FF2B5EF4-FFF2-40B4-BE49-F238E27FC236}">
                <a16:creationId xmlns:a16="http://schemas.microsoft.com/office/drawing/2014/main" xmlns="" id="{0120ED37-59A4-F34B-8F00-32C509E09148}"/>
              </a:ext>
            </a:extLst>
          </p:cNvPr>
          <p:cNvGraphicFramePr>
            <a:graphicFrameLocks/>
          </p:cNvGraphicFramePr>
          <p:nvPr>
            <p:extLst>
              <p:ext uri="{D42A27DB-BD31-4B8C-83A1-F6EECF244321}">
                <p14:modId xmlns:p14="http://schemas.microsoft.com/office/powerpoint/2010/main" val="3307628899"/>
              </p:ext>
            </p:extLst>
          </p:nvPr>
        </p:nvGraphicFramePr>
        <p:xfrm>
          <a:off x="7561818" y="4961554"/>
          <a:ext cx="3854041" cy="1341615"/>
        </p:xfrm>
        <a:graphic>
          <a:graphicData uri="http://schemas.openxmlformats.org/drawingml/2006/chart">
            <c:chart xmlns:c="http://schemas.openxmlformats.org/drawingml/2006/chart" xmlns:r="http://schemas.openxmlformats.org/officeDocument/2006/relationships" r:id="rId11"/>
          </a:graphicData>
        </a:graphic>
      </p:graphicFrame>
      <p:sp>
        <p:nvSpPr>
          <p:cNvPr id="3" name="Rectangle 2">
            <a:extLst>
              <a:ext uri="{FF2B5EF4-FFF2-40B4-BE49-F238E27FC236}">
                <a16:creationId xmlns:a16="http://schemas.microsoft.com/office/drawing/2014/main" xmlns="" id="{FA809765-E559-B042-80C0-5F73F047795F}"/>
              </a:ext>
            </a:extLst>
          </p:cNvPr>
          <p:cNvSpPr/>
          <p:nvPr/>
        </p:nvSpPr>
        <p:spPr>
          <a:xfrm>
            <a:off x="10268766" y="6048230"/>
            <a:ext cx="240772" cy="215444"/>
          </a:xfrm>
          <a:prstGeom prst="rect">
            <a:avLst/>
          </a:prstGeom>
        </p:spPr>
        <p:txBody>
          <a:bodyPr wrap="none">
            <a:spAutoFit/>
          </a:bodyPr>
          <a:lstStyle/>
          <a:p>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endParaRPr lang="fr-FR" sz="800" dirty="0"/>
          </a:p>
        </p:txBody>
      </p:sp>
      <p:sp>
        <p:nvSpPr>
          <p:cNvPr id="50" name="bk object 19">
            <a:extLst>
              <a:ext uri="{FF2B5EF4-FFF2-40B4-BE49-F238E27FC236}">
                <a16:creationId xmlns:a16="http://schemas.microsoft.com/office/drawing/2014/main" xmlns="" id="{87AB58C4-1D5B-4828-A24C-FC2B2E4ADF97}"/>
              </a:ext>
            </a:extLst>
          </p:cNvPr>
          <p:cNvSpPr/>
          <p:nvPr/>
        </p:nvSpPr>
        <p:spPr>
          <a:xfrm>
            <a:off x="11394580" y="5904014"/>
            <a:ext cx="531662" cy="547628"/>
          </a:xfrm>
          <a:prstGeom prst="rect">
            <a:avLst/>
          </a:prstGeom>
          <a:blipFill>
            <a:blip r:embed="rId12" cstate="print"/>
            <a:stretch>
              <a:fillRect/>
            </a:stretch>
          </a:blipFill>
        </p:spPr>
        <p:txBody>
          <a:bodyPr wrap="square" lIns="0" tIns="0" rIns="0" bIns="0" rtlCol="0"/>
          <a:lstStyle/>
          <a:p>
            <a:endParaRPr/>
          </a:p>
        </p:txBody>
      </p:sp>
      <p:sp>
        <p:nvSpPr>
          <p:cNvPr id="51" name="Rectangle 50">
            <a:extLst>
              <a:ext uri="{FF2B5EF4-FFF2-40B4-BE49-F238E27FC236}">
                <a16:creationId xmlns:a16="http://schemas.microsoft.com/office/drawing/2014/main" xmlns="" id="{3A10EC0B-AC0F-407B-B7E7-AB069C96810C}"/>
              </a:ext>
            </a:extLst>
          </p:cNvPr>
          <p:cNvSpPr/>
          <p:nvPr/>
        </p:nvSpPr>
        <p:spPr>
          <a:xfrm>
            <a:off x="10510" y="399393"/>
            <a:ext cx="1492469" cy="1271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Rectangle 51">
            <a:extLst>
              <a:ext uri="{FF2B5EF4-FFF2-40B4-BE49-F238E27FC236}">
                <a16:creationId xmlns:a16="http://schemas.microsoft.com/office/drawing/2014/main" xmlns="" id="{C0CB69C1-62B5-4777-9012-673C6AEE23A8}"/>
              </a:ext>
            </a:extLst>
          </p:cNvPr>
          <p:cNvSpPr/>
          <p:nvPr/>
        </p:nvSpPr>
        <p:spPr>
          <a:xfrm>
            <a:off x="10510" y="2564524"/>
            <a:ext cx="1492469" cy="1271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Rectangle 55">
            <a:extLst>
              <a:ext uri="{FF2B5EF4-FFF2-40B4-BE49-F238E27FC236}">
                <a16:creationId xmlns:a16="http://schemas.microsoft.com/office/drawing/2014/main" xmlns="" id="{C533D4DE-4133-48C5-9E99-CBBE6BBF8A81}"/>
              </a:ext>
            </a:extLst>
          </p:cNvPr>
          <p:cNvSpPr/>
          <p:nvPr/>
        </p:nvSpPr>
        <p:spPr>
          <a:xfrm>
            <a:off x="10510" y="4792718"/>
            <a:ext cx="1492469" cy="12717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6" name="Graphique 65">
            <a:extLst>
              <a:ext uri="{FF2B5EF4-FFF2-40B4-BE49-F238E27FC236}">
                <a16:creationId xmlns:a16="http://schemas.microsoft.com/office/drawing/2014/main" xmlns="" id="{5B780F33-87F0-4AFB-BF35-3879367C2EB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88062" y="953303"/>
            <a:ext cx="255624" cy="613499"/>
          </a:xfrm>
          <a:prstGeom prst="rect">
            <a:avLst/>
          </a:prstGeom>
        </p:spPr>
      </p:pic>
      <p:sp>
        <p:nvSpPr>
          <p:cNvPr id="67" name="Rectangle 66">
            <a:extLst>
              <a:ext uri="{FF2B5EF4-FFF2-40B4-BE49-F238E27FC236}">
                <a16:creationId xmlns:a16="http://schemas.microsoft.com/office/drawing/2014/main" xmlns="" id="{03394D7F-FB33-4A9A-AC52-5BD99DBB0C37}"/>
              </a:ext>
            </a:extLst>
          </p:cNvPr>
          <p:cNvSpPr/>
          <p:nvPr/>
        </p:nvSpPr>
        <p:spPr>
          <a:xfrm>
            <a:off x="0" y="437634"/>
            <a:ext cx="1530226" cy="523220"/>
          </a:xfrm>
          <a:prstGeom prst="rect">
            <a:avLst/>
          </a:prstGeom>
        </p:spPr>
        <p:txBody>
          <a:bodyPr wrap="square">
            <a:spAutoFit/>
          </a:bodyPr>
          <a:lstStyle/>
          <a:p>
            <a:pPr algn="ctr"/>
            <a:r>
              <a:rPr lang="fr-FR" sz="14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Art &amp; Objets de Collection</a:t>
            </a:r>
          </a:p>
        </p:txBody>
      </p:sp>
      <p:sp>
        <p:nvSpPr>
          <p:cNvPr id="69" name="Rectangle 68">
            <a:extLst>
              <a:ext uri="{FF2B5EF4-FFF2-40B4-BE49-F238E27FC236}">
                <a16:creationId xmlns:a16="http://schemas.microsoft.com/office/drawing/2014/main" xmlns="" id="{B939C09D-B7E4-4762-A5B8-18716447DA4D}"/>
              </a:ext>
            </a:extLst>
          </p:cNvPr>
          <p:cNvSpPr/>
          <p:nvPr/>
        </p:nvSpPr>
        <p:spPr>
          <a:xfrm>
            <a:off x="0" y="4865257"/>
            <a:ext cx="1456769" cy="265235"/>
          </a:xfrm>
          <a:prstGeom prst="rect">
            <a:avLst/>
          </a:prstGeom>
        </p:spPr>
        <p:txBody>
          <a:bodyPr wrap="none">
            <a:noAutofit/>
          </a:bodyPr>
          <a:lstStyle/>
          <a:p>
            <a:pPr algn="ctr"/>
            <a:r>
              <a:rPr lang="fr-FR" sz="1400" dirty="0">
                <a:solidFill>
                  <a:srgbClr val="0070C0"/>
                </a:solidFill>
                <a:latin typeface="Open Sans" panose="020B0606030504020204" pitchFamily="34" charset="0"/>
                <a:ea typeface="Open Sans" panose="020B0606030504020204" pitchFamily="34" charset="0"/>
                <a:cs typeface="Open Sans" panose="020B0606030504020204" pitchFamily="34" charset="0"/>
              </a:rPr>
              <a:t>Chevaux</a:t>
            </a:r>
          </a:p>
        </p:txBody>
      </p:sp>
      <p:sp>
        <p:nvSpPr>
          <p:cNvPr id="71" name="Rectangle 70">
            <a:extLst>
              <a:ext uri="{FF2B5EF4-FFF2-40B4-BE49-F238E27FC236}">
                <a16:creationId xmlns:a16="http://schemas.microsoft.com/office/drawing/2014/main" xmlns="" id="{955B465D-23F3-4434-8735-DCAA908C6B64}"/>
              </a:ext>
            </a:extLst>
          </p:cNvPr>
          <p:cNvSpPr/>
          <p:nvPr/>
        </p:nvSpPr>
        <p:spPr>
          <a:xfrm>
            <a:off x="-114300" y="2571234"/>
            <a:ext cx="1631950" cy="954107"/>
          </a:xfrm>
          <a:prstGeom prst="rect">
            <a:avLst/>
          </a:prstGeom>
        </p:spPr>
        <p:txBody>
          <a:bodyPr wrap="square">
            <a:spAutoFit/>
          </a:bodyPr>
          <a:lstStyle/>
          <a:p>
            <a:pPr algn="ctr"/>
            <a:r>
              <a:rPr lang="fr-FR" sz="1400" dirty="0">
                <a:solidFill>
                  <a:srgbClr val="7030A0"/>
                </a:solidFill>
                <a:latin typeface="Open Sans" panose="020B0606030504020204" pitchFamily="34" charset="0"/>
                <a:ea typeface="Open Sans" panose="020B0606030504020204" pitchFamily="34" charset="0"/>
                <a:cs typeface="Open Sans" panose="020B0606030504020204" pitchFamily="34" charset="0"/>
              </a:rPr>
              <a:t>Véhicules d’occasion </a:t>
            </a:r>
          </a:p>
          <a:p>
            <a:pPr algn="ctr"/>
            <a:r>
              <a:rPr lang="fr-FR" sz="1400" dirty="0">
                <a:solidFill>
                  <a:srgbClr val="7030A0"/>
                </a:solidFill>
                <a:latin typeface="Open Sans" panose="020B0606030504020204" pitchFamily="34" charset="0"/>
                <a:ea typeface="Open Sans" panose="020B0606030504020204" pitchFamily="34" charset="0"/>
                <a:cs typeface="Open Sans" panose="020B0606030504020204" pitchFamily="34" charset="0"/>
              </a:rPr>
              <a:t>&amp; Matériel Industriel</a:t>
            </a:r>
          </a:p>
        </p:txBody>
      </p:sp>
      <p:pic>
        <p:nvPicPr>
          <p:cNvPr id="72" name="Graphique 71">
            <a:extLst>
              <a:ext uri="{FF2B5EF4-FFF2-40B4-BE49-F238E27FC236}">
                <a16:creationId xmlns:a16="http://schemas.microsoft.com/office/drawing/2014/main" xmlns="" id="{CCD08A3A-256E-4EF5-9903-7C4AD6EE31A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flipH="1">
            <a:off x="479982" y="5346001"/>
            <a:ext cx="510702" cy="388743"/>
          </a:xfrm>
          <a:prstGeom prst="rect">
            <a:avLst/>
          </a:prstGeom>
        </p:spPr>
      </p:pic>
      <p:pic>
        <p:nvPicPr>
          <p:cNvPr id="79" name="Graphique 78">
            <a:extLst>
              <a:ext uri="{FF2B5EF4-FFF2-40B4-BE49-F238E27FC236}">
                <a16:creationId xmlns:a16="http://schemas.microsoft.com/office/drawing/2014/main" xmlns="" id="{D5EF053A-45BB-475A-9948-9DD0E1E5C5D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509627" y="3454399"/>
            <a:ext cx="381001" cy="381001"/>
          </a:xfrm>
          <a:prstGeom prst="rect">
            <a:avLst/>
          </a:prstGeom>
        </p:spPr>
      </p:pic>
      <p:pic>
        <p:nvPicPr>
          <p:cNvPr id="89" name="Graphique 88">
            <a:extLst>
              <a:ext uri="{FF2B5EF4-FFF2-40B4-BE49-F238E27FC236}">
                <a16:creationId xmlns:a16="http://schemas.microsoft.com/office/drawing/2014/main" xmlns="" id="{6E2E5670-AF2D-4E7C-ADFA-B79CE495391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914713" y="1346200"/>
            <a:ext cx="508000" cy="508000"/>
          </a:xfrm>
          <a:prstGeom prst="rect">
            <a:avLst/>
          </a:prstGeom>
        </p:spPr>
      </p:pic>
    </p:spTree>
    <p:extLst>
      <p:ext uri="{BB962C8B-B14F-4D97-AF65-F5344CB8AC3E}">
        <p14:creationId xmlns:p14="http://schemas.microsoft.com/office/powerpoint/2010/main" val="1732895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2"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7"/>
                                        </p:tgtEl>
                                        <p:attrNameLst>
                                          <p:attrName>style.visibility</p:attrName>
                                        </p:attrNameLst>
                                      </p:cBhvr>
                                      <p:to>
                                        <p:strVal val="visible"/>
                                      </p:to>
                                    </p:set>
                                  </p:childTnLst>
                                </p:cTn>
                              </p:par>
                            </p:childTnLst>
                          </p:cTn>
                        </p:par>
                        <p:par>
                          <p:cTn id="10" fill="hold">
                            <p:stCondLst>
                              <p:cond delay="0"/>
                            </p:stCondLst>
                            <p:childTnLst>
                              <p:par>
                                <p:cTn id="11" presetID="22" presetClass="entr" presetSubtype="8" fill="hold" grpId="0" nodeType="afterEffect">
                                  <p:stCondLst>
                                    <p:cond delay="0"/>
                                  </p:stCondLst>
                                  <p:childTnLst>
                                    <p:set>
                                      <p:cBhvr>
                                        <p:cTn id="12" dur="1" fill="hold">
                                          <p:stCondLst>
                                            <p:cond delay="0"/>
                                          </p:stCondLst>
                                        </p:cTn>
                                        <p:tgtEl>
                                          <p:spTgt spid="54">
                                            <p:graphicEl>
                                              <a:chart seriesIdx="-3" categoryIdx="-3" bldStep="gridLegend"/>
                                            </p:graphicEl>
                                          </p:spTgt>
                                        </p:tgtEl>
                                        <p:attrNameLst>
                                          <p:attrName>style.visibility</p:attrName>
                                        </p:attrNameLst>
                                      </p:cBhvr>
                                      <p:to>
                                        <p:strVal val="visible"/>
                                      </p:to>
                                    </p:set>
                                    <p:animEffect transition="in" filter="wipe(left)">
                                      <p:cBhvr>
                                        <p:cTn id="13" dur="200"/>
                                        <p:tgtEl>
                                          <p:spTgt spid="54">
                                            <p:graphicEl>
                                              <a:chart seriesIdx="-3" categoryIdx="-3" bldStep="gridLegend"/>
                                            </p:graphicEl>
                                          </p:spTgt>
                                        </p:tgtEl>
                                      </p:cBhvr>
                                    </p:animEffect>
                                  </p:childTnLst>
                                </p:cTn>
                              </p:par>
                            </p:childTnLst>
                          </p:cTn>
                        </p:par>
                        <p:par>
                          <p:cTn id="14" fill="hold">
                            <p:stCondLst>
                              <p:cond delay="200"/>
                            </p:stCondLst>
                            <p:childTnLst>
                              <p:par>
                                <p:cTn id="15" presetID="22" presetClass="entr" presetSubtype="8" fill="hold" grpId="0" nodeType="afterEffect">
                                  <p:stCondLst>
                                    <p:cond delay="0"/>
                                  </p:stCondLst>
                                  <p:childTnLst>
                                    <p:set>
                                      <p:cBhvr>
                                        <p:cTn id="16" dur="1" fill="hold">
                                          <p:stCondLst>
                                            <p:cond delay="0"/>
                                          </p:stCondLst>
                                        </p:cTn>
                                        <p:tgtEl>
                                          <p:spTgt spid="54">
                                            <p:graphicEl>
                                              <a:chart seriesIdx="-4" categoryIdx="0" bldStep="category"/>
                                            </p:graphicEl>
                                          </p:spTgt>
                                        </p:tgtEl>
                                        <p:attrNameLst>
                                          <p:attrName>style.visibility</p:attrName>
                                        </p:attrNameLst>
                                      </p:cBhvr>
                                      <p:to>
                                        <p:strVal val="visible"/>
                                      </p:to>
                                    </p:set>
                                    <p:animEffect transition="in" filter="wipe(left)">
                                      <p:cBhvr>
                                        <p:cTn id="17" dur="200"/>
                                        <p:tgtEl>
                                          <p:spTgt spid="54">
                                            <p:graphicEl>
                                              <a:chart seriesIdx="-4" categoryIdx="0" bldStep="category"/>
                                            </p:graphicEl>
                                          </p:spTgt>
                                        </p:tgtEl>
                                      </p:cBhvr>
                                    </p:animEffect>
                                  </p:childTnLst>
                                </p:cTn>
                              </p:par>
                            </p:childTnLst>
                          </p:cTn>
                        </p:par>
                        <p:par>
                          <p:cTn id="18" fill="hold">
                            <p:stCondLst>
                              <p:cond delay="400"/>
                            </p:stCondLst>
                            <p:childTnLst>
                              <p:par>
                                <p:cTn id="19" presetID="22" presetClass="entr" presetSubtype="8" fill="hold" grpId="0" nodeType="afterEffect">
                                  <p:stCondLst>
                                    <p:cond delay="0"/>
                                  </p:stCondLst>
                                  <p:childTnLst>
                                    <p:set>
                                      <p:cBhvr>
                                        <p:cTn id="20" dur="1" fill="hold">
                                          <p:stCondLst>
                                            <p:cond delay="0"/>
                                          </p:stCondLst>
                                        </p:cTn>
                                        <p:tgtEl>
                                          <p:spTgt spid="54">
                                            <p:graphicEl>
                                              <a:chart seriesIdx="-4" categoryIdx="1" bldStep="category"/>
                                            </p:graphicEl>
                                          </p:spTgt>
                                        </p:tgtEl>
                                        <p:attrNameLst>
                                          <p:attrName>style.visibility</p:attrName>
                                        </p:attrNameLst>
                                      </p:cBhvr>
                                      <p:to>
                                        <p:strVal val="visible"/>
                                      </p:to>
                                    </p:set>
                                    <p:animEffect transition="in" filter="wipe(left)">
                                      <p:cBhvr>
                                        <p:cTn id="21" dur="200"/>
                                        <p:tgtEl>
                                          <p:spTgt spid="54">
                                            <p:graphicEl>
                                              <a:chart seriesIdx="-4" categoryIdx="1" bldStep="category"/>
                                            </p:graphicEl>
                                          </p:spTgt>
                                        </p:tgtEl>
                                      </p:cBhvr>
                                    </p:animEffect>
                                  </p:childTnLst>
                                </p:cTn>
                              </p:par>
                            </p:childTnLst>
                          </p:cTn>
                        </p:par>
                        <p:par>
                          <p:cTn id="22" fill="hold">
                            <p:stCondLst>
                              <p:cond delay="600"/>
                            </p:stCondLst>
                            <p:childTnLst>
                              <p:par>
                                <p:cTn id="23" presetID="22" presetClass="entr" presetSubtype="8" fill="hold" grpId="0" nodeType="afterEffect">
                                  <p:stCondLst>
                                    <p:cond delay="0"/>
                                  </p:stCondLst>
                                  <p:childTnLst>
                                    <p:set>
                                      <p:cBhvr>
                                        <p:cTn id="24" dur="1" fill="hold">
                                          <p:stCondLst>
                                            <p:cond delay="0"/>
                                          </p:stCondLst>
                                        </p:cTn>
                                        <p:tgtEl>
                                          <p:spTgt spid="54">
                                            <p:graphicEl>
                                              <a:chart seriesIdx="-4" categoryIdx="2" bldStep="category"/>
                                            </p:graphicEl>
                                          </p:spTgt>
                                        </p:tgtEl>
                                        <p:attrNameLst>
                                          <p:attrName>style.visibility</p:attrName>
                                        </p:attrNameLst>
                                      </p:cBhvr>
                                      <p:to>
                                        <p:strVal val="visible"/>
                                      </p:to>
                                    </p:set>
                                    <p:animEffect transition="in" filter="wipe(left)">
                                      <p:cBhvr>
                                        <p:cTn id="25" dur="200"/>
                                        <p:tgtEl>
                                          <p:spTgt spid="54">
                                            <p:graphicEl>
                                              <a:chart seriesIdx="-4" categoryIdx="2" bldStep="category"/>
                                            </p:graphicEl>
                                          </p:spTgt>
                                        </p:tgtEl>
                                      </p:cBhvr>
                                    </p:animEffect>
                                  </p:childTnLst>
                                </p:cTn>
                              </p:par>
                            </p:childTnLst>
                          </p:cTn>
                        </p:par>
                        <p:par>
                          <p:cTn id="26" fill="hold">
                            <p:stCondLst>
                              <p:cond delay="800"/>
                            </p:stCondLst>
                            <p:childTnLst>
                              <p:par>
                                <p:cTn id="27" presetID="22" presetClass="entr" presetSubtype="8" fill="hold" grpId="0" nodeType="afterEffect">
                                  <p:stCondLst>
                                    <p:cond delay="0"/>
                                  </p:stCondLst>
                                  <p:childTnLst>
                                    <p:set>
                                      <p:cBhvr>
                                        <p:cTn id="28" dur="1" fill="hold">
                                          <p:stCondLst>
                                            <p:cond delay="0"/>
                                          </p:stCondLst>
                                        </p:cTn>
                                        <p:tgtEl>
                                          <p:spTgt spid="54">
                                            <p:graphicEl>
                                              <a:chart seriesIdx="-4" categoryIdx="3" bldStep="category"/>
                                            </p:graphicEl>
                                          </p:spTgt>
                                        </p:tgtEl>
                                        <p:attrNameLst>
                                          <p:attrName>style.visibility</p:attrName>
                                        </p:attrNameLst>
                                      </p:cBhvr>
                                      <p:to>
                                        <p:strVal val="visible"/>
                                      </p:to>
                                    </p:set>
                                    <p:animEffect transition="in" filter="wipe(left)">
                                      <p:cBhvr>
                                        <p:cTn id="29" dur="200"/>
                                        <p:tgtEl>
                                          <p:spTgt spid="54">
                                            <p:graphicEl>
                                              <a:chart seriesIdx="-4" categoryIdx="3" bldStep="category"/>
                                            </p:graphicEl>
                                          </p:spTgt>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54">
                                            <p:graphicEl>
                                              <a:chart seriesIdx="-4" categoryIdx="4" bldStep="category"/>
                                            </p:graphicEl>
                                          </p:spTgt>
                                        </p:tgtEl>
                                        <p:attrNameLst>
                                          <p:attrName>style.visibility</p:attrName>
                                        </p:attrNameLst>
                                      </p:cBhvr>
                                      <p:to>
                                        <p:strVal val="visible"/>
                                      </p:to>
                                    </p:set>
                                    <p:animEffect transition="in" filter="wipe(left)">
                                      <p:cBhvr>
                                        <p:cTn id="33" dur="200"/>
                                        <p:tgtEl>
                                          <p:spTgt spid="54">
                                            <p:graphicEl>
                                              <a:chart seriesIdx="-4" categoryIdx="4" bldStep="category"/>
                                            </p:graphicEl>
                                          </p:spTgt>
                                        </p:tgtEl>
                                      </p:cBhvr>
                                    </p:animEffect>
                                  </p:childTnLst>
                                </p:cTn>
                              </p:par>
                            </p:childTnLst>
                          </p:cTn>
                        </p:par>
                        <p:par>
                          <p:cTn id="34" fill="hold">
                            <p:stCondLst>
                              <p:cond delay="1200"/>
                            </p:stCondLst>
                            <p:childTnLst>
                              <p:par>
                                <p:cTn id="35" presetID="1" presetClass="entr" presetSubtype="0" fill="hold" grpId="0" nodeType="after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childTnLst>
                          </p:cTn>
                        </p:par>
                        <p:par>
                          <p:cTn id="37" fill="hold">
                            <p:stCondLst>
                              <p:cond delay="1200"/>
                            </p:stCondLst>
                            <p:childTnLst>
                              <p:par>
                                <p:cTn id="38" presetID="22" presetClass="entr" presetSubtype="8" fill="hold" grpId="0" nodeType="afterEffect">
                                  <p:stCondLst>
                                    <p:cond delay="0"/>
                                  </p:stCondLst>
                                  <p:childTnLst>
                                    <p:set>
                                      <p:cBhvr>
                                        <p:cTn id="39" dur="1" fill="hold">
                                          <p:stCondLst>
                                            <p:cond delay="0"/>
                                          </p:stCondLst>
                                        </p:cTn>
                                        <p:tgtEl>
                                          <p:spTgt spid="59">
                                            <p:graphicEl>
                                              <a:chart seriesIdx="-3" categoryIdx="-3" bldStep="gridLegend"/>
                                            </p:graphicEl>
                                          </p:spTgt>
                                        </p:tgtEl>
                                        <p:attrNameLst>
                                          <p:attrName>style.visibility</p:attrName>
                                        </p:attrNameLst>
                                      </p:cBhvr>
                                      <p:to>
                                        <p:strVal val="visible"/>
                                      </p:to>
                                    </p:set>
                                    <p:animEffect transition="in" filter="wipe(left)">
                                      <p:cBhvr>
                                        <p:cTn id="40" dur="200"/>
                                        <p:tgtEl>
                                          <p:spTgt spid="59">
                                            <p:graphicEl>
                                              <a:chart seriesIdx="-3" categoryIdx="-3" bldStep="gridLegend"/>
                                            </p:graphicEl>
                                          </p:spTgt>
                                        </p:tgtEl>
                                      </p:cBhvr>
                                    </p:animEffect>
                                  </p:childTnLst>
                                </p:cTn>
                              </p:par>
                            </p:childTnLst>
                          </p:cTn>
                        </p:par>
                        <p:par>
                          <p:cTn id="41" fill="hold">
                            <p:stCondLst>
                              <p:cond delay="1400"/>
                            </p:stCondLst>
                            <p:childTnLst>
                              <p:par>
                                <p:cTn id="42" presetID="22" presetClass="entr" presetSubtype="8" fill="hold" grpId="0" nodeType="afterEffect">
                                  <p:stCondLst>
                                    <p:cond delay="0"/>
                                  </p:stCondLst>
                                  <p:childTnLst>
                                    <p:set>
                                      <p:cBhvr>
                                        <p:cTn id="43" dur="1" fill="hold">
                                          <p:stCondLst>
                                            <p:cond delay="0"/>
                                          </p:stCondLst>
                                        </p:cTn>
                                        <p:tgtEl>
                                          <p:spTgt spid="59">
                                            <p:graphicEl>
                                              <a:chart seriesIdx="-4" categoryIdx="0" bldStep="category"/>
                                            </p:graphicEl>
                                          </p:spTgt>
                                        </p:tgtEl>
                                        <p:attrNameLst>
                                          <p:attrName>style.visibility</p:attrName>
                                        </p:attrNameLst>
                                      </p:cBhvr>
                                      <p:to>
                                        <p:strVal val="visible"/>
                                      </p:to>
                                    </p:set>
                                    <p:animEffect transition="in" filter="wipe(left)">
                                      <p:cBhvr>
                                        <p:cTn id="44" dur="200"/>
                                        <p:tgtEl>
                                          <p:spTgt spid="59">
                                            <p:graphicEl>
                                              <a:chart seriesIdx="-4" categoryIdx="0" bldStep="category"/>
                                            </p:graphicEl>
                                          </p:spTgt>
                                        </p:tgtEl>
                                      </p:cBhvr>
                                    </p:animEffect>
                                  </p:childTnLst>
                                </p:cTn>
                              </p:par>
                            </p:childTnLst>
                          </p:cTn>
                        </p:par>
                        <p:par>
                          <p:cTn id="45" fill="hold">
                            <p:stCondLst>
                              <p:cond delay="1600"/>
                            </p:stCondLst>
                            <p:childTnLst>
                              <p:par>
                                <p:cTn id="46" presetID="22" presetClass="entr" presetSubtype="8" fill="hold" grpId="0" nodeType="afterEffect">
                                  <p:stCondLst>
                                    <p:cond delay="0"/>
                                  </p:stCondLst>
                                  <p:childTnLst>
                                    <p:set>
                                      <p:cBhvr>
                                        <p:cTn id="47" dur="1" fill="hold">
                                          <p:stCondLst>
                                            <p:cond delay="0"/>
                                          </p:stCondLst>
                                        </p:cTn>
                                        <p:tgtEl>
                                          <p:spTgt spid="59">
                                            <p:graphicEl>
                                              <a:chart seriesIdx="-4" categoryIdx="1" bldStep="category"/>
                                            </p:graphicEl>
                                          </p:spTgt>
                                        </p:tgtEl>
                                        <p:attrNameLst>
                                          <p:attrName>style.visibility</p:attrName>
                                        </p:attrNameLst>
                                      </p:cBhvr>
                                      <p:to>
                                        <p:strVal val="visible"/>
                                      </p:to>
                                    </p:set>
                                    <p:animEffect transition="in" filter="wipe(left)">
                                      <p:cBhvr>
                                        <p:cTn id="48" dur="200"/>
                                        <p:tgtEl>
                                          <p:spTgt spid="59">
                                            <p:graphicEl>
                                              <a:chart seriesIdx="-4" categoryIdx="1" bldStep="category"/>
                                            </p:graphicEl>
                                          </p:spTgt>
                                        </p:tgtEl>
                                      </p:cBhvr>
                                    </p:animEffect>
                                  </p:childTnLst>
                                </p:cTn>
                              </p:par>
                            </p:childTnLst>
                          </p:cTn>
                        </p:par>
                        <p:par>
                          <p:cTn id="49" fill="hold">
                            <p:stCondLst>
                              <p:cond delay="1800"/>
                            </p:stCondLst>
                            <p:childTnLst>
                              <p:par>
                                <p:cTn id="50" presetID="22" presetClass="entr" presetSubtype="8" fill="hold" grpId="0" nodeType="afterEffect">
                                  <p:stCondLst>
                                    <p:cond delay="0"/>
                                  </p:stCondLst>
                                  <p:childTnLst>
                                    <p:set>
                                      <p:cBhvr>
                                        <p:cTn id="51" dur="1" fill="hold">
                                          <p:stCondLst>
                                            <p:cond delay="0"/>
                                          </p:stCondLst>
                                        </p:cTn>
                                        <p:tgtEl>
                                          <p:spTgt spid="59">
                                            <p:graphicEl>
                                              <a:chart seriesIdx="-4" categoryIdx="2" bldStep="category"/>
                                            </p:graphicEl>
                                          </p:spTgt>
                                        </p:tgtEl>
                                        <p:attrNameLst>
                                          <p:attrName>style.visibility</p:attrName>
                                        </p:attrNameLst>
                                      </p:cBhvr>
                                      <p:to>
                                        <p:strVal val="visible"/>
                                      </p:to>
                                    </p:set>
                                    <p:animEffect transition="in" filter="wipe(left)">
                                      <p:cBhvr>
                                        <p:cTn id="52" dur="200"/>
                                        <p:tgtEl>
                                          <p:spTgt spid="59">
                                            <p:graphicEl>
                                              <a:chart seriesIdx="-4" categoryIdx="2" bldStep="category"/>
                                            </p:graphicEl>
                                          </p:spTgt>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59">
                                            <p:graphicEl>
                                              <a:chart seriesIdx="-4" categoryIdx="3" bldStep="category"/>
                                            </p:graphicEl>
                                          </p:spTgt>
                                        </p:tgtEl>
                                        <p:attrNameLst>
                                          <p:attrName>style.visibility</p:attrName>
                                        </p:attrNameLst>
                                      </p:cBhvr>
                                      <p:to>
                                        <p:strVal val="visible"/>
                                      </p:to>
                                    </p:set>
                                    <p:animEffect transition="in" filter="wipe(left)">
                                      <p:cBhvr>
                                        <p:cTn id="56" dur="200"/>
                                        <p:tgtEl>
                                          <p:spTgt spid="59">
                                            <p:graphicEl>
                                              <a:chart seriesIdx="-4" categoryIdx="3" bldStep="category"/>
                                            </p:graphicEl>
                                          </p:spTgt>
                                        </p:tgtEl>
                                      </p:cBhvr>
                                    </p:animEffect>
                                  </p:childTnLst>
                                </p:cTn>
                              </p:par>
                            </p:childTnLst>
                          </p:cTn>
                        </p:par>
                        <p:par>
                          <p:cTn id="57" fill="hold">
                            <p:stCondLst>
                              <p:cond delay="2200"/>
                            </p:stCondLst>
                            <p:childTnLst>
                              <p:par>
                                <p:cTn id="58" presetID="22" presetClass="entr" presetSubtype="8" fill="hold" grpId="0" nodeType="afterEffect">
                                  <p:stCondLst>
                                    <p:cond delay="0"/>
                                  </p:stCondLst>
                                  <p:childTnLst>
                                    <p:set>
                                      <p:cBhvr>
                                        <p:cTn id="59" dur="1" fill="hold">
                                          <p:stCondLst>
                                            <p:cond delay="0"/>
                                          </p:stCondLst>
                                        </p:cTn>
                                        <p:tgtEl>
                                          <p:spTgt spid="59">
                                            <p:graphicEl>
                                              <a:chart seriesIdx="-4" categoryIdx="4" bldStep="category"/>
                                            </p:graphicEl>
                                          </p:spTgt>
                                        </p:tgtEl>
                                        <p:attrNameLst>
                                          <p:attrName>style.visibility</p:attrName>
                                        </p:attrNameLst>
                                      </p:cBhvr>
                                      <p:to>
                                        <p:strVal val="visible"/>
                                      </p:to>
                                    </p:set>
                                    <p:animEffect transition="in" filter="wipe(left)">
                                      <p:cBhvr>
                                        <p:cTn id="60" dur="200"/>
                                        <p:tgtEl>
                                          <p:spTgt spid="59">
                                            <p:graphicEl>
                                              <a:chart seriesIdx="-4" categoryIdx="4" bldStep="category"/>
                                            </p:graphicEl>
                                          </p:spTgt>
                                        </p:tgtEl>
                                      </p:cBhvr>
                                    </p:animEffect>
                                  </p:childTnLst>
                                </p:cTn>
                              </p:par>
                            </p:childTnLst>
                          </p:cTn>
                        </p:par>
                        <p:par>
                          <p:cTn id="61" fill="hold">
                            <p:stCondLst>
                              <p:cond delay="2400"/>
                            </p:stCondLst>
                            <p:childTnLst>
                              <p:par>
                                <p:cTn id="62" presetID="22" presetClass="entr" presetSubtype="8" fill="hold" grpId="0" nodeType="afterEffect">
                                  <p:stCondLst>
                                    <p:cond delay="0"/>
                                  </p:stCondLst>
                                  <p:childTnLst>
                                    <p:set>
                                      <p:cBhvr>
                                        <p:cTn id="63" dur="1" fill="hold">
                                          <p:stCondLst>
                                            <p:cond delay="0"/>
                                          </p:stCondLst>
                                        </p:cTn>
                                        <p:tgtEl>
                                          <p:spTgt spid="68">
                                            <p:graphicEl>
                                              <a:chart seriesIdx="-3" categoryIdx="-3" bldStep="gridLegend"/>
                                            </p:graphicEl>
                                          </p:spTgt>
                                        </p:tgtEl>
                                        <p:attrNameLst>
                                          <p:attrName>style.visibility</p:attrName>
                                        </p:attrNameLst>
                                      </p:cBhvr>
                                      <p:to>
                                        <p:strVal val="visible"/>
                                      </p:to>
                                    </p:set>
                                    <p:animEffect transition="in" filter="wipe(left)">
                                      <p:cBhvr>
                                        <p:cTn id="64" dur="200"/>
                                        <p:tgtEl>
                                          <p:spTgt spid="68">
                                            <p:graphicEl>
                                              <a:chart seriesIdx="-3" categoryIdx="-3" bldStep="gridLegend"/>
                                            </p:graphicEl>
                                          </p:spTgt>
                                        </p:tgtEl>
                                      </p:cBhvr>
                                    </p:animEffect>
                                  </p:childTnLst>
                                </p:cTn>
                              </p:par>
                            </p:childTnLst>
                          </p:cTn>
                        </p:par>
                        <p:par>
                          <p:cTn id="65" fill="hold">
                            <p:stCondLst>
                              <p:cond delay="2600"/>
                            </p:stCondLst>
                            <p:childTnLst>
                              <p:par>
                                <p:cTn id="66" presetID="22" presetClass="entr" presetSubtype="8" fill="hold" grpId="0" nodeType="afterEffect">
                                  <p:stCondLst>
                                    <p:cond delay="0"/>
                                  </p:stCondLst>
                                  <p:childTnLst>
                                    <p:set>
                                      <p:cBhvr>
                                        <p:cTn id="67" dur="1" fill="hold">
                                          <p:stCondLst>
                                            <p:cond delay="0"/>
                                          </p:stCondLst>
                                        </p:cTn>
                                        <p:tgtEl>
                                          <p:spTgt spid="68">
                                            <p:graphicEl>
                                              <a:chart seriesIdx="-4" categoryIdx="0" bldStep="category"/>
                                            </p:graphicEl>
                                          </p:spTgt>
                                        </p:tgtEl>
                                        <p:attrNameLst>
                                          <p:attrName>style.visibility</p:attrName>
                                        </p:attrNameLst>
                                      </p:cBhvr>
                                      <p:to>
                                        <p:strVal val="visible"/>
                                      </p:to>
                                    </p:set>
                                    <p:animEffect transition="in" filter="wipe(left)">
                                      <p:cBhvr>
                                        <p:cTn id="68" dur="200"/>
                                        <p:tgtEl>
                                          <p:spTgt spid="68">
                                            <p:graphicEl>
                                              <a:chart seriesIdx="-4" categoryIdx="0" bldStep="category"/>
                                            </p:graphicEl>
                                          </p:spTgt>
                                        </p:tgtEl>
                                      </p:cBhvr>
                                    </p:animEffect>
                                  </p:childTnLst>
                                </p:cTn>
                              </p:par>
                            </p:childTnLst>
                          </p:cTn>
                        </p:par>
                        <p:par>
                          <p:cTn id="69" fill="hold">
                            <p:stCondLst>
                              <p:cond delay="2800"/>
                            </p:stCondLst>
                            <p:childTnLst>
                              <p:par>
                                <p:cTn id="70" presetID="22" presetClass="entr" presetSubtype="8" fill="hold" grpId="0" nodeType="afterEffect">
                                  <p:stCondLst>
                                    <p:cond delay="0"/>
                                  </p:stCondLst>
                                  <p:childTnLst>
                                    <p:set>
                                      <p:cBhvr>
                                        <p:cTn id="71" dur="1" fill="hold">
                                          <p:stCondLst>
                                            <p:cond delay="0"/>
                                          </p:stCondLst>
                                        </p:cTn>
                                        <p:tgtEl>
                                          <p:spTgt spid="68">
                                            <p:graphicEl>
                                              <a:chart seriesIdx="-4" categoryIdx="1" bldStep="category"/>
                                            </p:graphicEl>
                                          </p:spTgt>
                                        </p:tgtEl>
                                        <p:attrNameLst>
                                          <p:attrName>style.visibility</p:attrName>
                                        </p:attrNameLst>
                                      </p:cBhvr>
                                      <p:to>
                                        <p:strVal val="visible"/>
                                      </p:to>
                                    </p:set>
                                    <p:animEffect transition="in" filter="wipe(left)">
                                      <p:cBhvr>
                                        <p:cTn id="72" dur="200"/>
                                        <p:tgtEl>
                                          <p:spTgt spid="68">
                                            <p:graphicEl>
                                              <a:chart seriesIdx="-4" categoryIdx="1" bldStep="category"/>
                                            </p:graphicEl>
                                          </p:spTgt>
                                        </p:tgtEl>
                                      </p:cBhvr>
                                    </p:animEffect>
                                  </p:childTnLst>
                                </p:cTn>
                              </p:par>
                            </p:childTnLst>
                          </p:cTn>
                        </p:par>
                        <p:par>
                          <p:cTn id="73" fill="hold">
                            <p:stCondLst>
                              <p:cond delay="3000"/>
                            </p:stCondLst>
                            <p:childTnLst>
                              <p:par>
                                <p:cTn id="74" presetID="22" presetClass="entr" presetSubtype="8" fill="hold" grpId="0" nodeType="afterEffect">
                                  <p:stCondLst>
                                    <p:cond delay="0"/>
                                  </p:stCondLst>
                                  <p:childTnLst>
                                    <p:set>
                                      <p:cBhvr>
                                        <p:cTn id="75" dur="1" fill="hold">
                                          <p:stCondLst>
                                            <p:cond delay="0"/>
                                          </p:stCondLst>
                                        </p:cTn>
                                        <p:tgtEl>
                                          <p:spTgt spid="68">
                                            <p:graphicEl>
                                              <a:chart seriesIdx="-4" categoryIdx="2" bldStep="category"/>
                                            </p:graphicEl>
                                          </p:spTgt>
                                        </p:tgtEl>
                                        <p:attrNameLst>
                                          <p:attrName>style.visibility</p:attrName>
                                        </p:attrNameLst>
                                      </p:cBhvr>
                                      <p:to>
                                        <p:strVal val="visible"/>
                                      </p:to>
                                    </p:set>
                                    <p:animEffect transition="in" filter="wipe(left)">
                                      <p:cBhvr>
                                        <p:cTn id="76" dur="200"/>
                                        <p:tgtEl>
                                          <p:spTgt spid="68">
                                            <p:graphicEl>
                                              <a:chart seriesIdx="-4" categoryIdx="2" bldStep="category"/>
                                            </p:graphicEl>
                                          </p:spTgt>
                                        </p:tgtEl>
                                      </p:cBhvr>
                                    </p:animEffect>
                                  </p:childTnLst>
                                </p:cTn>
                              </p:par>
                            </p:childTnLst>
                          </p:cTn>
                        </p:par>
                        <p:par>
                          <p:cTn id="77" fill="hold">
                            <p:stCondLst>
                              <p:cond delay="3200"/>
                            </p:stCondLst>
                            <p:childTnLst>
                              <p:par>
                                <p:cTn id="78" presetID="22" presetClass="entr" presetSubtype="8" fill="hold" grpId="0" nodeType="afterEffect">
                                  <p:stCondLst>
                                    <p:cond delay="0"/>
                                  </p:stCondLst>
                                  <p:childTnLst>
                                    <p:set>
                                      <p:cBhvr>
                                        <p:cTn id="79" dur="1" fill="hold">
                                          <p:stCondLst>
                                            <p:cond delay="0"/>
                                          </p:stCondLst>
                                        </p:cTn>
                                        <p:tgtEl>
                                          <p:spTgt spid="68">
                                            <p:graphicEl>
                                              <a:chart seriesIdx="-4" categoryIdx="3" bldStep="category"/>
                                            </p:graphicEl>
                                          </p:spTgt>
                                        </p:tgtEl>
                                        <p:attrNameLst>
                                          <p:attrName>style.visibility</p:attrName>
                                        </p:attrNameLst>
                                      </p:cBhvr>
                                      <p:to>
                                        <p:strVal val="visible"/>
                                      </p:to>
                                    </p:set>
                                    <p:animEffect transition="in" filter="wipe(left)">
                                      <p:cBhvr>
                                        <p:cTn id="80" dur="200"/>
                                        <p:tgtEl>
                                          <p:spTgt spid="68">
                                            <p:graphicEl>
                                              <a:chart seriesIdx="-4" categoryIdx="3" bldStep="category"/>
                                            </p:graphicEl>
                                          </p:spTgt>
                                        </p:tgtEl>
                                      </p:cBhvr>
                                    </p:animEffect>
                                  </p:childTnLst>
                                </p:cTn>
                              </p:par>
                            </p:childTnLst>
                          </p:cTn>
                        </p:par>
                        <p:par>
                          <p:cTn id="81" fill="hold">
                            <p:stCondLst>
                              <p:cond delay="3400"/>
                            </p:stCondLst>
                            <p:childTnLst>
                              <p:par>
                                <p:cTn id="82" presetID="22" presetClass="entr" presetSubtype="8" fill="hold" grpId="0" nodeType="afterEffect">
                                  <p:stCondLst>
                                    <p:cond delay="0"/>
                                  </p:stCondLst>
                                  <p:childTnLst>
                                    <p:set>
                                      <p:cBhvr>
                                        <p:cTn id="83" dur="1" fill="hold">
                                          <p:stCondLst>
                                            <p:cond delay="0"/>
                                          </p:stCondLst>
                                        </p:cTn>
                                        <p:tgtEl>
                                          <p:spTgt spid="68">
                                            <p:graphicEl>
                                              <a:chart seriesIdx="-4" categoryIdx="4" bldStep="category"/>
                                            </p:graphicEl>
                                          </p:spTgt>
                                        </p:tgtEl>
                                        <p:attrNameLst>
                                          <p:attrName>style.visibility</p:attrName>
                                        </p:attrNameLst>
                                      </p:cBhvr>
                                      <p:to>
                                        <p:strVal val="visible"/>
                                      </p:to>
                                    </p:set>
                                    <p:animEffect transition="in" filter="wipe(left)">
                                      <p:cBhvr>
                                        <p:cTn id="84" dur="200"/>
                                        <p:tgtEl>
                                          <p:spTgt spid="68">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8" grpId="0">
        <p:bldSub>
          <a:bldChart bld="category"/>
        </p:bldSub>
      </p:bldGraphic>
      <p:bldGraphic spid="59" grpId="0">
        <p:bldSub>
          <a:bldChart bld="category"/>
        </p:bldSub>
      </p:bldGraphic>
      <p:bldGraphic spid="54" grpId="0">
        <p:bldSub>
          <a:bldChart bld="category"/>
        </p:bldSub>
      </p:bldGraphic>
      <p:bldP spid="39" grpId="2" animBg="1"/>
      <p:bldP spid="87" grpId="0" animBg="1"/>
      <p:bldP spid="6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Rounded Corners 1">
            <a:extLst>
              <a:ext uri="{FF2B5EF4-FFF2-40B4-BE49-F238E27FC236}">
                <a16:creationId xmlns:a16="http://schemas.microsoft.com/office/drawing/2014/main" xmlns="" id="{C34F126D-DC41-F84D-B03A-B633FBBC1B17}"/>
              </a:ext>
            </a:extLst>
          </p:cNvPr>
          <p:cNvSpPr/>
          <p:nvPr/>
        </p:nvSpPr>
        <p:spPr>
          <a:xfrm>
            <a:off x="8021434" y="1981725"/>
            <a:ext cx="4170565" cy="2974483"/>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08" name="Graphique 207">
            <a:extLst>
              <a:ext uri="{FF2B5EF4-FFF2-40B4-BE49-F238E27FC236}">
                <a16:creationId xmlns:a16="http://schemas.microsoft.com/office/drawing/2014/main" xmlns="" id="{766A3F3A-79F3-7F42-8D50-507763EE0C9D}"/>
              </a:ext>
            </a:extLst>
          </p:cNvPr>
          <p:cNvGraphicFramePr/>
          <p:nvPr>
            <p:extLst>
              <p:ext uri="{D42A27DB-BD31-4B8C-83A1-F6EECF244321}">
                <p14:modId xmlns:p14="http://schemas.microsoft.com/office/powerpoint/2010/main" val="4109375645"/>
              </p:ext>
            </p:extLst>
          </p:nvPr>
        </p:nvGraphicFramePr>
        <p:xfrm>
          <a:off x="10379222" y="3342290"/>
          <a:ext cx="1697164" cy="1274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5" name="Graphique 214">
            <a:extLst>
              <a:ext uri="{FF2B5EF4-FFF2-40B4-BE49-F238E27FC236}">
                <a16:creationId xmlns:a16="http://schemas.microsoft.com/office/drawing/2014/main" xmlns="" id="{2D44D5F7-566C-684D-8C3F-A96B32CB059B}"/>
              </a:ext>
            </a:extLst>
          </p:cNvPr>
          <p:cNvGraphicFramePr/>
          <p:nvPr>
            <p:extLst>
              <p:ext uri="{D42A27DB-BD31-4B8C-83A1-F6EECF244321}">
                <p14:modId xmlns:p14="http://schemas.microsoft.com/office/powerpoint/2010/main" val="549289956"/>
              </p:ext>
            </p:extLst>
          </p:nvPr>
        </p:nvGraphicFramePr>
        <p:xfrm>
          <a:off x="7987377" y="3342290"/>
          <a:ext cx="1697164" cy="1274915"/>
        </p:xfrm>
        <a:graphic>
          <a:graphicData uri="http://schemas.openxmlformats.org/drawingml/2006/chart">
            <c:chart xmlns:c="http://schemas.openxmlformats.org/drawingml/2006/chart" xmlns:r="http://schemas.openxmlformats.org/officeDocument/2006/relationships" r:id="rId4"/>
          </a:graphicData>
        </a:graphic>
      </p:graphicFrame>
      <p:sp>
        <p:nvSpPr>
          <p:cNvPr id="258" name="Freeform: Shape 48">
            <a:extLst>
              <a:ext uri="{FF2B5EF4-FFF2-40B4-BE49-F238E27FC236}">
                <a16:creationId xmlns:a16="http://schemas.microsoft.com/office/drawing/2014/main" xmlns="" id="{0B10353C-562C-1643-9DD8-6CD63E5B7A0E}"/>
              </a:ext>
            </a:extLst>
          </p:cNvPr>
          <p:cNvSpPr/>
          <p:nvPr/>
        </p:nvSpPr>
        <p:spPr>
          <a:xfrm>
            <a:off x="1" y="0"/>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gradFill>
            <a:gsLst>
              <a:gs pos="0">
                <a:schemeClr val="accent1"/>
              </a:gs>
              <a:gs pos="100000">
                <a:schemeClr val="accent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graphicFrame>
        <p:nvGraphicFramePr>
          <p:cNvPr id="3" name="Tableau 2">
            <a:extLst>
              <a:ext uri="{FF2B5EF4-FFF2-40B4-BE49-F238E27FC236}">
                <a16:creationId xmlns:a16="http://schemas.microsoft.com/office/drawing/2014/main" xmlns="" id="{A22B3E40-221D-E74C-B7DE-E6B2D4D0885C}"/>
              </a:ext>
            </a:extLst>
          </p:cNvPr>
          <p:cNvGraphicFramePr>
            <a:graphicFrameLocks noGrp="1"/>
          </p:cNvGraphicFramePr>
          <p:nvPr>
            <p:extLst>
              <p:ext uri="{D42A27DB-BD31-4B8C-83A1-F6EECF244321}">
                <p14:modId xmlns:p14="http://schemas.microsoft.com/office/powerpoint/2010/main" val="3724477994"/>
              </p:ext>
            </p:extLst>
          </p:nvPr>
        </p:nvGraphicFramePr>
        <p:xfrm>
          <a:off x="2595576" y="1813113"/>
          <a:ext cx="2458586" cy="3853040"/>
        </p:xfrm>
        <a:graphic>
          <a:graphicData uri="http://schemas.openxmlformats.org/drawingml/2006/table">
            <a:tbl>
              <a:tblPr bandRow="1">
                <a:tableStyleId>{5C22544A-7EE6-4342-B048-85BDC9FD1C3A}</a:tableStyleId>
              </a:tblPr>
              <a:tblGrid>
                <a:gridCol w="2458586">
                  <a:extLst>
                    <a:ext uri="{9D8B030D-6E8A-4147-A177-3AD203B41FA5}">
                      <a16:colId xmlns:a16="http://schemas.microsoft.com/office/drawing/2014/main" xmlns="" val="244286281"/>
                    </a:ext>
                  </a:extLst>
                </a:gridCol>
              </a:tblGrid>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BCAUTO ENCHÈRES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7606760"/>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ALCOPA AUCTION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57216227"/>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VP AUTO</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96772781"/>
                  </a:ext>
                </a:extLst>
              </a:tr>
              <a:tr h="192652">
                <a:tc>
                  <a:txBody>
                    <a:bodyPr/>
                    <a:lstStyle/>
                    <a:p>
                      <a:pPr algn="l" fontAlgn="ctr"/>
                      <a:r>
                        <a:rPr lang="fr-FR" sz="1000" b="1"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SOTHEBY'S France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68322905"/>
                  </a:ext>
                </a:extLst>
              </a:tr>
              <a:tr h="192652">
                <a:tc>
                  <a:txBody>
                    <a:bodyPr/>
                    <a:lstStyle/>
                    <a:p>
                      <a:pPr algn="l" fontAlgn="ctr"/>
                      <a:r>
                        <a:rPr lang="fr-FR" sz="1000" b="1"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CHRISTIE'S France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79419622"/>
                  </a:ext>
                </a:extLst>
              </a:tr>
              <a:tr h="192652">
                <a:tc>
                  <a:txBody>
                    <a:bodyPr/>
                    <a:lstStyle/>
                    <a:p>
                      <a:pPr algn="l" fontAlgn="ctr"/>
                      <a:r>
                        <a:rPr lang="fr-FR" sz="1000" b="1"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ARQANA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60591832"/>
                  </a:ext>
                </a:extLst>
              </a:tr>
              <a:tr h="192652">
                <a:tc>
                  <a:txBody>
                    <a:bodyPr/>
                    <a:lstStyle/>
                    <a:p>
                      <a:pPr algn="l" fontAlgn="ctr"/>
                      <a:r>
                        <a:rPr lang="fr-FR" sz="1000" b="1"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ARTCURIAL</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00092665"/>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TOULOUSE ENCHÈRES AUTOMOBILES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14962492"/>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MERCIER AUTOMOBILES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31123511"/>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AUTOROLA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319064066"/>
                  </a:ext>
                </a:extLst>
              </a:tr>
              <a:tr h="192652">
                <a:tc>
                  <a:txBody>
                    <a:bodyPr/>
                    <a:lstStyle/>
                    <a:p>
                      <a:pPr algn="l" fontAlgn="ctr"/>
                      <a:r>
                        <a:rPr lang="fr-FR" sz="1000" b="1"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CLAUDE AGUTTES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940333309"/>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AQUITAINE ENCHÈRES AUTOMOBILES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2418945"/>
                  </a:ext>
                </a:extLst>
              </a:tr>
              <a:tr h="192652">
                <a:tc>
                  <a:txBody>
                    <a:bodyPr/>
                    <a:lstStyle/>
                    <a:p>
                      <a:pPr algn="l" fontAlgn="ctr"/>
                      <a:r>
                        <a:rPr lang="fr-FR" sz="1000" b="1"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MILLON ET ASSOCIÉS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68476587"/>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RITCHIE BROS. AUCTIONEERS France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84354601"/>
                  </a:ext>
                </a:extLst>
              </a:tr>
              <a:tr h="192652">
                <a:tc>
                  <a:txBody>
                    <a:bodyPr/>
                    <a:lstStyle/>
                    <a:p>
                      <a:pPr algn="l" fontAlgn="ctr"/>
                      <a:r>
                        <a:rPr lang="fr-FR" sz="1000" b="1"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TAJAN</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84152234"/>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RM SOTHEBY'S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63746602"/>
                  </a:ext>
                </a:extLst>
              </a:tr>
              <a:tr h="192652">
                <a:tc>
                  <a:txBody>
                    <a:bodyPr/>
                    <a:lstStyle/>
                    <a:p>
                      <a:pPr algn="l" fontAlgn="ctr"/>
                      <a:r>
                        <a:rPr lang="fr-FR" sz="1000" b="1"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ADER</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25183654"/>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ADESA FRANCE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46712740"/>
                  </a:ext>
                </a:extLst>
              </a:tr>
              <a:tr h="192652">
                <a:tc>
                  <a:txBody>
                    <a:bodyPr/>
                    <a:lstStyle/>
                    <a:p>
                      <a:pPr algn="l" fontAlgn="ctr"/>
                      <a:r>
                        <a:rPr lang="fr-FR" sz="1000" b="1"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PIASA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79434887"/>
                  </a:ext>
                </a:extLst>
              </a:tr>
              <a:tr h="192652">
                <a:tc>
                  <a:txBody>
                    <a:bodyPr/>
                    <a:lstStyle/>
                    <a:p>
                      <a:pPr algn="l" fontAlgn="ctr"/>
                      <a:r>
                        <a:rPr lang="fr-FR" sz="10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ENCHÈRES MAT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53764661"/>
                  </a:ext>
                </a:extLst>
              </a:tr>
            </a:tbl>
          </a:graphicData>
        </a:graphic>
      </p:graphicFrame>
      <p:sp>
        <p:nvSpPr>
          <p:cNvPr id="4" name="TextBox 3">
            <a:extLst>
              <a:ext uri="{FF2B5EF4-FFF2-40B4-BE49-F238E27FC236}">
                <a16:creationId xmlns:a16="http://schemas.microsoft.com/office/drawing/2014/main" xmlns="" id="{3F5322D3-9EF2-403B-94D5-EB35A1E8669C}"/>
              </a:ext>
            </a:extLst>
          </p:cNvPr>
          <p:cNvSpPr txBox="1"/>
          <p:nvPr/>
        </p:nvSpPr>
        <p:spPr>
          <a:xfrm>
            <a:off x="2085055" y="426957"/>
            <a:ext cx="5144596" cy="608743"/>
          </a:xfrm>
          <a:prstGeom prst="rect">
            <a:avLst/>
          </a:prstGeom>
          <a:noFill/>
        </p:spPr>
        <p:txBody>
          <a:bodyPr wrap="square" rtlCol="0">
            <a:noAutofit/>
          </a:bodyPr>
          <a:lstStyle/>
          <a:p>
            <a:r>
              <a:rPr lang="fr-FR"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Classement des 20 premières maisons de vente volontaires</a:t>
            </a:r>
            <a:endPar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xmlns="" id="{902B083F-7141-4D73-A9A4-A4B17A4CA8EC}"/>
              </a:ext>
            </a:extLst>
          </p:cNvPr>
          <p:cNvSpPr/>
          <p:nvPr/>
        </p:nvSpPr>
        <p:spPr>
          <a:xfrm rot="16200000">
            <a:off x="1760875" y="694647"/>
            <a:ext cx="497681" cy="7111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58" name="Freeform: Shape 48">
            <a:extLst>
              <a:ext uri="{FF2B5EF4-FFF2-40B4-BE49-F238E27FC236}">
                <a16:creationId xmlns:a16="http://schemas.microsoft.com/office/drawing/2014/main" xmlns="" id="{31238B67-5163-8F4B-9B47-303D3823C16D}"/>
              </a:ext>
            </a:extLst>
          </p:cNvPr>
          <p:cNvSpPr/>
          <p:nvPr/>
        </p:nvSpPr>
        <p:spPr>
          <a:xfrm>
            <a:off x="1985429" y="1331109"/>
            <a:ext cx="525804"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Rang</a:t>
            </a:r>
          </a:p>
        </p:txBody>
      </p:sp>
      <p:sp>
        <p:nvSpPr>
          <p:cNvPr id="559" name="Freeform: Shape 48">
            <a:extLst>
              <a:ext uri="{FF2B5EF4-FFF2-40B4-BE49-F238E27FC236}">
                <a16:creationId xmlns:a16="http://schemas.microsoft.com/office/drawing/2014/main" xmlns="" id="{465CF4A5-15A8-BA48-A83A-46C0FB6D5E3D}"/>
              </a:ext>
            </a:extLst>
          </p:cNvPr>
          <p:cNvSpPr/>
          <p:nvPr/>
        </p:nvSpPr>
        <p:spPr>
          <a:xfrm>
            <a:off x="2595181" y="1331109"/>
            <a:ext cx="2396388"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latin typeface="Open Sans" panose="020B0606030504020204" pitchFamily="34" charset="0"/>
                <a:ea typeface="Open Sans" panose="020B0606030504020204" pitchFamily="34" charset="0"/>
                <a:cs typeface="Open Sans" panose="020B0606030504020204" pitchFamily="34" charset="0"/>
              </a:rPr>
              <a:t>Maisons</a:t>
            </a:r>
            <a:r>
              <a:rPr lang="en-US" sz="900" b="1" dirty="0">
                <a:latin typeface="Open Sans" panose="020B0606030504020204" pitchFamily="34" charset="0"/>
                <a:ea typeface="Open Sans" panose="020B0606030504020204" pitchFamily="34" charset="0"/>
                <a:cs typeface="Open Sans" panose="020B0606030504020204" pitchFamily="34" charset="0"/>
              </a:rPr>
              <a:t> de vente </a:t>
            </a:r>
            <a:r>
              <a:rPr lang="en-US" sz="900" b="1" dirty="0" err="1">
                <a:latin typeface="Open Sans" panose="020B0606030504020204" pitchFamily="34" charset="0"/>
                <a:ea typeface="Open Sans" panose="020B0606030504020204" pitchFamily="34" charset="0"/>
                <a:cs typeface="Open Sans" panose="020B0606030504020204" pitchFamily="34" charset="0"/>
              </a:rPr>
              <a:t>tous</a:t>
            </a:r>
            <a:r>
              <a:rPr lang="en-US" sz="900" b="1" dirty="0">
                <a:latin typeface="Open Sans" panose="020B0606030504020204" pitchFamily="34" charset="0"/>
                <a:ea typeface="Open Sans" panose="020B0606030504020204" pitchFamily="34" charset="0"/>
                <a:cs typeface="Open Sans" panose="020B0606030504020204" pitchFamily="34" charset="0"/>
              </a:rPr>
              <a:t> </a:t>
            </a:r>
            <a:r>
              <a:rPr lang="en-US" sz="900" b="1" dirty="0" err="1">
                <a:latin typeface="Open Sans" panose="020B0606030504020204" pitchFamily="34" charset="0"/>
                <a:ea typeface="Open Sans" panose="020B0606030504020204" pitchFamily="34" charset="0"/>
                <a:cs typeface="Open Sans" panose="020B0606030504020204" pitchFamily="34" charset="0"/>
              </a:rPr>
              <a:t>secteurs</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61" name="Freeform: Shape 48">
            <a:extLst>
              <a:ext uri="{FF2B5EF4-FFF2-40B4-BE49-F238E27FC236}">
                <a16:creationId xmlns:a16="http://schemas.microsoft.com/office/drawing/2014/main" xmlns="" id="{1EFA37F2-65A0-E44E-8708-ADCE3B905A56}"/>
              </a:ext>
            </a:extLst>
          </p:cNvPr>
          <p:cNvSpPr/>
          <p:nvPr/>
        </p:nvSpPr>
        <p:spPr>
          <a:xfrm>
            <a:off x="5075517" y="1333395"/>
            <a:ext cx="753688"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latin typeface="Open Sans" panose="020B0606030504020204" pitchFamily="34" charset="0"/>
                <a:ea typeface="Open Sans" panose="020B0606030504020204" pitchFamily="34" charset="0"/>
                <a:cs typeface="Open Sans" panose="020B0606030504020204" pitchFamily="34" charset="0"/>
              </a:rPr>
              <a:t>Montants</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66" name="Rectangle: Rounded Corners 43">
            <a:extLst>
              <a:ext uri="{FF2B5EF4-FFF2-40B4-BE49-F238E27FC236}">
                <a16:creationId xmlns:a16="http://schemas.microsoft.com/office/drawing/2014/main" xmlns="" id="{F9ADF1C1-7851-3947-B713-0EFB92B314A5}"/>
              </a:ext>
            </a:extLst>
          </p:cNvPr>
          <p:cNvSpPr/>
          <p:nvPr/>
        </p:nvSpPr>
        <p:spPr>
          <a:xfrm>
            <a:off x="2041673" y="1849461"/>
            <a:ext cx="403142"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568" name="Rectangle: Rounded Corners 43">
            <a:extLst>
              <a:ext uri="{FF2B5EF4-FFF2-40B4-BE49-F238E27FC236}">
                <a16:creationId xmlns:a16="http://schemas.microsoft.com/office/drawing/2014/main" xmlns="" id="{6F6F6700-C5B9-6A45-9E6E-1D0F8FE3EDE0}"/>
              </a:ext>
            </a:extLst>
          </p:cNvPr>
          <p:cNvSpPr/>
          <p:nvPr/>
        </p:nvSpPr>
        <p:spPr>
          <a:xfrm>
            <a:off x="2041674" y="2042663"/>
            <a:ext cx="403141"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570" name="Rectangle: Rounded Corners 43">
            <a:extLst>
              <a:ext uri="{FF2B5EF4-FFF2-40B4-BE49-F238E27FC236}">
                <a16:creationId xmlns:a16="http://schemas.microsoft.com/office/drawing/2014/main" xmlns="" id="{7AB66B76-1D02-6B42-BB46-0D5F8AEC5265}"/>
              </a:ext>
            </a:extLst>
          </p:cNvPr>
          <p:cNvSpPr/>
          <p:nvPr/>
        </p:nvSpPr>
        <p:spPr>
          <a:xfrm>
            <a:off x="2041674" y="2235865"/>
            <a:ext cx="403140"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571" name="Rectangle: Rounded Corners 43">
            <a:extLst>
              <a:ext uri="{FF2B5EF4-FFF2-40B4-BE49-F238E27FC236}">
                <a16:creationId xmlns:a16="http://schemas.microsoft.com/office/drawing/2014/main" xmlns="" id="{64878BBC-D668-F148-8033-DEE0576212E0}"/>
              </a:ext>
            </a:extLst>
          </p:cNvPr>
          <p:cNvSpPr/>
          <p:nvPr/>
        </p:nvSpPr>
        <p:spPr>
          <a:xfrm>
            <a:off x="2041674" y="2429067"/>
            <a:ext cx="403140" cy="1259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572" name="Rectangle: Rounded Corners 43">
            <a:extLst>
              <a:ext uri="{FF2B5EF4-FFF2-40B4-BE49-F238E27FC236}">
                <a16:creationId xmlns:a16="http://schemas.microsoft.com/office/drawing/2014/main" xmlns="" id="{88D1BF4D-9E5E-9D4E-9BA6-75ECC0B89CE2}"/>
              </a:ext>
            </a:extLst>
          </p:cNvPr>
          <p:cNvSpPr/>
          <p:nvPr/>
        </p:nvSpPr>
        <p:spPr>
          <a:xfrm>
            <a:off x="2041675" y="2622269"/>
            <a:ext cx="403139" cy="1259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573" name="Rectangle: Rounded Corners 43">
            <a:extLst>
              <a:ext uri="{FF2B5EF4-FFF2-40B4-BE49-F238E27FC236}">
                <a16:creationId xmlns:a16="http://schemas.microsoft.com/office/drawing/2014/main" xmlns="" id="{AA6A618B-FBC2-D64F-B467-7D892A8612EA}"/>
              </a:ext>
            </a:extLst>
          </p:cNvPr>
          <p:cNvSpPr/>
          <p:nvPr/>
        </p:nvSpPr>
        <p:spPr>
          <a:xfrm>
            <a:off x="2041675" y="2815471"/>
            <a:ext cx="403139" cy="125999"/>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574" name="Rectangle: Rounded Corners 43">
            <a:extLst>
              <a:ext uri="{FF2B5EF4-FFF2-40B4-BE49-F238E27FC236}">
                <a16:creationId xmlns:a16="http://schemas.microsoft.com/office/drawing/2014/main" xmlns="" id="{A24E49D1-580A-B24F-B9DE-E429CC92D644}"/>
              </a:ext>
            </a:extLst>
          </p:cNvPr>
          <p:cNvSpPr/>
          <p:nvPr/>
        </p:nvSpPr>
        <p:spPr>
          <a:xfrm>
            <a:off x="2041675" y="3008673"/>
            <a:ext cx="403139" cy="1259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575" name="Rectangle: Rounded Corners 43">
            <a:extLst>
              <a:ext uri="{FF2B5EF4-FFF2-40B4-BE49-F238E27FC236}">
                <a16:creationId xmlns:a16="http://schemas.microsoft.com/office/drawing/2014/main" xmlns="" id="{DC70C978-7270-D94B-97E6-0C06AC8E4A6C}"/>
              </a:ext>
            </a:extLst>
          </p:cNvPr>
          <p:cNvSpPr/>
          <p:nvPr/>
        </p:nvSpPr>
        <p:spPr>
          <a:xfrm>
            <a:off x="2041675" y="3201875"/>
            <a:ext cx="403139"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8</a:t>
            </a:r>
          </a:p>
        </p:txBody>
      </p:sp>
      <p:sp>
        <p:nvSpPr>
          <p:cNvPr id="576" name="Rectangle: Rounded Corners 43">
            <a:extLst>
              <a:ext uri="{FF2B5EF4-FFF2-40B4-BE49-F238E27FC236}">
                <a16:creationId xmlns:a16="http://schemas.microsoft.com/office/drawing/2014/main" xmlns="" id="{2DC6D522-E227-4C48-A679-DC13F000115C}"/>
              </a:ext>
            </a:extLst>
          </p:cNvPr>
          <p:cNvSpPr/>
          <p:nvPr/>
        </p:nvSpPr>
        <p:spPr>
          <a:xfrm>
            <a:off x="2041675" y="3395077"/>
            <a:ext cx="403139"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9</a:t>
            </a:r>
          </a:p>
        </p:txBody>
      </p:sp>
      <p:sp>
        <p:nvSpPr>
          <p:cNvPr id="577" name="Rectangle: Rounded Corners 43">
            <a:extLst>
              <a:ext uri="{FF2B5EF4-FFF2-40B4-BE49-F238E27FC236}">
                <a16:creationId xmlns:a16="http://schemas.microsoft.com/office/drawing/2014/main" xmlns="" id="{AE77062B-8822-044A-802C-C944497CE706}"/>
              </a:ext>
            </a:extLst>
          </p:cNvPr>
          <p:cNvSpPr/>
          <p:nvPr/>
        </p:nvSpPr>
        <p:spPr>
          <a:xfrm>
            <a:off x="2041675" y="3588279"/>
            <a:ext cx="403139"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10</a:t>
            </a:r>
          </a:p>
        </p:txBody>
      </p:sp>
      <p:sp>
        <p:nvSpPr>
          <p:cNvPr id="580" name="Rectangle: Rounded Corners 43">
            <a:extLst>
              <a:ext uri="{FF2B5EF4-FFF2-40B4-BE49-F238E27FC236}">
                <a16:creationId xmlns:a16="http://schemas.microsoft.com/office/drawing/2014/main" xmlns="" id="{788D18D1-8025-4043-A01D-FEDC14B473E5}"/>
              </a:ext>
            </a:extLst>
          </p:cNvPr>
          <p:cNvSpPr/>
          <p:nvPr/>
        </p:nvSpPr>
        <p:spPr>
          <a:xfrm>
            <a:off x="2041675" y="3781481"/>
            <a:ext cx="403139" cy="1259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11</a:t>
            </a:r>
          </a:p>
        </p:txBody>
      </p:sp>
      <p:sp>
        <p:nvSpPr>
          <p:cNvPr id="581" name="Rectangle: Rounded Corners 43">
            <a:extLst>
              <a:ext uri="{FF2B5EF4-FFF2-40B4-BE49-F238E27FC236}">
                <a16:creationId xmlns:a16="http://schemas.microsoft.com/office/drawing/2014/main" xmlns="" id="{D5881A02-BDD1-1A4A-A827-C69D76017FC3}"/>
              </a:ext>
            </a:extLst>
          </p:cNvPr>
          <p:cNvSpPr/>
          <p:nvPr/>
        </p:nvSpPr>
        <p:spPr>
          <a:xfrm>
            <a:off x="2041675" y="3974683"/>
            <a:ext cx="403139"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12</a:t>
            </a:r>
          </a:p>
        </p:txBody>
      </p:sp>
      <p:sp>
        <p:nvSpPr>
          <p:cNvPr id="582" name="Rectangle: Rounded Corners 43">
            <a:extLst>
              <a:ext uri="{FF2B5EF4-FFF2-40B4-BE49-F238E27FC236}">
                <a16:creationId xmlns:a16="http://schemas.microsoft.com/office/drawing/2014/main" xmlns="" id="{DE5222D3-EE81-9A46-B020-1105B0A0DE2C}"/>
              </a:ext>
            </a:extLst>
          </p:cNvPr>
          <p:cNvSpPr/>
          <p:nvPr/>
        </p:nvSpPr>
        <p:spPr>
          <a:xfrm>
            <a:off x="2041675" y="4167885"/>
            <a:ext cx="403139" cy="1259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13</a:t>
            </a:r>
          </a:p>
        </p:txBody>
      </p:sp>
      <p:sp>
        <p:nvSpPr>
          <p:cNvPr id="583" name="Rectangle: Rounded Corners 43">
            <a:extLst>
              <a:ext uri="{FF2B5EF4-FFF2-40B4-BE49-F238E27FC236}">
                <a16:creationId xmlns:a16="http://schemas.microsoft.com/office/drawing/2014/main" xmlns="" id="{FA3DC89D-E812-9F42-862F-955C302C025C}"/>
              </a:ext>
            </a:extLst>
          </p:cNvPr>
          <p:cNvSpPr/>
          <p:nvPr/>
        </p:nvSpPr>
        <p:spPr>
          <a:xfrm>
            <a:off x="2041675" y="4361087"/>
            <a:ext cx="403139"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14</a:t>
            </a:r>
          </a:p>
        </p:txBody>
      </p:sp>
      <p:sp>
        <p:nvSpPr>
          <p:cNvPr id="584" name="Rectangle: Rounded Corners 43">
            <a:extLst>
              <a:ext uri="{FF2B5EF4-FFF2-40B4-BE49-F238E27FC236}">
                <a16:creationId xmlns:a16="http://schemas.microsoft.com/office/drawing/2014/main" xmlns="" id="{EDDE063E-1E7F-ED42-B39C-3B5B3D233C54}"/>
              </a:ext>
            </a:extLst>
          </p:cNvPr>
          <p:cNvSpPr/>
          <p:nvPr/>
        </p:nvSpPr>
        <p:spPr>
          <a:xfrm>
            <a:off x="2041675" y="4554289"/>
            <a:ext cx="403139" cy="1259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585" name="Rectangle: Rounded Corners 43">
            <a:extLst>
              <a:ext uri="{FF2B5EF4-FFF2-40B4-BE49-F238E27FC236}">
                <a16:creationId xmlns:a16="http://schemas.microsoft.com/office/drawing/2014/main" xmlns="" id="{B7471186-180B-154C-B46A-5A46D7F2FEBC}"/>
              </a:ext>
            </a:extLst>
          </p:cNvPr>
          <p:cNvSpPr/>
          <p:nvPr/>
        </p:nvSpPr>
        <p:spPr>
          <a:xfrm>
            <a:off x="2041675" y="4747491"/>
            <a:ext cx="403139"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16</a:t>
            </a:r>
          </a:p>
        </p:txBody>
      </p:sp>
      <p:sp>
        <p:nvSpPr>
          <p:cNvPr id="586" name="Rectangle: Rounded Corners 43">
            <a:extLst>
              <a:ext uri="{FF2B5EF4-FFF2-40B4-BE49-F238E27FC236}">
                <a16:creationId xmlns:a16="http://schemas.microsoft.com/office/drawing/2014/main" xmlns="" id="{0C98022F-E844-924E-BF4F-8F1805F5E190}"/>
              </a:ext>
            </a:extLst>
          </p:cNvPr>
          <p:cNvSpPr/>
          <p:nvPr/>
        </p:nvSpPr>
        <p:spPr>
          <a:xfrm>
            <a:off x="2041675" y="4940693"/>
            <a:ext cx="403139" cy="1259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17</a:t>
            </a:r>
          </a:p>
        </p:txBody>
      </p:sp>
      <p:sp>
        <p:nvSpPr>
          <p:cNvPr id="587" name="Rectangle: Rounded Corners 43">
            <a:extLst>
              <a:ext uri="{FF2B5EF4-FFF2-40B4-BE49-F238E27FC236}">
                <a16:creationId xmlns:a16="http://schemas.microsoft.com/office/drawing/2014/main" xmlns="" id="{5F2FEDFF-0F45-EA41-B62B-E67274A3C338}"/>
              </a:ext>
            </a:extLst>
          </p:cNvPr>
          <p:cNvSpPr/>
          <p:nvPr/>
        </p:nvSpPr>
        <p:spPr>
          <a:xfrm>
            <a:off x="2041675" y="5133895"/>
            <a:ext cx="403139"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18</a:t>
            </a:r>
          </a:p>
        </p:txBody>
      </p:sp>
      <p:sp>
        <p:nvSpPr>
          <p:cNvPr id="588" name="Rectangle: Rounded Corners 43">
            <a:extLst>
              <a:ext uri="{FF2B5EF4-FFF2-40B4-BE49-F238E27FC236}">
                <a16:creationId xmlns:a16="http://schemas.microsoft.com/office/drawing/2014/main" xmlns="" id="{449C742E-D63E-0C44-BAD2-402DDDF6895F}"/>
              </a:ext>
            </a:extLst>
          </p:cNvPr>
          <p:cNvSpPr/>
          <p:nvPr/>
        </p:nvSpPr>
        <p:spPr>
          <a:xfrm>
            <a:off x="2041675" y="5327097"/>
            <a:ext cx="403139" cy="12599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19</a:t>
            </a:r>
          </a:p>
        </p:txBody>
      </p:sp>
      <p:sp>
        <p:nvSpPr>
          <p:cNvPr id="589" name="Rectangle: Rounded Corners 43">
            <a:extLst>
              <a:ext uri="{FF2B5EF4-FFF2-40B4-BE49-F238E27FC236}">
                <a16:creationId xmlns:a16="http://schemas.microsoft.com/office/drawing/2014/main" xmlns="" id="{637507D2-887C-374F-8203-775E732D30D4}"/>
              </a:ext>
            </a:extLst>
          </p:cNvPr>
          <p:cNvSpPr/>
          <p:nvPr/>
        </p:nvSpPr>
        <p:spPr>
          <a:xfrm>
            <a:off x="2041675" y="5520297"/>
            <a:ext cx="403139" cy="125999"/>
          </a:xfrm>
          <a:prstGeom prst="roundRect">
            <a:avLst>
              <a:gd name="adj" fmla="val 5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latin typeface="Open Sans" panose="020B0606030504020204" pitchFamily="34" charset="0"/>
                <a:ea typeface="Open Sans" panose="020B0606030504020204" pitchFamily="34" charset="0"/>
                <a:cs typeface="Open Sans" panose="020B0606030504020204" pitchFamily="34" charset="0"/>
              </a:rPr>
              <a:t>20</a:t>
            </a:r>
          </a:p>
        </p:txBody>
      </p:sp>
      <p:sp>
        <p:nvSpPr>
          <p:cNvPr id="655" name="Freeform: Shape 48">
            <a:extLst>
              <a:ext uri="{FF2B5EF4-FFF2-40B4-BE49-F238E27FC236}">
                <a16:creationId xmlns:a16="http://schemas.microsoft.com/office/drawing/2014/main" xmlns="" id="{A22493FD-D828-3747-9AB8-6768DA23822B}"/>
              </a:ext>
            </a:extLst>
          </p:cNvPr>
          <p:cNvSpPr/>
          <p:nvPr/>
        </p:nvSpPr>
        <p:spPr>
          <a:xfrm>
            <a:off x="5080913" y="1560006"/>
            <a:ext cx="745022"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2018</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657" name="Freeform: Shape 48">
            <a:extLst>
              <a:ext uri="{FF2B5EF4-FFF2-40B4-BE49-F238E27FC236}">
                <a16:creationId xmlns:a16="http://schemas.microsoft.com/office/drawing/2014/main" xmlns="" id="{FD037F78-7D87-134F-A24A-524586E9D89B}"/>
              </a:ext>
            </a:extLst>
          </p:cNvPr>
          <p:cNvSpPr/>
          <p:nvPr/>
        </p:nvSpPr>
        <p:spPr>
          <a:xfrm>
            <a:off x="5913153" y="1337650"/>
            <a:ext cx="964000"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Variation</a:t>
            </a:r>
          </a:p>
        </p:txBody>
      </p:sp>
      <p:sp>
        <p:nvSpPr>
          <p:cNvPr id="7" name="Rectangle 6">
            <a:extLst>
              <a:ext uri="{FF2B5EF4-FFF2-40B4-BE49-F238E27FC236}">
                <a16:creationId xmlns:a16="http://schemas.microsoft.com/office/drawing/2014/main" xmlns="" id="{206193A0-DABB-5749-A762-462A6EA6E59B}"/>
              </a:ext>
            </a:extLst>
          </p:cNvPr>
          <p:cNvSpPr/>
          <p:nvPr/>
        </p:nvSpPr>
        <p:spPr>
          <a:xfrm>
            <a:off x="8551432" y="2185360"/>
            <a:ext cx="3314747" cy="738664"/>
          </a:xfrm>
          <a:prstGeom prst="rect">
            <a:avLst/>
          </a:prstGeom>
        </p:spPr>
        <p:txBody>
          <a:bodyPr wrap="square">
            <a:spAutoFit/>
          </a:bodyPr>
          <a:lstStyle/>
          <a:p>
            <a:r>
              <a:rPr lang="fr-FR" sz="14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Part des montants adjugés par les 20 premières maisons de vente par rapport au total national adjugé *</a:t>
            </a:r>
          </a:p>
        </p:txBody>
      </p:sp>
      <p:sp>
        <p:nvSpPr>
          <p:cNvPr id="138" name="Freeform: Shape 48">
            <a:extLst>
              <a:ext uri="{FF2B5EF4-FFF2-40B4-BE49-F238E27FC236}">
                <a16:creationId xmlns:a16="http://schemas.microsoft.com/office/drawing/2014/main" xmlns="" id="{F77DCBD4-B5E8-834D-A6A6-573C9A285E07}"/>
              </a:ext>
            </a:extLst>
          </p:cNvPr>
          <p:cNvSpPr/>
          <p:nvPr/>
        </p:nvSpPr>
        <p:spPr>
          <a:xfrm>
            <a:off x="1990814" y="1560006"/>
            <a:ext cx="520419"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139" name="Freeform: Shape 48">
            <a:extLst>
              <a:ext uri="{FF2B5EF4-FFF2-40B4-BE49-F238E27FC236}">
                <a16:creationId xmlns:a16="http://schemas.microsoft.com/office/drawing/2014/main" xmlns="" id="{59886B13-B11D-3545-A115-7BAE21614952}"/>
              </a:ext>
            </a:extLst>
          </p:cNvPr>
          <p:cNvSpPr/>
          <p:nvPr/>
        </p:nvSpPr>
        <p:spPr>
          <a:xfrm>
            <a:off x="2597879" y="1560006"/>
            <a:ext cx="2396388"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err="1">
                <a:latin typeface="Open Sans" panose="020B0606030504020204" pitchFamily="34" charset="0"/>
                <a:ea typeface="Open Sans" panose="020B0606030504020204" pitchFamily="34" charset="0"/>
                <a:cs typeface="Open Sans" panose="020B0606030504020204" pitchFamily="34" charset="0"/>
              </a:rPr>
              <a:t>tous</a:t>
            </a:r>
            <a:r>
              <a:rPr lang="en-US" sz="900" b="1" dirty="0">
                <a:latin typeface="Open Sans" panose="020B0606030504020204" pitchFamily="34" charset="0"/>
                <a:ea typeface="Open Sans" panose="020B0606030504020204" pitchFamily="34" charset="0"/>
                <a:cs typeface="Open Sans" panose="020B0606030504020204" pitchFamily="34" charset="0"/>
              </a:rPr>
              <a:t> </a:t>
            </a:r>
            <a:r>
              <a:rPr lang="en-US" sz="900" b="1" dirty="0" err="1">
                <a:latin typeface="Open Sans" panose="020B0606030504020204" pitchFamily="34" charset="0"/>
                <a:ea typeface="Open Sans" panose="020B0606030504020204" pitchFamily="34" charset="0"/>
                <a:cs typeface="Open Sans" panose="020B0606030504020204" pitchFamily="34" charset="0"/>
              </a:rPr>
              <a:t>secteurs</a:t>
            </a:r>
            <a:r>
              <a:rPr lang="en-US" sz="900" b="1" dirty="0">
                <a:latin typeface="Open Sans" panose="020B0606030504020204" pitchFamily="34" charset="0"/>
                <a:ea typeface="Open Sans" panose="020B0606030504020204" pitchFamily="34" charset="0"/>
                <a:cs typeface="Open Sans" panose="020B0606030504020204" pitchFamily="34" charset="0"/>
              </a:rPr>
              <a:t> </a:t>
            </a:r>
            <a:r>
              <a:rPr lang="en-US" sz="900" b="1" dirty="0" err="1">
                <a:latin typeface="Open Sans" panose="020B0606030504020204" pitchFamily="34" charset="0"/>
                <a:ea typeface="Open Sans" panose="020B0606030504020204" pitchFamily="34" charset="0"/>
                <a:cs typeface="Open Sans" panose="020B0606030504020204" pitchFamily="34" charset="0"/>
              </a:rPr>
              <a:t>confondus</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0" name="Freeform: Shape 48">
            <a:extLst>
              <a:ext uri="{FF2B5EF4-FFF2-40B4-BE49-F238E27FC236}">
                <a16:creationId xmlns:a16="http://schemas.microsoft.com/office/drawing/2014/main" xmlns="" id="{4041267E-3128-2448-8A87-21450C6E69BC}"/>
              </a:ext>
            </a:extLst>
          </p:cNvPr>
          <p:cNvSpPr/>
          <p:nvPr/>
        </p:nvSpPr>
        <p:spPr>
          <a:xfrm>
            <a:off x="5912581" y="1560006"/>
            <a:ext cx="961877"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2018/2019</a:t>
            </a:r>
          </a:p>
        </p:txBody>
      </p:sp>
      <p:graphicFrame>
        <p:nvGraphicFramePr>
          <p:cNvPr id="10" name="Tableau 9">
            <a:extLst>
              <a:ext uri="{FF2B5EF4-FFF2-40B4-BE49-F238E27FC236}">
                <a16:creationId xmlns:a16="http://schemas.microsoft.com/office/drawing/2014/main" xmlns="" id="{06901634-9187-A142-A6F3-F60029A1B8AF}"/>
              </a:ext>
            </a:extLst>
          </p:cNvPr>
          <p:cNvGraphicFramePr>
            <a:graphicFrameLocks noGrp="1"/>
          </p:cNvGraphicFramePr>
          <p:nvPr>
            <p:extLst>
              <p:ext uri="{D42A27DB-BD31-4B8C-83A1-F6EECF244321}">
                <p14:modId xmlns:p14="http://schemas.microsoft.com/office/powerpoint/2010/main" val="3917640474"/>
              </p:ext>
            </p:extLst>
          </p:nvPr>
        </p:nvGraphicFramePr>
        <p:xfrm>
          <a:off x="6968106" y="1813113"/>
          <a:ext cx="738018" cy="3847740"/>
        </p:xfrm>
        <a:graphic>
          <a:graphicData uri="http://schemas.openxmlformats.org/drawingml/2006/table">
            <a:tbl>
              <a:tblPr bandRow="1">
                <a:tableStyleId>{5C22544A-7EE6-4342-B048-85BDC9FD1C3A}</a:tableStyleId>
              </a:tblPr>
              <a:tblGrid>
                <a:gridCol w="738018">
                  <a:extLst>
                    <a:ext uri="{9D8B030D-6E8A-4147-A177-3AD203B41FA5}">
                      <a16:colId xmlns:a16="http://schemas.microsoft.com/office/drawing/2014/main" xmlns="" val="317341010"/>
                    </a:ext>
                  </a:extLst>
                </a:gridCol>
              </a:tblGrid>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418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440274494"/>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361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398380861"/>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294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8059751"/>
                  </a:ext>
                </a:extLst>
              </a:tr>
              <a:tr h="192387">
                <a:tc>
                  <a:txBody>
                    <a:bodyPr/>
                    <a:lstStyle/>
                    <a:p>
                      <a:pPr algn="ctr" fontAlgn="ctr"/>
                      <a:r>
                        <a:rPr lang="fr-FR" sz="1100" b="1"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289  M€</a:t>
                      </a:r>
                      <a:endParaRPr lang="fr-FR" sz="110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224010704"/>
                  </a:ext>
                </a:extLst>
              </a:tr>
              <a:tr h="192387">
                <a:tc>
                  <a:txBody>
                    <a:bodyPr/>
                    <a:lstStyle/>
                    <a:p>
                      <a:pPr algn="ctr" fontAlgn="ctr"/>
                      <a:r>
                        <a:rPr lang="fr-FR" sz="1100" b="1"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200  M€</a:t>
                      </a:r>
                      <a:endParaRPr lang="fr-FR" sz="110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525956642"/>
                  </a:ext>
                </a:extLst>
              </a:tr>
              <a:tr h="192387">
                <a:tc>
                  <a:txBody>
                    <a:bodyPr/>
                    <a:lstStyle/>
                    <a:p>
                      <a:pPr algn="ctr" fontAlgn="ctr"/>
                      <a:r>
                        <a:rPr lang="fr-FR" sz="1100" b="1"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165  M€</a:t>
                      </a:r>
                      <a:endParaRPr lang="fr-FR" sz="1100" b="1"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719703448"/>
                  </a:ext>
                </a:extLst>
              </a:tr>
              <a:tr h="192387">
                <a:tc>
                  <a:txBody>
                    <a:bodyPr/>
                    <a:lstStyle/>
                    <a:p>
                      <a:pPr algn="ctr" fontAlgn="ctr"/>
                      <a:r>
                        <a:rPr lang="fr-FR" sz="1100" b="1"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161  M€</a:t>
                      </a:r>
                      <a:endParaRPr lang="fr-FR" sz="110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68789452"/>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130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492397069"/>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71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08501754"/>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51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611403315"/>
                  </a:ext>
                </a:extLst>
              </a:tr>
              <a:tr h="192387">
                <a:tc>
                  <a:txBody>
                    <a:bodyPr/>
                    <a:lstStyle/>
                    <a:p>
                      <a:pPr algn="ctr" fontAlgn="ctr"/>
                      <a:r>
                        <a:rPr lang="fr-FR" sz="1100" b="1"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41  M€</a:t>
                      </a:r>
                      <a:endParaRPr lang="fr-FR" sz="110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631665757"/>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40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161455270"/>
                  </a:ext>
                </a:extLst>
              </a:tr>
              <a:tr h="192387">
                <a:tc>
                  <a:txBody>
                    <a:bodyPr/>
                    <a:lstStyle/>
                    <a:p>
                      <a:pPr algn="ctr" fontAlgn="ctr"/>
                      <a:r>
                        <a:rPr lang="fr-FR" sz="1100" b="1"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35  M€</a:t>
                      </a:r>
                      <a:endParaRPr lang="fr-FR" sz="110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281189454"/>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33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019111237"/>
                  </a:ext>
                </a:extLst>
              </a:tr>
              <a:tr h="192387">
                <a:tc>
                  <a:txBody>
                    <a:bodyPr/>
                    <a:lstStyle/>
                    <a:p>
                      <a:pPr algn="ctr" fontAlgn="ctr"/>
                      <a:r>
                        <a:rPr lang="fr-FR" sz="1100" b="1"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32  M€</a:t>
                      </a:r>
                      <a:endParaRPr lang="fr-FR" sz="110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168056645"/>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28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451764941"/>
                  </a:ext>
                </a:extLst>
              </a:tr>
              <a:tr h="192387">
                <a:tc>
                  <a:txBody>
                    <a:bodyPr/>
                    <a:lstStyle/>
                    <a:p>
                      <a:pPr algn="ctr" fontAlgn="ctr"/>
                      <a:r>
                        <a:rPr lang="fr-FR" sz="1100" b="1"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27  M€</a:t>
                      </a:r>
                      <a:endParaRPr lang="fr-FR" sz="110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758962637"/>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23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173527344"/>
                  </a:ext>
                </a:extLst>
              </a:tr>
              <a:tr h="192387">
                <a:tc>
                  <a:txBody>
                    <a:bodyPr/>
                    <a:lstStyle/>
                    <a:p>
                      <a:pPr algn="ctr" fontAlgn="ctr"/>
                      <a:r>
                        <a:rPr lang="fr-FR" sz="1100" b="1"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22  M€</a:t>
                      </a:r>
                      <a:endParaRPr lang="fr-FR" sz="110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015508590"/>
                  </a:ext>
                </a:extLst>
              </a:tr>
              <a:tr h="192387">
                <a:tc>
                  <a:txBody>
                    <a:bodyPr/>
                    <a:lstStyle/>
                    <a:p>
                      <a:pPr algn="ctr" fontAlgn="ctr"/>
                      <a:r>
                        <a:rPr lang="fr-FR" sz="1100" b="1"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22  M€</a:t>
                      </a:r>
                      <a:endParaRPr lang="fr-FR" sz="1100" b="1"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endParaRPr>
                    </a:p>
                  </a:txBody>
                  <a:tcPr marL="9271" marR="9271" marT="9271"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663839708"/>
                  </a:ext>
                </a:extLst>
              </a:tr>
            </a:tbl>
          </a:graphicData>
        </a:graphic>
      </p:graphicFrame>
      <p:sp>
        <p:nvSpPr>
          <p:cNvPr id="632" name="Flèche vers le haut 631">
            <a:extLst>
              <a:ext uri="{FF2B5EF4-FFF2-40B4-BE49-F238E27FC236}">
                <a16:creationId xmlns:a16="http://schemas.microsoft.com/office/drawing/2014/main" xmlns="" id="{C2C0013B-2023-D54D-A85E-08A2907F200B}"/>
              </a:ext>
            </a:extLst>
          </p:cNvPr>
          <p:cNvSpPr/>
          <p:nvPr/>
        </p:nvSpPr>
        <p:spPr>
          <a:xfrm rot="2903353">
            <a:off x="6129332" y="1859073"/>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6" name="Flèche vers le haut 635">
            <a:extLst>
              <a:ext uri="{FF2B5EF4-FFF2-40B4-BE49-F238E27FC236}">
                <a16:creationId xmlns:a16="http://schemas.microsoft.com/office/drawing/2014/main" xmlns="" id="{39FF7342-2A41-A54D-9F21-08DB3B411A0B}"/>
              </a:ext>
            </a:extLst>
          </p:cNvPr>
          <p:cNvSpPr/>
          <p:nvPr/>
        </p:nvSpPr>
        <p:spPr>
          <a:xfrm rot="14140304" flipH="1" flipV="1">
            <a:off x="6129332" y="2451306"/>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11" name="Rectangle: Rounded Corners 43">
            <a:extLst>
              <a:ext uri="{FF2B5EF4-FFF2-40B4-BE49-F238E27FC236}">
                <a16:creationId xmlns:a16="http://schemas.microsoft.com/office/drawing/2014/main" xmlns="" id="{4B34BD15-F5D9-B447-BF26-293481FF3030}"/>
              </a:ext>
            </a:extLst>
          </p:cNvPr>
          <p:cNvSpPr/>
          <p:nvPr/>
        </p:nvSpPr>
        <p:spPr>
          <a:xfrm>
            <a:off x="6408043" y="1855450"/>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+13%</a:t>
            </a:r>
          </a:p>
        </p:txBody>
      </p:sp>
      <p:sp>
        <p:nvSpPr>
          <p:cNvPr id="612" name="Rectangle: Rounded Corners 43">
            <a:extLst>
              <a:ext uri="{FF2B5EF4-FFF2-40B4-BE49-F238E27FC236}">
                <a16:creationId xmlns:a16="http://schemas.microsoft.com/office/drawing/2014/main" xmlns="" id="{650FBDF8-AFA8-A447-A64D-E60978FE1A0B}"/>
              </a:ext>
            </a:extLst>
          </p:cNvPr>
          <p:cNvSpPr/>
          <p:nvPr/>
        </p:nvSpPr>
        <p:spPr>
          <a:xfrm>
            <a:off x="6408043" y="2052634"/>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+26%</a:t>
            </a:r>
          </a:p>
        </p:txBody>
      </p:sp>
      <p:sp>
        <p:nvSpPr>
          <p:cNvPr id="613" name="Rectangle: Rounded Corners 43">
            <a:extLst>
              <a:ext uri="{FF2B5EF4-FFF2-40B4-BE49-F238E27FC236}">
                <a16:creationId xmlns:a16="http://schemas.microsoft.com/office/drawing/2014/main" xmlns="" id="{67BBAF50-B1B9-F644-8058-7DEA5C90EB50}"/>
              </a:ext>
            </a:extLst>
          </p:cNvPr>
          <p:cNvSpPr/>
          <p:nvPr/>
        </p:nvSpPr>
        <p:spPr>
          <a:xfrm>
            <a:off x="6408975" y="2235370"/>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614" name="Rectangle: Rounded Corners 43">
            <a:extLst>
              <a:ext uri="{FF2B5EF4-FFF2-40B4-BE49-F238E27FC236}">
                <a16:creationId xmlns:a16="http://schemas.microsoft.com/office/drawing/2014/main" xmlns="" id="{4A756BC4-C119-9349-A1C2-6DF1D3324ECA}"/>
              </a:ext>
            </a:extLst>
          </p:cNvPr>
          <p:cNvSpPr/>
          <p:nvPr/>
        </p:nvSpPr>
        <p:spPr>
          <a:xfrm>
            <a:off x="6416944" y="2432554"/>
            <a:ext cx="461666" cy="136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+48%</a:t>
            </a:r>
          </a:p>
        </p:txBody>
      </p:sp>
      <p:sp>
        <p:nvSpPr>
          <p:cNvPr id="615" name="Rectangle: Rounded Corners 43">
            <a:extLst>
              <a:ext uri="{FF2B5EF4-FFF2-40B4-BE49-F238E27FC236}">
                <a16:creationId xmlns:a16="http://schemas.microsoft.com/office/drawing/2014/main" xmlns="" id="{B177B71E-5D1A-6747-B01F-D46720F95EAB}"/>
              </a:ext>
            </a:extLst>
          </p:cNvPr>
          <p:cNvSpPr/>
          <p:nvPr/>
        </p:nvSpPr>
        <p:spPr>
          <a:xfrm>
            <a:off x="6408975" y="2635211"/>
            <a:ext cx="461666" cy="136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+11%</a:t>
            </a:r>
          </a:p>
        </p:txBody>
      </p:sp>
      <p:sp>
        <p:nvSpPr>
          <p:cNvPr id="616" name="Rectangle: Rounded Corners 43">
            <a:extLst>
              <a:ext uri="{FF2B5EF4-FFF2-40B4-BE49-F238E27FC236}">
                <a16:creationId xmlns:a16="http://schemas.microsoft.com/office/drawing/2014/main" xmlns="" id="{F16A93AA-2269-A748-940A-FE01EE111799}"/>
              </a:ext>
            </a:extLst>
          </p:cNvPr>
          <p:cNvSpPr/>
          <p:nvPr/>
        </p:nvSpPr>
        <p:spPr>
          <a:xfrm>
            <a:off x="6408043" y="2836368"/>
            <a:ext cx="461666" cy="1363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617" name="Rectangle: Rounded Corners 43">
            <a:extLst>
              <a:ext uri="{FF2B5EF4-FFF2-40B4-BE49-F238E27FC236}">
                <a16:creationId xmlns:a16="http://schemas.microsoft.com/office/drawing/2014/main" xmlns="" id="{B52F7B9D-E394-BE4A-AAFF-0BF25993A302}"/>
              </a:ext>
            </a:extLst>
          </p:cNvPr>
          <p:cNvSpPr/>
          <p:nvPr/>
        </p:nvSpPr>
        <p:spPr>
          <a:xfrm>
            <a:off x="6408043" y="3027863"/>
            <a:ext cx="461666" cy="136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618" name="Rectangle: Rounded Corners 43">
            <a:extLst>
              <a:ext uri="{FF2B5EF4-FFF2-40B4-BE49-F238E27FC236}">
                <a16:creationId xmlns:a16="http://schemas.microsoft.com/office/drawing/2014/main" xmlns="" id="{9EFFA59F-24AE-4748-ACB9-EF5C666E09FD}"/>
              </a:ext>
            </a:extLst>
          </p:cNvPr>
          <p:cNvSpPr/>
          <p:nvPr/>
        </p:nvSpPr>
        <p:spPr>
          <a:xfrm>
            <a:off x="6408043" y="3205745"/>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+0%</a:t>
            </a:r>
          </a:p>
        </p:txBody>
      </p:sp>
      <p:sp>
        <p:nvSpPr>
          <p:cNvPr id="619" name="Rectangle: Rounded Corners 43">
            <a:extLst>
              <a:ext uri="{FF2B5EF4-FFF2-40B4-BE49-F238E27FC236}">
                <a16:creationId xmlns:a16="http://schemas.microsoft.com/office/drawing/2014/main" xmlns="" id="{0DD373A8-A1A1-984F-AC51-A3F9A4C5A158}"/>
              </a:ext>
            </a:extLst>
          </p:cNvPr>
          <p:cNvSpPr/>
          <p:nvPr/>
        </p:nvSpPr>
        <p:spPr>
          <a:xfrm>
            <a:off x="6408043" y="3404297"/>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620" name="Rectangle: Rounded Corners 43">
            <a:extLst>
              <a:ext uri="{FF2B5EF4-FFF2-40B4-BE49-F238E27FC236}">
                <a16:creationId xmlns:a16="http://schemas.microsoft.com/office/drawing/2014/main" xmlns="" id="{78E922CE-3DAA-264E-AC5A-645B387585E3}"/>
              </a:ext>
            </a:extLst>
          </p:cNvPr>
          <p:cNvSpPr/>
          <p:nvPr/>
        </p:nvSpPr>
        <p:spPr>
          <a:xfrm>
            <a:off x="6408043" y="3612767"/>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621" name="Rectangle: Rounded Corners 43">
            <a:extLst>
              <a:ext uri="{FF2B5EF4-FFF2-40B4-BE49-F238E27FC236}">
                <a16:creationId xmlns:a16="http://schemas.microsoft.com/office/drawing/2014/main" xmlns="" id="{00064777-BC52-E74B-ABD5-647183788B37}"/>
              </a:ext>
            </a:extLst>
          </p:cNvPr>
          <p:cNvSpPr/>
          <p:nvPr/>
        </p:nvSpPr>
        <p:spPr>
          <a:xfrm>
            <a:off x="6408043" y="3794893"/>
            <a:ext cx="461666" cy="136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622" name="Rectangle: Rounded Corners 43">
            <a:extLst>
              <a:ext uri="{FF2B5EF4-FFF2-40B4-BE49-F238E27FC236}">
                <a16:creationId xmlns:a16="http://schemas.microsoft.com/office/drawing/2014/main" xmlns="" id="{95E0EA29-5551-404D-8B88-D12F8BD6EC54}"/>
              </a:ext>
            </a:extLst>
          </p:cNvPr>
          <p:cNvSpPr/>
          <p:nvPr/>
        </p:nvSpPr>
        <p:spPr>
          <a:xfrm>
            <a:off x="6408043" y="3985901"/>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+8%</a:t>
            </a:r>
          </a:p>
        </p:txBody>
      </p:sp>
      <p:sp>
        <p:nvSpPr>
          <p:cNvPr id="623" name="Rectangle: Rounded Corners 43">
            <a:extLst>
              <a:ext uri="{FF2B5EF4-FFF2-40B4-BE49-F238E27FC236}">
                <a16:creationId xmlns:a16="http://schemas.microsoft.com/office/drawing/2014/main" xmlns="" id="{152035F8-6604-294B-A216-46AC80CF4402}"/>
              </a:ext>
            </a:extLst>
          </p:cNvPr>
          <p:cNvSpPr/>
          <p:nvPr/>
        </p:nvSpPr>
        <p:spPr>
          <a:xfrm>
            <a:off x="6408043" y="4176909"/>
            <a:ext cx="461666" cy="136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+22%</a:t>
            </a:r>
          </a:p>
        </p:txBody>
      </p:sp>
      <p:sp>
        <p:nvSpPr>
          <p:cNvPr id="624" name="Rectangle: Rounded Corners 43">
            <a:extLst>
              <a:ext uri="{FF2B5EF4-FFF2-40B4-BE49-F238E27FC236}">
                <a16:creationId xmlns:a16="http://schemas.microsoft.com/office/drawing/2014/main" xmlns="" id="{04D23672-2510-BE4F-8EBB-8A4491EAA7D1}"/>
              </a:ext>
            </a:extLst>
          </p:cNvPr>
          <p:cNvSpPr/>
          <p:nvPr/>
        </p:nvSpPr>
        <p:spPr>
          <a:xfrm>
            <a:off x="6408043" y="4384206"/>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+14%</a:t>
            </a:r>
          </a:p>
        </p:txBody>
      </p:sp>
      <p:sp>
        <p:nvSpPr>
          <p:cNvPr id="625" name="Rectangle: Rounded Corners 43">
            <a:extLst>
              <a:ext uri="{FF2B5EF4-FFF2-40B4-BE49-F238E27FC236}">
                <a16:creationId xmlns:a16="http://schemas.microsoft.com/office/drawing/2014/main" xmlns="" id="{1B6F8298-F11D-EC44-A254-A4463B906115}"/>
              </a:ext>
            </a:extLst>
          </p:cNvPr>
          <p:cNvSpPr/>
          <p:nvPr/>
        </p:nvSpPr>
        <p:spPr>
          <a:xfrm>
            <a:off x="6408043" y="4567505"/>
            <a:ext cx="461666" cy="136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a:t>
            </a:r>
          </a:p>
        </p:txBody>
      </p:sp>
      <p:sp>
        <p:nvSpPr>
          <p:cNvPr id="626" name="Rectangle: Rounded Corners 43">
            <a:extLst>
              <a:ext uri="{FF2B5EF4-FFF2-40B4-BE49-F238E27FC236}">
                <a16:creationId xmlns:a16="http://schemas.microsoft.com/office/drawing/2014/main" xmlns="" id="{8815E6DA-8338-A644-A43F-98F07AB8B5D9}"/>
              </a:ext>
            </a:extLst>
          </p:cNvPr>
          <p:cNvSpPr/>
          <p:nvPr/>
        </p:nvSpPr>
        <p:spPr>
          <a:xfrm>
            <a:off x="6408043" y="4758513"/>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+61%</a:t>
            </a:r>
          </a:p>
        </p:txBody>
      </p:sp>
      <p:sp>
        <p:nvSpPr>
          <p:cNvPr id="627" name="Rectangle: Rounded Corners 43">
            <a:extLst>
              <a:ext uri="{FF2B5EF4-FFF2-40B4-BE49-F238E27FC236}">
                <a16:creationId xmlns:a16="http://schemas.microsoft.com/office/drawing/2014/main" xmlns="" id="{12C884F5-8164-2841-B8D4-BB13C23C0244}"/>
              </a:ext>
            </a:extLst>
          </p:cNvPr>
          <p:cNvSpPr/>
          <p:nvPr/>
        </p:nvSpPr>
        <p:spPr>
          <a:xfrm>
            <a:off x="6408043" y="4946954"/>
            <a:ext cx="461666" cy="136323"/>
          </a:xfrm>
          <a:prstGeom prst="rect">
            <a:avLst/>
          </a:prstGeom>
          <a:solidFill>
            <a:srgbClr val="FE666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628" name="Rectangle: Rounded Corners 43">
            <a:extLst>
              <a:ext uri="{FF2B5EF4-FFF2-40B4-BE49-F238E27FC236}">
                <a16:creationId xmlns:a16="http://schemas.microsoft.com/office/drawing/2014/main" xmlns="" id="{91ACD361-D7DF-9A4B-B073-24D4AD187891}"/>
              </a:ext>
            </a:extLst>
          </p:cNvPr>
          <p:cNvSpPr/>
          <p:nvPr/>
        </p:nvSpPr>
        <p:spPr>
          <a:xfrm>
            <a:off x="5942759" y="5136336"/>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a:t>
            </a:r>
          </a:p>
        </p:txBody>
      </p:sp>
      <p:sp>
        <p:nvSpPr>
          <p:cNvPr id="629" name="Rectangle: Rounded Corners 43">
            <a:extLst>
              <a:ext uri="{FF2B5EF4-FFF2-40B4-BE49-F238E27FC236}">
                <a16:creationId xmlns:a16="http://schemas.microsoft.com/office/drawing/2014/main" xmlns="" id="{63D693B4-FEC6-D740-A6AE-9FDDEA46DD45}"/>
              </a:ext>
            </a:extLst>
          </p:cNvPr>
          <p:cNvSpPr/>
          <p:nvPr/>
        </p:nvSpPr>
        <p:spPr>
          <a:xfrm>
            <a:off x="6408043" y="5328893"/>
            <a:ext cx="461666" cy="1363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+16%</a:t>
            </a:r>
          </a:p>
        </p:txBody>
      </p:sp>
      <p:sp>
        <p:nvSpPr>
          <p:cNvPr id="154" name="Rectangle: Rounded Corners 43">
            <a:extLst>
              <a:ext uri="{FF2B5EF4-FFF2-40B4-BE49-F238E27FC236}">
                <a16:creationId xmlns:a16="http://schemas.microsoft.com/office/drawing/2014/main" xmlns="" id="{18FDC757-DF8B-2948-82C8-4CB03645E2B3}"/>
              </a:ext>
            </a:extLst>
          </p:cNvPr>
          <p:cNvSpPr/>
          <p:nvPr/>
        </p:nvSpPr>
        <p:spPr>
          <a:xfrm>
            <a:off x="6408043" y="5524635"/>
            <a:ext cx="461666" cy="13632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+10%</a:t>
            </a:r>
          </a:p>
        </p:txBody>
      </p:sp>
      <p:cxnSp>
        <p:nvCxnSpPr>
          <p:cNvPr id="11" name="Connecteur droit 10">
            <a:extLst>
              <a:ext uri="{FF2B5EF4-FFF2-40B4-BE49-F238E27FC236}">
                <a16:creationId xmlns:a16="http://schemas.microsoft.com/office/drawing/2014/main" xmlns="" id="{40F7FD26-59C6-7E48-8063-570B9FB44A7A}"/>
              </a:ext>
            </a:extLst>
          </p:cNvPr>
          <p:cNvCxnSpPr/>
          <p:nvPr/>
        </p:nvCxnSpPr>
        <p:spPr>
          <a:xfrm>
            <a:off x="6406247" y="1845527"/>
            <a:ext cx="0" cy="3805508"/>
          </a:xfrm>
          <a:prstGeom prst="line">
            <a:avLst/>
          </a:prstGeom>
        </p:spPr>
        <p:style>
          <a:lnRef idx="1">
            <a:schemeClr val="accent1"/>
          </a:lnRef>
          <a:fillRef idx="0">
            <a:schemeClr val="accent1"/>
          </a:fillRef>
          <a:effectRef idx="0">
            <a:schemeClr val="accent1"/>
          </a:effectRef>
          <a:fontRef idx="minor">
            <a:schemeClr val="tx1"/>
          </a:fontRef>
        </p:style>
      </p:cxnSp>
      <p:sp>
        <p:nvSpPr>
          <p:cNvPr id="137" name="Flèche vers le haut 136">
            <a:extLst>
              <a:ext uri="{FF2B5EF4-FFF2-40B4-BE49-F238E27FC236}">
                <a16:creationId xmlns:a16="http://schemas.microsoft.com/office/drawing/2014/main" xmlns="" id="{D9F1F3D5-609A-834E-8150-EE9AE23220E1}"/>
              </a:ext>
            </a:extLst>
          </p:cNvPr>
          <p:cNvSpPr/>
          <p:nvPr/>
        </p:nvSpPr>
        <p:spPr>
          <a:xfrm rot="2903353">
            <a:off x="6129332" y="2048195"/>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1" name="Flèche vers le haut 140">
            <a:extLst>
              <a:ext uri="{FF2B5EF4-FFF2-40B4-BE49-F238E27FC236}">
                <a16:creationId xmlns:a16="http://schemas.microsoft.com/office/drawing/2014/main" xmlns="" id="{C031F22F-0109-C145-AD07-031166221244}"/>
              </a:ext>
            </a:extLst>
          </p:cNvPr>
          <p:cNvSpPr/>
          <p:nvPr/>
        </p:nvSpPr>
        <p:spPr>
          <a:xfrm rot="14140304" flipH="1" flipV="1">
            <a:off x="6129332" y="2638674"/>
            <a:ext cx="88520" cy="125858"/>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3" name="Flèche vers le haut 142">
            <a:extLst>
              <a:ext uri="{FF2B5EF4-FFF2-40B4-BE49-F238E27FC236}">
                <a16:creationId xmlns:a16="http://schemas.microsoft.com/office/drawing/2014/main" xmlns="" id="{96CDC81B-20A6-EE4B-98F9-F37A2F858CB0}"/>
              </a:ext>
            </a:extLst>
          </p:cNvPr>
          <p:cNvSpPr/>
          <p:nvPr/>
        </p:nvSpPr>
        <p:spPr>
          <a:xfrm rot="2903353">
            <a:off x="6129332" y="2849164"/>
            <a:ext cx="88520" cy="125858"/>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4" name="Flèche vers le haut 143">
            <a:extLst>
              <a:ext uri="{FF2B5EF4-FFF2-40B4-BE49-F238E27FC236}">
                <a16:creationId xmlns:a16="http://schemas.microsoft.com/office/drawing/2014/main" xmlns="" id="{6099B7A2-80AC-2A4F-B69F-DAADCD8336B7}"/>
              </a:ext>
            </a:extLst>
          </p:cNvPr>
          <p:cNvSpPr/>
          <p:nvPr/>
        </p:nvSpPr>
        <p:spPr>
          <a:xfrm rot="2903353">
            <a:off x="6129332" y="3038286"/>
            <a:ext cx="88520" cy="125858"/>
          </a:xfrm>
          <a:prstGeom prst="upArrow">
            <a:avLst/>
          </a:prstGeom>
          <a:solidFill>
            <a:srgbClr val="FE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5" name="Flèche vers le haut 144">
            <a:extLst>
              <a:ext uri="{FF2B5EF4-FFF2-40B4-BE49-F238E27FC236}">
                <a16:creationId xmlns:a16="http://schemas.microsoft.com/office/drawing/2014/main" xmlns="" id="{BF249857-FA47-7D43-B272-5A8C04FD0DAE}"/>
              </a:ext>
            </a:extLst>
          </p:cNvPr>
          <p:cNvSpPr/>
          <p:nvPr/>
        </p:nvSpPr>
        <p:spPr>
          <a:xfrm rot="5400000">
            <a:off x="6129332" y="3227407"/>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6" name="Flèche vers le haut 145">
            <a:extLst>
              <a:ext uri="{FF2B5EF4-FFF2-40B4-BE49-F238E27FC236}">
                <a16:creationId xmlns:a16="http://schemas.microsoft.com/office/drawing/2014/main" xmlns="" id="{913F1D20-79E0-F74F-8C2E-8602A9936AE9}"/>
              </a:ext>
            </a:extLst>
          </p:cNvPr>
          <p:cNvSpPr/>
          <p:nvPr/>
        </p:nvSpPr>
        <p:spPr>
          <a:xfrm rot="2903353">
            <a:off x="6129332" y="3416529"/>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7" name="Flèche vers le haut 146">
            <a:extLst>
              <a:ext uri="{FF2B5EF4-FFF2-40B4-BE49-F238E27FC236}">
                <a16:creationId xmlns:a16="http://schemas.microsoft.com/office/drawing/2014/main" xmlns="" id="{07920580-E187-4E47-9AE0-0D1D8F01FCC7}"/>
              </a:ext>
            </a:extLst>
          </p:cNvPr>
          <p:cNvSpPr/>
          <p:nvPr/>
        </p:nvSpPr>
        <p:spPr>
          <a:xfrm rot="2903353">
            <a:off x="6129332" y="3620423"/>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8" name="Flèche vers le haut 147">
            <a:extLst>
              <a:ext uri="{FF2B5EF4-FFF2-40B4-BE49-F238E27FC236}">
                <a16:creationId xmlns:a16="http://schemas.microsoft.com/office/drawing/2014/main" xmlns="" id="{B778A8FC-D8AB-BA49-9D82-033761AEFCE7}"/>
              </a:ext>
            </a:extLst>
          </p:cNvPr>
          <p:cNvSpPr/>
          <p:nvPr/>
        </p:nvSpPr>
        <p:spPr>
          <a:xfrm rot="2903353">
            <a:off x="6129332" y="3809545"/>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9" name="Flèche vers le haut 148">
            <a:extLst>
              <a:ext uri="{FF2B5EF4-FFF2-40B4-BE49-F238E27FC236}">
                <a16:creationId xmlns:a16="http://schemas.microsoft.com/office/drawing/2014/main" xmlns="" id="{874278C6-9275-C045-93A0-BB0112500516}"/>
              </a:ext>
            </a:extLst>
          </p:cNvPr>
          <p:cNvSpPr/>
          <p:nvPr/>
        </p:nvSpPr>
        <p:spPr>
          <a:xfrm rot="2903353">
            <a:off x="6129332" y="3998665"/>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0" name="Flèche vers le haut 149">
            <a:extLst>
              <a:ext uri="{FF2B5EF4-FFF2-40B4-BE49-F238E27FC236}">
                <a16:creationId xmlns:a16="http://schemas.microsoft.com/office/drawing/2014/main" xmlns="" id="{F3790AA5-B79D-3F4F-A931-0BDD80C67FC6}"/>
              </a:ext>
            </a:extLst>
          </p:cNvPr>
          <p:cNvSpPr/>
          <p:nvPr/>
        </p:nvSpPr>
        <p:spPr>
          <a:xfrm rot="2903353">
            <a:off x="6129332" y="4187787"/>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1" name="Flèche vers le haut 150">
            <a:extLst>
              <a:ext uri="{FF2B5EF4-FFF2-40B4-BE49-F238E27FC236}">
                <a16:creationId xmlns:a16="http://schemas.microsoft.com/office/drawing/2014/main" xmlns="" id="{E66623DB-44F5-FB47-9F70-FC0C318DB9AB}"/>
              </a:ext>
            </a:extLst>
          </p:cNvPr>
          <p:cNvSpPr/>
          <p:nvPr/>
        </p:nvSpPr>
        <p:spPr>
          <a:xfrm rot="13476150" flipH="1" flipV="1">
            <a:off x="6129332" y="4378353"/>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2" name="Flèche vers le haut 151">
            <a:extLst>
              <a:ext uri="{FF2B5EF4-FFF2-40B4-BE49-F238E27FC236}">
                <a16:creationId xmlns:a16="http://schemas.microsoft.com/office/drawing/2014/main" xmlns="" id="{3F416C9C-5070-144A-A425-AFDB06662B72}"/>
              </a:ext>
            </a:extLst>
          </p:cNvPr>
          <p:cNvSpPr/>
          <p:nvPr/>
        </p:nvSpPr>
        <p:spPr>
          <a:xfrm rot="2903353">
            <a:off x="6129332" y="4565948"/>
            <a:ext cx="88520" cy="125858"/>
          </a:xfrm>
          <a:prstGeom prst="upArrow">
            <a:avLst/>
          </a:prstGeom>
          <a:solidFill>
            <a:srgbClr val="FE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75" name="Flèche vers le haut 174">
            <a:extLst>
              <a:ext uri="{FF2B5EF4-FFF2-40B4-BE49-F238E27FC236}">
                <a16:creationId xmlns:a16="http://schemas.microsoft.com/office/drawing/2014/main" xmlns="" id="{16D20F36-6706-FE4F-8FBF-417FEAC6B8FD}"/>
              </a:ext>
            </a:extLst>
          </p:cNvPr>
          <p:cNvSpPr/>
          <p:nvPr/>
        </p:nvSpPr>
        <p:spPr>
          <a:xfrm rot="2903353">
            <a:off x="6129332" y="4755070"/>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76" name="Flèche vers le haut 175">
            <a:extLst>
              <a:ext uri="{FF2B5EF4-FFF2-40B4-BE49-F238E27FC236}">
                <a16:creationId xmlns:a16="http://schemas.microsoft.com/office/drawing/2014/main" xmlns="" id="{54207008-B57D-EF4B-A085-B35E44868F0E}"/>
              </a:ext>
            </a:extLst>
          </p:cNvPr>
          <p:cNvSpPr/>
          <p:nvPr/>
        </p:nvSpPr>
        <p:spPr>
          <a:xfrm rot="2903353">
            <a:off x="6129332" y="4944191"/>
            <a:ext cx="88520" cy="125858"/>
          </a:xfrm>
          <a:prstGeom prst="upArrow">
            <a:avLst/>
          </a:prstGeom>
          <a:solidFill>
            <a:srgbClr val="FE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80" name="Flèche vers le haut 179">
            <a:extLst>
              <a:ext uri="{FF2B5EF4-FFF2-40B4-BE49-F238E27FC236}">
                <a16:creationId xmlns:a16="http://schemas.microsoft.com/office/drawing/2014/main" xmlns="" id="{801E8598-5F05-3C4E-A9F5-DD8FCF5BEB6E}"/>
              </a:ext>
            </a:extLst>
          </p:cNvPr>
          <p:cNvSpPr/>
          <p:nvPr/>
        </p:nvSpPr>
        <p:spPr>
          <a:xfrm rot="7564373">
            <a:off x="6599182" y="5141567"/>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81" name="Flèche vers le haut 180">
            <a:extLst>
              <a:ext uri="{FF2B5EF4-FFF2-40B4-BE49-F238E27FC236}">
                <a16:creationId xmlns:a16="http://schemas.microsoft.com/office/drawing/2014/main" xmlns="" id="{59C04613-613B-7F41-BE5A-61C4174ADBC3}"/>
              </a:ext>
            </a:extLst>
          </p:cNvPr>
          <p:cNvSpPr/>
          <p:nvPr/>
        </p:nvSpPr>
        <p:spPr>
          <a:xfrm rot="2903353">
            <a:off x="6129332" y="5337207"/>
            <a:ext cx="88520" cy="125858"/>
          </a:xfrm>
          <a:prstGeom prst="upArrow">
            <a:avLst/>
          </a:prstGeom>
          <a:solidFill>
            <a:srgbClr val="FE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82" name="Flèche vers le haut 181">
            <a:extLst>
              <a:ext uri="{FF2B5EF4-FFF2-40B4-BE49-F238E27FC236}">
                <a16:creationId xmlns:a16="http://schemas.microsoft.com/office/drawing/2014/main" xmlns="" id="{C150B0F4-E0EB-FE44-9125-80525DB5919B}"/>
              </a:ext>
            </a:extLst>
          </p:cNvPr>
          <p:cNvSpPr/>
          <p:nvPr/>
        </p:nvSpPr>
        <p:spPr>
          <a:xfrm rot="2903353">
            <a:off x="6129332" y="5526329"/>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 name="Tableau 12">
            <a:extLst>
              <a:ext uri="{FF2B5EF4-FFF2-40B4-BE49-F238E27FC236}">
                <a16:creationId xmlns:a16="http://schemas.microsoft.com/office/drawing/2014/main" xmlns="" id="{FAA60C5A-B01E-4541-8AE0-830CDB7EDE74}"/>
              </a:ext>
            </a:extLst>
          </p:cNvPr>
          <p:cNvGraphicFramePr>
            <a:graphicFrameLocks noGrp="1"/>
          </p:cNvGraphicFramePr>
          <p:nvPr>
            <p:extLst>
              <p:ext uri="{D42A27DB-BD31-4B8C-83A1-F6EECF244321}">
                <p14:modId xmlns:p14="http://schemas.microsoft.com/office/powerpoint/2010/main" val="960209403"/>
              </p:ext>
            </p:extLst>
          </p:nvPr>
        </p:nvGraphicFramePr>
        <p:xfrm>
          <a:off x="5068595" y="1813113"/>
          <a:ext cx="745022" cy="3847740"/>
        </p:xfrm>
        <a:graphic>
          <a:graphicData uri="http://schemas.openxmlformats.org/drawingml/2006/table">
            <a:tbl>
              <a:tblPr bandRow="1">
                <a:tableStyleId>{5C22544A-7EE6-4342-B048-85BDC9FD1C3A}</a:tableStyleId>
              </a:tblPr>
              <a:tblGrid>
                <a:gridCol w="745022">
                  <a:extLst>
                    <a:ext uri="{9D8B030D-6E8A-4147-A177-3AD203B41FA5}">
                      <a16:colId xmlns:a16="http://schemas.microsoft.com/office/drawing/2014/main" xmlns="" val="2891086199"/>
                    </a:ext>
                  </a:extLst>
                </a:gridCol>
              </a:tblGrid>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371 M€</a:t>
                      </a:r>
                    </a:p>
                  </a:txBody>
                  <a:tcPr marL="9525" marR="9525" marT="9525"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22083738"/>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286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074959933"/>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255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32511958"/>
                  </a:ext>
                </a:extLst>
              </a:tr>
              <a:tr h="192387">
                <a:tc>
                  <a:txBody>
                    <a:bodyPr/>
                    <a:lstStyle/>
                    <a:p>
                      <a:pPr algn="ctr" fontAlgn="ctr"/>
                      <a:r>
                        <a:rPr lang="fr-FR" sz="1000" b="0"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196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7827014"/>
                  </a:ext>
                </a:extLst>
              </a:tr>
              <a:tr h="192387">
                <a:tc>
                  <a:txBody>
                    <a:bodyPr/>
                    <a:lstStyle/>
                    <a:p>
                      <a:pPr algn="ctr" fontAlgn="ctr"/>
                      <a:r>
                        <a:rPr lang="fr-FR" sz="1000" b="0"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180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9917451"/>
                  </a:ext>
                </a:extLst>
              </a:tr>
              <a:tr h="192387">
                <a:tc>
                  <a:txBody>
                    <a:bodyPr/>
                    <a:lstStyle/>
                    <a:p>
                      <a:pPr algn="ctr" fontAlgn="ctr"/>
                      <a:r>
                        <a:rPr lang="fr-FR" sz="1000" b="0" i="0" u="none" strike="noStrike" dirty="0">
                          <a:solidFill>
                            <a:srgbClr val="0070C0"/>
                          </a:solidFill>
                          <a:effectLst/>
                          <a:latin typeface="Open Sans" panose="020B0606030504020204" pitchFamily="34" charset="0"/>
                          <a:ea typeface="Open Sans" panose="020B0606030504020204" pitchFamily="34" charset="0"/>
                          <a:cs typeface="Open Sans" panose="020B0606030504020204" pitchFamily="34" charset="0"/>
                        </a:rPr>
                        <a:t>157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24729213"/>
                  </a:ext>
                </a:extLst>
              </a:tr>
              <a:tr h="192387">
                <a:tc>
                  <a:txBody>
                    <a:bodyPr/>
                    <a:lstStyle/>
                    <a:p>
                      <a:pPr algn="ctr" fontAlgn="ctr"/>
                      <a:r>
                        <a:rPr lang="fr-FR" sz="1000" b="0"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151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1871582"/>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130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08165672"/>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66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702298994"/>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48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41751680"/>
                  </a:ext>
                </a:extLst>
              </a:tr>
              <a:tr h="192387">
                <a:tc>
                  <a:txBody>
                    <a:bodyPr/>
                    <a:lstStyle/>
                    <a:p>
                      <a:pPr algn="ctr" fontAlgn="ctr"/>
                      <a:r>
                        <a:rPr lang="fr-FR" sz="1000" b="0"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40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51487771"/>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37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75323044"/>
                  </a:ext>
                </a:extLst>
              </a:tr>
              <a:tr h="192387">
                <a:tc>
                  <a:txBody>
                    <a:bodyPr/>
                    <a:lstStyle/>
                    <a:p>
                      <a:pPr algn="ctr" fontAlgn="ctr"/>
                      <a:r>
                        <a:rPr lang="fr-FR" sz="1000" b="0"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29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00268137"/>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29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05940903"/>
                  </a:ext>
                </a:extLst>
              </a:tr>
              <a:tr h="192387">
                <a:tc>
                  <a:txBody>
                    <a:bodyPr/>
                    <a:lstStyle/>
                    <a:p>
                      <a:pPr algn="ctr" fontAlgn="ctr"/>
                      <a:r>
                        <a:rPr lang="fr-FR" sz="1000" b="0"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26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47654517"/>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18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67187009"/>
                  </a:ext>
                </a:extLst>
              </a:tr>
              <a:tr h="192387">
                <a:tc>
                  <a:txBody>
                    <a:bodyPr/>
                    <a:lstStyle/>
                    <a:p>
                      <a:pPr algn="ctr" fontAlgn="ctr"/>
                      <a:r>
                        <a:rPr lang="fr-FR" sz="1000" b="0"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26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21368436"/>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29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33028246"/>
                  </a:ext>
                </a:extLst>
              </a:tr>
              <a:tr h="192387">
                <a:tc>
                  <a:txBody>
                    <a:bodyPr/>
                    <a:lstStyle/>
                    <a:p>
                      <a:pPr algn="ctr" fontAlgn="ctr"/>
                      <a:r>
                        <a:rPr lang="fr-FR" sz="1000" b="0" i="0" u="none" strike="noStrike" dirty="0">
                          <a:solidFill>
                            <a:srgbClr val="FE6666"/>
                          </a:solidFill>
                          <a:effectLst/>
                          <a:latin typeface="Open Sans" panose="020B0606030504020204" pitchFamily="34" charset="0"/>
                          <a:ea typeface="Open Sans" panose="020B0606030504020204" pitchFamily="34" charset="0"/>
                          <a:cs typeface="Open Sans" panose="020B0606030504020204" pitchFamily="34" charset="0"/>
                        </a:rPr>
                        <a:t>19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010240410"/>
                  </a:ext>
                </a:extLst>
              </a:tr>
              <a:tr h="192387">
                <a:tc>
                  <a:txBody>
                    <a:bodyPr/>
                    <a:lstStyle/>
                    <a:p>
                      <a:pPr algn="ctr" fontAlgn="ctr"/>
                      <a:r>
                        <a:rPr lang="fr-FR" sz="1000" b="0" i="0" u="none" strike="noStrike" dirty="0">
                          <a:solidFill>
                            <a:srgbClr val="7030A0"/>
                          </a:solidFill>
                          <a:effectLst/>
                          <a:latin typeface="Open Sans" panose="020B0606030504020204" pitchFamily="34" charset="0"/>
                          <a:ea typeface="Open Sans" panose="020B0606030504020204" pitchFamily="34" charset="0"/>
                          <a:cs typeface="Open Sans" panose="020B0606030504020204" pitchFamily="34" charset="0"/>
                        </a:rPr>
                        <a:t>20  M€</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55256492"/>
                  </a:ext>
                </a:extLst>
              </a:tr>
            </a:tbl>
          </a:graphicData>
        </a:graphic>
      </p:graphicFrame>
      <p:sp>
        <p:nvSpPr>
          <p:cNvPr id="183" name="Freeform: Shape 48">
            <a:extLst>
              <a:ext uri="{FF2B5EF4-FFF2-40B4-BE49-F238E27FC236}">
                <a16:creationId xmlns:a16="http://schemas.microsoft.com/office/drawing/2014/main" xmlns="" id="{413DBC7D-904F-4A45-9C71-6FD7FF818628}"/>
              </a:ext>
            </a:extLst>
          </p:cNvPr>
          <p:cNvSpPr/>
          <p:nvPr/>
        </p:nvSpPr>
        <p:spPr>
          <a:xfrm>
            <a:off x="6961102" y="1337649"/>
            <a:ext cx="753688"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err="1">
                <a:latin typeface="Open Sans" panose="020B0606030504020204" pitchFamily="34" charset="0"/>
                <a:ea typeface="Open Sans" panose="020B0606030504020204" pitchFamily="34" charset="0"/>
                <a:cs typeface="Open Sans" panose="020B0606030504020204" pitchFamily="34" charset="0"/>
              </a:rPr>
              <a:t>Montants</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4" name="Freeform: Shape 48">
            <a:extLst>
              <a:ext uri="{FF2B5EF4-FFF2-40B4-BE49-F238E27FC236}">
                <a16:creationId xmlns:a16="http://schemas.microsoft.com/office/drawing/2014/main" xmlns="" id="{466DF9C5-4670-A945-8B16-2867FA7E411A}"/>
              </a:ext>
            </a:extLst>
          </p:cNvPr>
          <p:cNvSpPr/>
          <p:nvPr/>
        </p:nvSpPr>
        <p:spPr>
          <a:xfrm>
            <a:off x="6961102" y="1560006"/>
            <a:ext cx="745022" cy="1728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a:latin typeface="Open Sans" panose="020B0606030504020204" pitchFamily="34" charset="0"/>
                <a:ea typeface="Open Sans" panose="020B0606030504020204" pitchFamily="34" charset="0"/>
                <a:cs typeface="Open Sans" panose="020B0606030504020204" pitchFamily="34" charset="0"/>
              </a:rPr>
              <a:t>2019</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7" name="Rectangle: Rounded Corners 4">
            <a:extLst>
              <a:ext uri="{FF2B5EF4-FFF2-40B4-BE49-F238E27FC236}">
                <a16:creationId xmlns:a16="http://schemas.microsoft.com/office/drawing/2014/main" xmlns="" id="{D893B492-0EEA-DD49-8855-DC19EA94C323}"/>
              </a:ext>
            </a:extLst>
          </p:cNvPr>
          <p:cNvSpPr/>
          <p:nvPr/>
        </p:nvSpPr>
        <p:spPr>
          <a:xfrm rot="16200000">
            <a:off x="8272812" y="2500393"/>
            <a:ext cx="476126" cy="81118"/>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06" name="Freeform: Shape 48">
            <a:extLst>
              <a:ext uri="{FF2B5EF4-FFF2-40B4-BE49-F238E27FC236}">
                <a16:creationId xmlns:a16="http://schemas.microsoft.com/office/drawing/2014/main" xmlns="" id="{5CCDC399-3918-E94D-BB66-AACEA7AC53FD}"/>
              </a:ext>
            </a:extLst>
          </p:cNvPr>
          <p:cNvSpPr/>
          <p:nvPr/>
        </p:nvSpPr>
        <p:spPr>
          <a:xfrm>
            <a:off x="8240110" y="4593888"/>
            <a:ext cx="1240920" cy="1988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2018</a:t>
            </a:r>
          </a:p>
        </p:txBody>
      </p:sp>
      <p:sp>
        <p:nvSpPr>
          <p:cNvPr id="207" name="Freeform: Shape 48">
            <a:extLst>
              <a:ext uri="{FF2B5EF4-FFF2-40B4-BE49-F238E27FC236}">
                <a16:creationId xmlns:a16="http://schemas.microsoft.com/office/drawing/2014/main" xmlns="" id="{B18F5D76-3D0B-2E4E-930A-C26FF25ED2B7}"/>
              </a:ext>
            </a:extLst>
          </p:cNvPr>
          <p:cNvSpPr/>
          <p:nvPr/>
        </p:nvSpPr>
        <p:spPr>
          <a:xfrm>
            <a:off x="10680354" y="4593888"/>
            <a:ext cx="1240920" cy="19882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210" name="Rectangle 209">
            <a:extLst>
              <a:ext uri="{FF2B5EF4-FFF2-40B4-BE49-F238E27FC236}">
                <a16:creationId xmlns:a16="http://schemas.microsoft.com/office/drawing/2014/main" xmlns="" id="{8CDFEFB7-C102-AE40-95F2-3435CF1CA89E}"/>
              </a:ext>
            </a:extLst>
          </p:cNvPr>
          <p:cNvSpPr/>
          <p:nvPr/>
        </p:nvSpPr>
        <p:spPr>
          <a:xfrm>
            <a:off x="9747122" y="3705980"/>
            <a:ext cx="832279" cy="369332"/>
          </a:xfrm>
          <a:prstGeom prst="rect">
            <a:avLst/>
          </a:prstGeom>
        </p:spPr>
        <p:txBody>
          <a:bodyPr wrap="none">
            <a:spAutoFit/>
          </a:bodyPr>
          <a:lstStyle/>
          <a:p>
            <a:r>
              <a:rPr lang="fr-FR" dirty="0">
                <a:solidFill>
                  <a:schemeClr val="accent6"/>
                </a:solidFill>
                <a:latin typeface="Open Sans" panose="020B0606030504020204" pitchFamily="34" charset="0"/>
                <a:ea typeface="Open Sans" panose="020B0606030504020204" pitchFamily="34" charset="0"/>
                <a:cs typeface="Open Sans" panose="020B0606030504020204" pitchFamily="34" charset="0"/>
              </a:rPr>
              <a:t>+2,2%</a:t>
            </a:r>
          </a:p>
        </p:txBody>
      </p:sp>
      <p:grpSp>
        <p:nvGrpSpPr>
          <p:cNvPr id="43" name="Groupe 42">
            <a:extLst>
              <a:ext uri="{FF2B5EF4-FFF2-40B4-BE49-F238E27FC236}">
                <a16:creationId xmlns:a16="http://schemas.microsoft.com/office/drawing/2014/main" xmlns="" id="{BB0CC6EB-53EE-2E48-BE05-4F37575A9C32}"/>
              </a:ext>
            </a:extLst>
          </p:cNvPr>
          <p:cNvGrpSpPr/>
          <p:nvPr/>
        </p:nvGrpSpPr>
        <p:grpSpPr>
          <a:xfrm>
            <a:off x="8367272" y="3098316"/>
            <a:ext cx="3225637" cy="254484"/>
            <a:chOff x="8800216" y="4141744"/>
            <a:chExt cx="2127131" cy="172915"/>
          </a:xfrm>
        </p:grpSpPr>
        <p:cxnSp>
          <p:nvCxnSpPr>
            <p:cNvPr id="213" name="Connecteur droit 212">
              <a:extLst>
                <a:ext uri="{FF2B5EF4-FFF2-40B4-BE49-F238E27FC236}">
                  <a16:creationId xmlns:a16="http://schemas.microsoft.com/office/drawing/2014/main" xmlns="" id="{2B8F4241-09F4-694C-9F8E-E4ACF024BDC3}"/>
                </a:ext>
              </a:extLst>
            </p:cNvPr>
            <p:cNvCxnSpPr>
              <a:cxnSpLocks/>
            </p:cNvCxnSpPr>
            <p:nvPr/>
          </p:nvCxnSpPr>
          <p:spPr>
            <a:xfrm>
              <a:off x="8800216" y="4228201"/>
              <a:ext cx="7175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Connecteur droit 213">
              <a:extLst>
                <a:ext uri="{FF2B5EF4-FFF2-40B4-BE49-F238E27FC236}">
                  <a16:creationId xmlns:a16="http://schemas.microsoft.com/office/drawing/2014/main" xmlns="" id="{8E5343EE-CFE7-8A41-80A9-2E79BFC5EE1E}"/>
                </a:ext>
              </a:extLst>
            </p:cNvPr>
            <p:cNvCxnSpPr>
              <a:cxnSpLocks/>
            </p:cNvCxnSpPr>
            <p:nvPr/>
          </p:nvCxnSpPr>
          <p:spPr>
            <a:xfrm>
              <a:off x="10171682" y="4228201"/>
              <a:ext cx="755665" cy="0"/>
            </a:xfrm>
            <a:prstGeom prst="line">
              <a:avLst/>
            </a:prstGeom>
          </p:spPr>
          <p:style>
            <a:lnRef idx="1">
              <a:schemeClr val="accent1"/>
            </a:lnRef>
            <a:fillRef idx="0">
              <a:schemeClr val="accent1"/>
            </a:fillRef>
            <a:effectRef idx="0">
              <a:schemeClr val="accent1"/>
            </a:effectRef>
            <a:fontRef idx="minor">
              <a:schemeClr val="tx1"/>
            </a:fontRef>
          </p:style>
        </p:cxnSp>
        <p:sp>
          <p:nvSpPr>
            <p:cNvPr id="212" name="Freeform: Shape 48">
              <a:extLst>
                <a:ext uri="{FF2B5EF4-FFF2-40B4-BE49-F238E27FC236}">
                  <a16:creationId xmlns:a16="http://schemas.microsoft.com/office/drawing/2014/main" xmlns="" id="{B1D4BDB5-FA54-1944-AF38-D68FD3B961A2}"/>
                </a:ext>
              </a:extLst>
            </p:cNvPr>
            <p:cNvSpPr/>
            <p:nvPr/>
          </p:nvSpPr>
          <p:spPr>
            <a:xfrm>
              <a:off x="9093011" y="4141744"/>
              <a:ext cx="1631791" cy="17291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 premières </a:t>
              </a:r>
              <a:r>
                <a:rPr lang="en-US" sz="900" b="1" dirty="0" err="1">
                  <a:latin typeface="Open Sans" panose="020B0606030504020204" pitchFamily="34" charset="0"/>
                  <a:ea typeface="Open Sans" panose="020B0606030504020204" pitchFamily="34" charset="0"/>
                  <a:cs typeface="Open Sans" panose="020B0606030504020204" pitchFamily="34" charset="0"/>
                </a:rPr>
                <a:t>sociétés</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222" name="Freeform: Shape 48">
            <a:extLst>
              <a:ext uri="{FF2B5EF4-FFF2-40B4-BE49-F238E27FC236}">
                <a16:creationId xmlns:a16="http://schemas.microsoft.com/office/drawing/2014/main" xmlns="" id="{DBDEBDC0-9F9F-C24A-88ED-08F1602FF9AF}"/>
              </a:ext>
            </a:extLst>
          </p:cNvPr>
          <p:cNvSpPr/>
          <p:nvPr/>
        </p:nvSpPr>
        <p:spPr>
          <a:xfrm>
            <a:off x="4914900" y="5733770"/>
            <a:ext cx="911906" cy="16487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2 134 M€ *</a:t>
            </a:r>
          </a:p>
        </p:txBody>
      </p:sp>
      <p:sp>
        <p:nvSpPr>
          <p:cNvPr id="223" name="Freeform: Shape 48">
            <a:extLst>
              <a:ext uri="{FF2B5EF4-FFF2-40B4-BE49-F238E27FC236}">
                <a16:creationId xmlns:a16="http://schemas.microsoft.com/office/drawing/2014/main" xmlns="" id="{FF8D0273-4FE7-2841-B514-9951A27E4551}"/>
              </a:ext>
            </a:extLst>
          </p:cNvPr>
          <p:cNvSpPr/>
          <p:nvPr/>
        </p:nvSpPr>
        <p:spPr>
          <a:xfrm>
            <a:off x="6961102" y="5736194"/>
            <a:ext cx="753688" cy="16487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2 134M€</a:t>
            </a:r>
          </a:p>
        </p:txBody>
      </p:sp>
      <p:sp>
        <p:nvSpPr>
          <p:cNvPr id="227" name="Freeform: Shape 48">
            <a:extLst>
              <a:ext uri="{FF2B5EF4-FFF2-40B4-BE49-F238E27FC236}">
                <a16:creationId xmlns:a16="http://schemas.microsoft.com/office/drawing/2014/main" xmlns="" id="{C3A639FA-4FA1-BD47-8DB1-945E134846CB}"/>
              </a:ext>
            </a:extLst>
          </p:cNvPr>
          <p:cNvSpPr/>
          <p:nvPr/>
        </p:nvSpPr>
        <p:spPr>
          <a:xfrm>
            <a:off x="6952436" y="5733770"/>
            <a:ext cx="753688" cy="16487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2 443 M€</a:t>
            </a:r>
          </a:p>
        </p:txBody>
      </p:sp>
      <p:sp>
        <p:nvSpPr>
          <p:cNvPr id="229" name="Freeform: Shape 48">
            <a:extLst>
              <a:ext uri="{FF2B5EF4-FFF2-40B4-BE49-F238E27FC236}">
                <a16:creationId xmlns:a16="http://schemas.microsoft.com/office/drawing/2014/main" xmlns="" id="{C7CB30AB-C08A-274F-B993-0B0890363E02}"/>
              </a:ext>
            </a:extLst>
          </p:cNvPr>
          <p:cNvSpPr/>
          <p:nvPr/>
        </p:nvSpPr>
        <p:spPr>
          <a:xfrm>
            <a:off x="5913153" y="5733770"/>
            <a:ext cx="964000" cy="16061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                +14,5 %</a:t>
            </a:r>
          </a:p>
        </p:txBody>
      </p:sp>
      <p:sp>
        <p:nvSpPr>
          <p:cNvPr id="230" name="Flèche vers le haut 229">
            <a:extLst>
              <a:ext uri="{FF2B5EF4-FFF2-40B4-BE49-F238E27FC236}">
                <a16:creationId xmlns:a16="http://schemas.microsoft.com/office/drawing/2014/main" xmlns="" id="{B615AA89-C7EF-2141-BC09-E6CA527A8E0B}"/>
              </a:ext>
            </a:extLst>
          </p:cNvPr>
          <p:cNvSpPr/>
          <p:nvPr/>
        </p:nvSpPr>
        <p:spPr>
          <a:xfrm rot="3407206">
            <a:off x="6126703" y="5750492"/>
            <a:ext cx="88520" cy="125858"/>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cxnSp>
        <p:nvCxnSpPr>
          <p:cNvPr id="46" name="Connecteur en angle 45">
            <a:extLst>
              <a:ext uri="{FF2B5EF4-FFF2-40B4-BE49-F238E27FC236}">
                <a16:creationId xmlns:a16="http://schemas.microsoft.com/office/drawing/2014/main" xmlns="" id="{970ACE0E-6C70-1942-A8D1-3CB8A38E71BB}"/>
              </a:ext>
            </a:extLst>
          </p:cNvPr>
          <p:cNvCxnSpPr>
            <a:cxnSpLocks/>
            <a:stCxn id="227" idx="3"/>
            <a:endCxn id="185" idx="2"/>
          </p:cNvCxnSpPr>
          <p:nvPr/>
        </p:nvCxnSpPr>
        <p:spPr>
          <a:xfrm flipV="1">
            <a:off x="7706124" y="4956208"/>
            <a:ext cx="2400593" cy="859998"/>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xmlns="" id="{2B3773CB-D614-E24B-BD8B-7214AFD6D53E}"/>
              </a:ext>
            </a:extLst>
          </p:cNvPr>
          <p:cNvSpPr/>
          <p:nvPr/>
        </p:nvSpPr>
        <p:spPr>
          <a:xfrm>
            <a:off x="257478" y="1821093"/>
            <a:ext cx="965786"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BCAUTO ENCHÈRES</a:t>
            </a:r>
          </a:p>
        </p:txBody>
      </p:sp>
      <p:pic>
        <p:nvPicPr>
          <p:cNvPr id="51" name="Graphique 50">
            <a:extLst>
              <a:ext uri="{FF2B5EF4-FFF2-40B4-BE49-F238E27FC236}">
                <a16:creationId xmlns:a16="http://schemas.microsoft.com/office/drawing/2014/main" xmlns="" id="{652A6118-012A-1D4D-8862-DC8C25196D5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0704" y="1370392"/>
            <a:ext cx="660604" cy="330302"/>
          </a:xfrm>
          <a:prstGeom prst="rect">
            <a:avLst/>
          </a:prstGeom>
        </p:spPr>
      </p:pic>
      <p:sp>
        <p:nvSpPr>
          <p:cNvPr id="52" name="Rectangle 51">
            <a:extLst>
              <a:ext uri="{FF2B5EF4-FFF2-40B4-BE49-F238E27FC236}">
                <a16:creationId xmlns:a16="http://schemas.microsoft.com/office/drawing/2014/main" xmlns="" id="{2103DDC6-198B-D042-A67C-86F44FDAC10E}"/>
              </a:ext>
            </a:extLst>
          </p:cNvPr>
          <p:cNvSpPr/>
          <p:nvPr/>
        </p:nvSpPr>
        <p:spPr>
          <a:xfrm>
            <a:off x="582315" y="1363089"/>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48" name="Rectangle 47">
            <a:extLst>
              <a:ext uri="{FF2B5EF4-FFF2-40B4-BE49-F238E27FC236}">
                <a16:creationId xmlns:a16="http://schemas.microsoft.com/office/drawing/2014/main" xmlns="" id="{341754B3-8475-4B48-938C-FA8F42E76111}"/>
              </a:ext>
            </a:extLst>
          </p:cNvPr>
          <p:cNvSpPr/>
          <p:nvPr/>
        </p:nvSpPr>
        <p:spPr>
          <a:xfrm>
            <a:off x="295054" y="3651977"/>
            <a:ext cx="890634"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ALCOPA AUCTION</a:t>
            </a:r>
          </a:p>
        </p:txBody>
      </p:sp>
      <p:sp>
        <p:nvSpPr>
          <p:cNvPr id="240" name="Rectangle 239">
            <a:extLst>
              <a:ext uri="{FF2B5EF4-FFF2-40B4-BE49-F238E27FC236}">
                <a16:creationId xmlns:a16="http://schemas.microsoft.com/office/drawing/2014/main" xmlns="" id="{4FA917D8-70C0-A640-8F9F-2C602B994659}"/>
              </a:ext>
            </a:extLst>
          </p:cNvPr>
          <p:cNvSpPr/>
          <p:nvPr/>
        </p:nvSpPr>
        <p:spPr>
          <a:xfrm>
            <a:off x="582315" y="3241681"/>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49" name="Rectangle 48">
            <a:extLst>
              <a:ext uri="{FF2B5EF4-FFF2-40B4-BE49-F238E27FC236}">
                <a16:creationId xmlns:a16="http://schemas.microsoft.com/office/drawing/2014/main" xmlns="" id="{8D4439C4-7330-E844-8A52-FBE2D7EFD9C8}"/>
              </a:ext>
            </a:extLst>
          </p:cNvPr>
          <p:cNvSpPr/>
          <p:nvPr/>
        </p:nvSpPr>
        <p:spPr>
          <a:xfrm>
            <a:off x="410212" y="5464541"/>
            <a:ext cx="660318"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VP AUTO</a:t>
            </a:r>
          </a:p>
        </p:txBody>
      </p:sp>
      <p:sp>
        <p:nvSpPr>
          <p:cNvPr id="242" name="Rectangle 241">
            <a:extLst>
              <a:ext uri="{FF2B5EF4-FFF2-40B4-BE49-F238E27FC236}">
                <a16:creationId xmlns:a16="http://schemas.microsoft.com/office/drawing/2014/main" xmlns="" id="{DA3DCE71-0E9B-D147-991B-32B3B1187E88}"/>
              </a:ext>
            </a:extLst>
          </p:cNvPr>
          <p:cNvSpPr/>
          <p:nvPr/>
        </p:nvSpPr>
        <p:spPr>
          <a:xfrm>
            <a:off x="582315" y="5024438"/>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58" name="Connecteur droit 57">
            <a:extLst>
              <a:ext uri="{FF2B5EF4-FFF2-40B4-BE49-F238E27FC236}">
                <a16:creationId xmlns:a16="http://schemas.microsoft.com/office/drawing/2014/main" xmlns="" id="{D139FC6C-7AF5-F54D-BD3F-501AFE1B1723}"/>
              </a:ext>
            </a:extLst>
          </p:cNvPr>
          <p:cNvCxnSpPr>
            <a:cxnSpLocks/>
          </p:cNvCxnSpPr>
          <p:nvPr/>
        </p:nvCxnSpPr>
        <p:spPr>
          <a:xfrm>
            <a:off x="740371" y="531470"/>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6" name="Connecteur droit 255">
            <a:extLst>
              <a:ext uri="{FF2B5EF4-FFF2-40B4-BE49-F238E27FC236}">
                <a16:creationId xmlns:a16="http://schemas.microsoft.com/office/drawing/2014/main" xmlns="" id="{41442AD0-2FCD-FC40-8C19-B623803063A9}"/>
              </a:ext>
            </a:extLst>
          </p:cNvPr>
          <p:cNvCxnSpPr>
            <a:cxnSpLocks/>
          </p:cNvCxnSpPr>
          <p:nvPr/>
        </p:nvCxnSpPr>
        <p:spPr>
          <a:xfrm>
            <a:off x="740371" y="2356972"/>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7" name="Connecteur droit 256">
            <a:extLst>
              <a:ext uri="{FF2B5EF4-FFF2-40B4-BE49-F238E27FC236}">
                <a16:creationId xmlns:a16="http://schemas.microsoft.com/office/drawing/2014/main" xmlns="" id="{9E21A0DF-B82C-5840-930B-4DA552207E4A}"/>
              </a:ext>
            </a:extLst>
          </p:cNvPr>
          <p:cNvCxnSpPr>
            <a:cxnSpLocks/>
          </p:cNvCxnSpPr>
          <p:nvPr/>
        </p:nvCxnSpPr>
        <p:spPr>
          <a:xfrm>
            <a:off x="740371" y="4186731"/>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9" name="Graphique 258">
            <a:extLst>
              <a:ext uri="{FF2B5EF4-FFF2-40B4-BE49-F238E27FC236}">
                <a16:creationId xmlns:a16="http://schemas.microsoft.com/office/drawing/2014/main" xmlns="" id="{BAB9FF70-3BE4-B54B-A136-7EDCF210313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0370" y="3258391"/>
            <a:ext cx="660604" cy="330302"/>
          </a:xfrm>
          <a:prstGeom prst="rect">
            <a:avLst/>
          </a:prstGeom>
        </p:spPr>
      </p:pic>
      <p:pic>
        <p:nvPicPr>
          <p:cNvPr id="260" name="Graphique 259">
            <a:extLst>
              <a:ext uri="{FF2B5EF4-FFF2-40B4-BE49-F238E27FC236}">
                <a16:creationId xmlns:a16="http://schemas.microsoft.com/office/drawing/2014/main" xmlns="" id="{1CCDE8D9-D52B-6D4F-9147-4BE8482D9FE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00370" y="5041052"/>
            <a:ext cx="660604" cy="330302"/>
          </a:xfrm>
          <a:prstGeom prst="rect">
            <a:avLst/>
          </a:prstGeom>
        </p:spPr>
      </p:pic>
      <p:sp>
        <p:nvSpPr>
          <p:cNvPr id="2" name="Rectangle 1">
            <a:extLst>
              <a:ext uri="{FF2B5EF4-FFF2-40B4-BE49-F238E27FC236}">
                <a16:creationId xmlns:a16="http://schemas.microsoft.com/office/drawing/2014/main" xmlns="" id="{F4CEE32C-5617-49F8-BC1C-CA95F85AE5A8}"/>
              </a:ext>
            </a:extLst>
          </p:cNvPr>
          <p:cNvSpPr/>
          <p:nvPr/>
        </p:nvSpPr>
        <p:spPr>
          <a:xfrm>
            <a:off x="4959276" y="5902253"/>
            <a:ext cx="3240965" cy="230832"/>
          </a:xfrm>
          <a:prstGeom prst="rect">
            <a:avLst/>
          </a:prstGeom>
        </p:spPr>
        <p:txBody>
          <a:bodyPr wrap="square" anchor="ctr">
            <a:spAutoFit/>
          </a:bodyPr>
          <a:lstStyle/>
          <a:p>
            <a:r>
              <a:rPr lang="en-US" sz="900" dirty="0">
                <a:solidFill>
                  <a:schemeClr val="tx1">
                    <a:lumMod val="65000"/>
                    <a:lumOff val="35000"/>
                  </a:schemeClr>
                </a:solidFill>
                <a:latin typeface="Open Sans" panose="020B0606030504020204" pitchFamily="34" charset="0"/>
              </a:rPr>
              <a:t>* Pour 2018 : </a:t>
            </a:r>
            <a:r>
              <a:rPr lang="en-US" sz="900" dirty="0" err="1">
                <a:solidFill>
                  <a:schemeClr val="tx1">
                    <a:lumMod val="65000"/>
                    <a:lumOff val="35000"/>
                  </a:schemeClr>
                </a:solidFill>
                <a:latin typeface="Open Sans" panose="020B0606030504020204" pitchFamily="34" charset="0"/>
              </a:rPr>
              <a:t>montant</a:t>
            </a:r>
            <a:r>
              <a:rPr lang="en-US" sz="900" dirty="0">
                <a:solidFill>
                  <a:schemeClr val="tx1">
                    <a:lumMod val="65000"/>
                    <a:lumOff val="35000"/>
                  </a:schemeClr>
                </a:solidFill>
                <a:latin typeface="Open Sans" panose="020B0606030504020204" pitchFamily="34" charset="0"/>
              </a:rPr>
              <a:t> des 20 premières </a:t>
            </a:r>
            <a:r>
              <a:rPr lang="en-US" sz="900" dirty="0" err="1">
                <a:solidFill>
                  <a:schemeClr val="tx1">
                    <a:lumMod val="65000"/>
                    <a:lumOff val="35000"/>
                  </a:schemeClr>
                </a:solidFill>
                <a:latin typeface="Open Sans" panose="020B0606030504020204" pitchFamily="34" charset="0"/>
              </a:rPr>
              <a:t>maisons</a:t>
            </a:r>
            <a:r>
              <a:rPr lang="en-US" sz="900" dirty="0">
                <a:solidFill>
                  <a:schemeClr val="tx1">
                    <a:lumMod val="65000"/>
                    <a:lumOff val="35000"/>
                  </a:schemeClr>
                </a:solidFill>
                <a:latin typeface="Open Sans" panose="020B0606030504020204" pitchFamily="34" charset="0"/>
              </a:rPr>
              <a:t> de vente</a:t>
            </a:r>
          </a:p>
        </p:txBody>
      </p:sp>
      <p:sp>
        <p:nvSpPr>
          <p:cNvPr id="117" name="Flèche vers le haut 116">
            <a:extLst>
              <a:ext uri="{FF2B5EF4-FFF2-40B4-BE49-F238E27FC236}">
                <a16:creationId xmlns:a16="http://schemas.microsoft.com/office/drawing/2014/main" xmlns="" id="{982898C1-0840-2449-94E5-2EAAC9FAE249}"/>
              </a:ext>
            </a:extLst>
          </p:cNvPr>
          <p:cNvSpPr/>
          <p:nvPr/>
        </p:nvSpPr>
        <p:spPr>
          <a:xfrm rot="2903353">
            <a:off x="6129332" y="2236896"/>
            <a:ext cx="88520" cy="125858"/>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9" name="Flèche vers le haut 118">
            <a:extLst>
              <a:ext uri="{FF2B5EF4-FFF2-40B4-BE49-F238E27FC236}">
                <a16:creationId xmlns:a16="http://schemas.microsoft.com/office/drawing/2014/main" xmlns="" id="{666A5091-0C90-1D4D-9946-3A4AA7F70916}"/>
              </a:ext>
            </a:extLst>
          </p:cNvPr>
          <p:cNvSpPr/>
          <p:nvPr/>
        </p:nvSpPr>
        <p:spPr>
          <a:xfrm rot="3559349" flipH="1">
            <a:off x="10085323" y="4074141"/>
            <a:ext cx="190567" cy="27094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16" name="bk object 19">
            <a:extLst>
              <a:ext uri="{FF2B5EF4-FFF2-40B4-BE49-F238E27FC236}">
                <a16:creationId xmlns:a16="http://schemas.microsoft.com/office/drawing/2014/main" xmlns="" id="{9A7861A5-083B-429C-9C7E-296FFE057A59}"/>
              </a:ext>
            </a:extLst>
          </p:cNvPr>
          <p:cNvSpPr/>
          <p:nvPr/>
        </p:nvSpPr>
        <p:spPr>
          <a:xfrm>
            <a:off x="11394580" y="5904014"/>
            <a:ext cx="531662" cy="547628"/>
          </a:xfrm>
          <a:prstGeom prst="rect">
            <a:avLst/>
          </a:prstGeom>
          <a:blipFill>
            <a:blip r:embed="rId7" cstate="print"/>
            <a:stretch>
              <a:fillRect/>
            </a:stretch>
          </a:blipFill>
        </p:spPr>
        <p:txBody>
          <a:bodyPr wrap="square" lIns="0" tIns="0" rIns="0" bIns="0" rtlCol="0"/>
          <a:lstStyle/>
          <a:p>
            <a:endParaRPr/>
          </a:p>
        </p:txBody>
      </p:sp>
      <p:sp>
        <p:nvSpPr>
          <p:cNvPr id="250" name="Freeform: Shape 48">
            <a:extLst>
              <a:ext uri="{FF2B5EF4-FFF2-40B4-BE49-F238E27FC236}">
                <a16:creationId xmlns:a16="http://schemas.microsoft.com/office/drawing/2014/main" xmlns="" id="{83B66313-46CC-E747-BA87-B7AB5A6AC1B4}"/>
              </a:ext>
            </a:extLst>
          </p:cNvPr>
          <p:cNvSpPr/>
          <p:nvPr/>
        </p:nvSpPr>
        <p:spPr>
          <a:xfrm>
            <a:off x="212504" y="196098"/>
            <a:ext cx="1101946" cy="356352"/>
          </a:xfrm>
          <a:prstGeom prst="roundRect">
            <a:avLst>
              <a:gd name="adj" fmla="val 27533"/>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a:latin typeface="Open Sans" panose="020B0606030504020204" pitchFamily="34" charset="0"/>
                <a:ea typeface="Open Sans" panose="020B0606030504020204" pitchFamily="34" charset="0"/>
                <a:cs typeface="Open Sans" panose="020B0606030504020204" pitchFamily="34" charset="0"/>
              </a:rPr>
              <a:t>3 premières sociétés</a:t>
            </a:r>
          </a:p>
        </p:txBody>
      </p:sp>
      <p:sp>
        <p:nvSpPr>
          <p:cNvPr id="120" name="TextBox 3">
            <a:extLst>
              <a:ext uri="{FF2B5EF4-FFF2-40B4-BE49-F238E27FC236}">
                <a16:creationId xmlns:a16="http://schemas.microsoft.com/office/drawing/2014/main" xmlns="" id="{7FC60515-B413-403A-83BD-E057CF1275C1}"/>
              </a:ext>
            </a:extLst>
          </p:cNvPr>
          <p:cNvSpPr txBox="1"/>
          <p:nvPr/>
        </p:nvSpPr>
        <p:spPr>
          <a:xfrm>
            <a:off x="2053524" y="6102545"/>
            <a:ext cx="5144596" cy="277236"/>
          </a:xfrm>
          <a:prstGeom prst="rect">
            <a:avLst/>
          </a:prstGeom>
          <a:noFill/>
        </p:spPr>
        <p:txBody>
          <a:bodyPr wrap="square" rtlCol="0">
            <a:noAutofit/>
          </a:bodyPr>
          <a:lstStyle/>
          <a:p>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 noter : montant de ventes adjugé à L’hôtel Drouot en 2019 : 302 M€</a:t>
            </a:r>
          </a:p>
        </p:txBody>
      </p:sp>
      <p:pic>
        <p:nvPicPr>
          <p:cNvPr id="118" name="Graphique 117">
            <a:extLst>
              <a:ext uri="{FF2B5EF4-FFF2-40B4-BE49-F238E27FC236}">
                <a16:creationId xmlns:a16="http://schemas.microsoft.com/office/drawing/2014/main" xmlns="" id="{A478A2A7-2A7B-400D-98F2-3D9168B84F0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88811" y="4589136"/>
            <a:ext cx="319239" cy="319239"/>
          </a:xfrm>
          <a:prstGeom prst="rect">
            <a:avLst/>
          </a:prstGeom>
        </p:spPr>
      </p:pic>
      <p:pic>
        <p:nvPicPr>
          <p:cNvPr id="121" name="Graphique 120">
            <a:extLst>
              <a:ext uri="{FF2B5EF4-FFF2-40B4-BE49-F238E27FC236}">
                <a16:creationId xmlns:a16="http://schemas.microsoft.com/office/drawing/2014/main" xmlns="" id="{48A44D64-DA4A-4D82-8D7D-803ABC48B1A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88811" y="2827011"/>
            <a:ext cx="319239" cy="319239"/>
          </a:xfrm>
          <a:prstGeom prst="rect">
            <a:avLst/>
          </a:prstGeom>
        </p:spPr>
      </p:pic>
      <p:pic>
        <p:nvPicPr>
          <p:cNvPr id="122" name="Graphique 121">
            <a:extLst>
              <a:ext uri="{FF2B5EF4-FFF2-40B4-BE49-F238E27FC236}">
                <a16:creationId xmlns:a16="http://schemas.microsoft.com/office/drawing/2014/main" xmlns="" id="{543F963E-4A06-4F8E-988A-3C2DD597EA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88811" y="960111"/>
            <a:ext cx="319239" cy="319239"/>
          </a:xfrm>
          <a:prstGeom prst="rect">
            <a:avLst/>
          </a:prstGeom>
        </p:spPr>
      </p:pic>
    </p:spTree>
    <p:extLst>
      <p:ext uri="{BB962C8B-B14F-4D97-AF65-F5344CB8AC3E}">
        <p14:creationId xmlns:p14="http://schemas.microsoft.com/office/powerpoint/2010/main" val="36432817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66"/>
                                        </p:tgtEl>
                                        <p:attrNameLst>
                                          <p:attrName>style.visibility</p:attrName>
                                        </p:attrNameLst>
                                      </p:cBhvr>
                                      <p:to>
                                        <p:strVal val="visible"/>
                                      </p:to>
                                    </p:set>
                                    <p:anim calcmode="lin" valueType="num">
                                      <p:cBhvr additive="base">
                                        <p:cTn id="7" dur="200"/>
                                        <p:tgtEl>
                                          <p:spTgt spid="566"/>
                                        </p:tgtEl>
                                        <p:attrNameLst>
                                          <p:attrName>ppt_y</p:attrName>
                                        </p:attrNameLst>
                                      </p:cBhvr>
                                      <p:tavLst>
                                        <p:tav tm="0">
                                          <p:val>
                                            <p:strVal val="#ppt_y-#ppt_h*1.125000"/>
                                          </p:val>
                                        </p:tav>
                                        <p:tav tm="100000">
                                          <p:val>
                                            <p:strVal val="#ppt_y"/>
                                          </p:val>
                                        </p:tav>
                                      </p:tavLst>
                                    </p:anim>
                                    <p:animEffect transition="in" filter="wipe(down)">
                                      <p:cBhvr>
                                        <p:cTn id="8" dur="200"/>
                                        <p:tgtEl>
                                          <p:spTgt spid="566"/>
                                        </p:tgtEl>
                                      </p:cBhvr>
                                    </p:animEffect>
                                  </p:childTnLst>
                                </p:cTn>
                              </p:par>
                            </p:childTnLst>
                          </p:cTn>
                        </p:par>
                        <p:par>
                          <p:cTn id="9" fill="hold">
                            <p:stCondLst>
                              <p:cond delay="200"/>
                            </p:stCondLst>
                            <p:childTnLst>
                              <p:par>
                                <p:cTn id="10" presetID="12" presetClass="entr" presetSubtype="1" fill="hold" grpId="0" nodeType="afterEffect">
                                  <p:stCondLst>
                                    <p:cond delay="0"/>
                                  </p:stCondLst>
                                  <p:childTnLst>
                                    <p:set>
                                      <p:cBhvr>
                                        <p:cTn id="11" dur="1" fill="hold">
                                          <p:stCondLst>
                                            <p:cond delay="0"/>
                                          </p:stCondLst>
                                        </p:cTn>
                                        <p:tgtEl>
                                          <p:spTgt spid="568"/>
                                        </p:tgtEl>
                                        <p:attrNameLst>
                                          <p:attrName>style.visibility</p:attrName>
                                        </p:attrNameLst>
                                      </p:cBhvr>
                                      <p:to>
                                        <p:strVal val="visible"/>
                                      </p:to>
                                    </p:set>
                                    <p:anim calcmode="lin" valueType="num">
                                      <p:cBhvr additive="base">
                                        <p:cTn id="12" dur="200"/>
                                        <p:tgtEl>
                                          <p:spTgt spid="568"/>
                                        </p:tgtEl>
                                        <p:attrNameLst>
                                          <p:attrName>ppt_y</p:attrName>
                                        </p:attrNameLst>
                                      </p:cBhvr>
                                      <p:tavLst>
                                        <p:tav tm="0">
                                          <p:val>
                                            <p:strVal val="#ppt_y-#ppt_h*1.125000"/>
                                          </p:val>
                                        </p:tav>
                                        <p:tav tm="100000">
                                          <p:val>
                                            <p:strVal val="#ppt_y"/>
                                          </p:val>
                                        </p:tav>
                                      </p:tavLst>
                                    </p:anim>
                                    <p:animEffect transition="in" filter="wipe(down)">
                                      <p:cBhvr>
                                        <p:cTn id="13" dur="200"/>
                                        <p:tgtEl>
                                          <p:spTgt spid="568"/>
                                        </p:tgtEl>
                                      </p:cBhvr>
                                    </p:animEffect>
                                  </p:childTnLst>
                                </p:cTn>
                              </p:par>
                            </p:childTnLst>
                          </p:cTn>
                        </p:par>
                        <p:par>
                          <p:cTn id="14" fill="hold">
                            <p:stCondLst>
                              <p:cond delay="400"/>
                            </p:stCondLst>
                            <p:childTnLst>
                              <p:par>
                                <p:cTn id="15" presetID="12" presetClass="entr" presetSubtype="1" fill="hold" grpId="0" nodeType="afterEffect">
                                  <p:stCondLst>
                                    <p:cond delay="0"/>
                                  </p:stCondLst>
                                  <p:childTnLst>
                                    <p:set>
                                      <p:cBhvr>
                                        <p:cTn id="16" dur="1" fill="hold">
                                          <p:stCondLst>
                                            <p:cond delay="0"/>
                                          </p:stCondLst>
                                        </p:cTn>
                                        <p:tgtEl>
                                          <p:spTgt spid="570"/>
                                        </p:tgtEl>
                                        <p:attrNameLst>
                                          <p:attrName>style.visibility</p:attrName>
                                        </p:attrNameLst>
                                      </p:cBhvr>
                                      <p:to>
                                        <p:strVal val="visible"/>
                                      </p:to>
                                    </p:set>
                                    <p:anim calcmode="lin" valueType="num">
                                      <p:cBhvr additive="base">
                                        <p:cTn id="17" dur="200"/>
                                        <p:tgtEl>
                                          <p:spTgt spid="570"/>
                                        </p:tgtEl>
                                        <p:attrNameLst>
                                          <p:attrName>ppt_y</p:attrName>
                                        </p:attrNameLst>
                                      </p:cBhvr>
                                      <p:tavLst>
                                        <p:tav tm="0">
                                          <p:val>
                                            <p:strVal val="#ppt_y-#ppt_h*1.125000"/>
                                          </p:val>
                                        </p:tav>
                                        <p:tav tm="100000">
                                          <p:val>
                                            <p:strVal val="#ppt_y"/>
                                          </p:val>
                                        </p:tav>
                                      </p:tavLst>
                                    </p:anim>
                                    <p:animEffect transition="in" filter="wipe(down)">
                                      <p:cBhvr>
                                        <p:cTn id="18" dur="200"/>
                                        <p:tgtEl>
                                          <p:spTgt spid="570"/>
                                        </p:tgtEl>
                                      </p:cBhvr>
                                    </p:animEffect>
                                  </p:childTnLst>
                                </p:cTn>
                              </p:par>
                            </p:childTnLst>
                          </p:cTn>
                        </p:par>
                        <p:par>
                          <p:cTn id="19" fill="hold">
                            <p:stCondLst>
                              <p:cond delay="600"/>
                            </p:stCondLst>
                            <p:childTnLst>
                              <p:par>
                                <p:cTn id="20" presetID="12" presetClass="entr" presetSubtype="1" fill="hold" grpId="0" nodeType="afterEffect">
                                  <p:stCondLst>
                                    <p:cond delay="0"/>
                                  </p:stCondLst>
                                  <p:childTnLst>
                                    <p:set>
                                      <p:cBhvr>
                                        <p:cTn id="21" dur="1" fill="hold">
                                          <p:stCondLst>
                                            <p:cond delay="0"/>
                                          </p:stCondLst>
                                        </p:cTn>
                                        <p:tgtEl>
                                          <p:spTgt spid="571"/>
                                        </p:tgtEl>
                                        <p:attrNameLst>
                                          <p:attrName>style.visibility</p:attrName>
                                        </p:attrNameLst>
                                      </p:cBhvr>
                                      <p:to>
                                        <p:strVal val="visible"/>
                                      </p:to>
                                    </p:set>
                                    <p:anim calcmode="lin" valueType="num">
                                      <p:cBhvr additive="base">
                                        <p:cTn id="22" dur="200"/>
                                        <p:tgtEl>
                                          <p:spTgt spid="571"/>
                                        </p:tgtEl>
                                        <p:attrNameLst>
                                          <p:attrName>ppt_y</p:attrName>
                                        </p:attrNameLst>
                                      </p:cBhvr>
                                      <p:tavLst>
                                        <p:tav tm="0">
                                          <p:val>
                                            <p:strVal val="#ppt_y-#ppt_h*1.125000"/>
                                          </p:val>
                                        </p:tav>
                                        <p:tav tm="100000">
                                          <p:val>
                                            <p:strVal val="#ppt_y"/>
                                          </p:val>
                                        </p:tav>
                                      </p:tavLst>
                                    </p:anim>
                                    <p:animEffect transition="in" filter="wipe(down)">
                                      <p:cBhvr>
                                        <p:cTn id="23" dur="200"/>
                                        <p:tgtEl>
                                          <p:spTgt spid="571"/>
                                        </p:tgtEl>
                                      </p:cBhvr>
                                    </p:animEffect>
                                  </p:childTnLst>
                                </p:cTn>
                              </p:par>
                            </p:childTnLst>
                          </p:cTn>
                        </p:par>
                        <p:par>
                          <p:cTn id="24" fill="hold">
                            <p:stCondLst>
                              <p:cond delay="800"/>
                            </p:stCondLst>
                            <p:childTnLst>
                              <p:par>
                                <p:cTn id="25" presetID="12" presetClass="entr" presetSubtype="1" fill="hold" grpId="0" nodeType="afterEffect">
                                  <p:stCondLst>
                                    <p:cond delay="0"/>
                                  </p:stCondLst>
                                  <p:childTnLst>
                                    <p:set>
                                      <p:cBhvr>
                                        <p:cTn id="26" dur="1" fill="hold">
                                          <p:stCondLst>
                                            <p:cond delay="0"/>
                                          </p:stCondLst>
                                        </p:cTn>
                                        <p:tgtEl>
                                          <p:spTgt spid="572"/>
                                        </p:tgtEl>
                                        <p:attrNameLst>
                                          <p:attrName>style.visibility</p:attrName>
                                        </p:attrNameLst>
                                      </p:cBhvr>
                                      <p:to>
                                        <p:strVal val="visible"/>
                                      </p:to>
                                    </p:set>
                                    <p:anim calcmode="lin" valueType="num">
                                      <p:cBhvr additive="base">
                                        <p:cTn id="27" dur="200"/>
                                        <p:tgtEl>
                                          <p:spTgt spid="572"/>
                                        </p:tgtEl>
                                        <p:attrNameLst>
                                          <p:attrName>ppt_y</p:attrName>
                                        </p:attrNameLst>
                                      </p:cBhvr>
                                      <p:tavLst>
                                        <p:tav tm="0">
                                          <p:val>
                                            <p:strVal val="#ppt_y-#ppt_h*1.125000"/>
                                          </p:val>
                                        </p:tav>
                                        <p:tav tm="100000">
                                          <p:val>
                                            <p:strVal val="#ppt_y"/>
                                          </p:val>
                                        </p:tav>
                                      </p:tavLst>
                                    </p:anim>
                                    <p:animEffect transition="in" filter="wipe(down)">
                                      <p:cBhvr>
                                        <p:cTn id="28" dur="200"/>
                                        <p:tgtEl>
                                          <p:spTgt spid="572"/>
                                        </p:tgtEl>
                                      </p:cBhvr>
                                    </p:animEffect>
                                  </p:childTnLst>
                                </p:cTn>
                              </p:par>
                            </p:childTnLst>
                          </p:cTn>
                        </p:par>
                        <p:par>
                          <p:cTn id="29" fill="hold">
                            <p:stCondLst>
                              <p:cond delay="1000"/>
                            </p:stCondLst>
                            <p:childTnLst>
                              <p:par>
                                <p:cTn id="30" presetID="12" presetClass="entr" presetSubtype="1" fill="hold" grpId="0" nodeType="afterEffect">
                                  <p:stCondLst>
                                    <p:cond delay="0"/>
                                  </p:stCondLst>
                                  <p:childTnLst>
                                    <p:set>
                                      <p:cBhvr>
                                        <p:cTn id="31" dur="1" fill="hold">
                                          <p:stCondLst>
                                            <p:cond delay="0"/>
                                          </p:stCondLst>
                                        </p:cTn>
                                        <p:tgtEl>
                                          <p:spTgt spid="573"/>
                                        </p:tgtEl>
                                        <p:attrNameLst>
                                          <p:attrName>style.visibility</p:attrName>
                                        </p:attrNameLst>
                                      </p:cBhvr>
                                      <p:to>
                                        <p:strVal val="visible"/>
                                      </p:to>
                                    </p:set>
                                    <p:anim calcmode="lin" valueType="num">
                                      <p:cBhvr additive="base">
                                        <p:cTn id="32" dur="200"/>
                                        <p:tgtEl>
                                          <p:spTgt spid="573"/>
                                        </p:tgtEl>
                                        <p:attrNameLst>
                                          <p:attrName>ppt_y</p:attrName>
                                        </p:attrNameLst>
                                      </p:cBhvr>
                                      <p:tavLst>
                                        <p:tav tm="0">
                                          <p:val>
                                            <p:strVal val="#ppt_y-#ppt_h*1.125000"/>
                                          </p:val>
                                        </p:tav>
                                        <p:tav tm="100000">
                                          <p:val>
                                            <p:strVal val="#ppt_y"/>
                                          </p:val>
                                        </p:tav>
                                      </p:tavLst>
                                    </p:anim>
                                    <p:animEffect transition="in" filter="wipe(down)">
                                      <p:cBhvr>
                                        <p:cTn id="33" dur="200"/>
                                        <p:tgtEl>
                                          <p:spTgt spid="573"/>
                                        </p:tgtEl>
                                      </p:cBhvr>
                                    </p:animEffect>
                                  </p:childTnLst>
                                </p:cTn>
                              </p:par>
                            </p:childTnLst>
                          </p:cTn>
                        </p:par>
                        <p:par>
                          <p:cTn id="34" fill="hold">
                            <p:stCondLst>
                              <p:cond delay="1200"/>
                            </p:stCondLst>
                            <p:childTnLst>
                              <p:par>
                                <p:cTn id="35" presetID="12" presetClass="entr" presetSubtype="1" fill="hold" grpId="0" nodeType="afterEffect">
                                  <p:stCondLst>
                                    <p:cond delay="0"/>
                                  </p:stCondLst>
                                  <p:childTnLst>
                                    <p:set>
                                      <p:cBhvr>
                                        <p:cTn id="36" dur="1" fill="hold">
                                          <p:stCondLst>
                                            <p:cond delay="0"/>
                                          </p:stCondLst>
                                        </p:cTn>
                                        <p:tgtEl>
                                          <p:spTgt spid="574"/>
                                        </p:tgtEl>
                                        <p:attrNameLst>
                                          <p:attrName>style.visibility</p:attrName>
                                        </p:attrNameLst>
                                      </p:cBhvr>
                                      <p:to>
                                        <p:strVal val="visible"/>
                                      </p:to>
                                    </p:set>
                                    <p:anim calcmode="lin" valueType="num">
                                      <p:cBhvr additive="base">
                                        <p:cTn id="37" dur="200"/>
                                        <p:tgtEl>
                                          <p:spTgt spid="574"/>
                                        </p:tgtEl>
                                        <p:attrNameLst>
                                          <p:attrName>ppt_y</p:attrName>
                                        </p:attrNameLst>
                                      </p:cBhvr>
                                      <p:tavLst>
                                        <p:tav tm="0">
                                          <p:val>
                                            <p:strVal val="#ppt_y-#ppt_h*1.125000"/>
                                          </p:val>
                                        </p:tav>
                                        <p:tav tm="100000">
                                          <p:val>
                                            <p:strVal val="#ppt_y"/>
                                          </p:val>
                                        </p:tav>
                                      </p:tavLst>
                                    </p:anim>
                                    <p:animEffect transition="in" filter="wipe(down)">
                                      <p:cBhvr>
                                        <p:cTn id="38" dur="200"/>
                                        <p:tgtEl>
                                          <p:spTgt spid="574"/>
                                        </p:tgtEl>
                                      </p:cBhvr>
                                    </p:animEffect>
                                  </p:childTnLst>
                                </p:cTn>
                              </p:par>
                            </p:childTnLst>
                          </p:cTn>
                        </p:par>
                        <p:par>
                          <p:cTn id="39" fill="hold">
                            <p:stCondLst>
                              <p:cond delay="1400"/>
                            </p:stCondLst>
                            <p:childTnLst>
                              <p:par>
                                <p:cTn id="40" presetID="12" presetClass="entr" presetSubtype="1" fill="hold" grpId="0" nodeType="afterEffect">
                                  <p:stCondLst>
                                    <p:cond delay="0"/>
                                  </p:stCondLst>
                                  <p:childTnLst>
                                    <p:set>
                                      <p:cBhvr>
                                        <p:cTn id="41" dur="1" fill="hold">
                                          <p:stCondLst>
                                            <p:cond delay="0"/>
                                          </p:stCondLst>
                                        </p:cTn>
                                        <p:tgtEl>
                                          <p:spTgt spid="575"/>
                                        </p:tgtEl>
                                        <p:attrNameLst>
                                          <p:attrName>style.visibility</p:attrName>
                                        </p:attrNameLst>
                                      </p:cBhvr>
                                      <p:to>
                                        <p:strVal val="visible"/>
                                      </p:to>
                                    </p:set>
                                    <p:anim calcmode="lin" valueType="num">
                                      <p:cBhvr additive="base">
                                        <p:cTn id="42" dur="200"/>
                                        <p:tgtEl>
                                          <p:spTgt spid="575"/>
                                        </p:tgtEl>
                                        <p:attrNameLst>
                                          <p:attrName>ppt_y</p:attrName>
                                        </p:attrNameLst>
                                      </p:cBhvr>
                                      <p:tavLst>
                                        <p:tav tm="0">
                                          <p:val>
                                            <p:strVal val="#ppt_y-#ppt_h*1.125000"/>
                                          </p:val>
                                        </p:tav>
                                        <p:tav tm="100000">
                                          <p:val>
                                            <p:strVal val="#ppt_y"/>
                                          </p:val>
                                        </p:tav>
                                      </p:tavLst>
                                    </p:anim>
                                    <p:animEffect transition="in" filter="wipe(down)">
                                      <p:cBhvr>
                                        <p:cTn id="43" dur="200"/>
                                        <p:tgtEl>
                                          <p:spTgt spid="575"/>
                                        </p:tgtEl>
                                      </p:cBhvr>
                                    </p:animEffect>
                                  </p:childTnLst>
                                </p:cTn>
                              </p:par>
                            </p:childTnLst>
                          </p:cTn>
                        </p:par>
                        <p:par>
                          <p:cTn id="44" fill="hold">
                            <p:stCondLst>
                              <p:cond delay="1600"/>
                            </p:stCondLst>
                            <p:childTnLst>
                              <p:par>
                                <p:cTn id="45" presetID="12" presetClass="entr" presetSubtype="1" fill="hold" grpId="0" nodeType="afterEffect">
                                  <p:stCondLst>
                                    <p:cond delay="0"/>
                                  </p:stCondLst>
                                  <p:childTnLst>
                                    <p:set>
                                      <p:cBhvr>
                                        <p:cTn id="46" dur="1" fill="hold">
                                          <p:stCondLst>
                                            <p:cond delay="0"/>
                                          </p:stCondLst>
                                        </p:cTn>
                                        <p:tgtEl>
                                          <p:spTgt spid="576"/>
                                        </p:tgtEl>
                                        <p:attrNameLst>
                                          <p:attrName>style.visibility</p:attrName>
                                        </p:attrNameLst>
                                      </p:cBhvr>
                                      <p:to>
                                        <p:strVal val="visible"/>
                                      </p:to>
                                    </p:set>
                                    <p:anim calcmode="lin" valueType="num">
                                      <p:cBhvr additive="base">
                                        <p:cTn id="47" dur="200"/>
                                        <p:tgtEl>
                                          <p:spTgt spid="576"/>
                                        </p:tgtEl>
                                        <p:attrNameLst>
                                          <p:attrName>ppt_y</p:attrName>
                                        </p:attrNameLst>
                                      </p:cBhvr>
                                      <p:tavLst>
                                        <p:tav tm="0">
                                          <p:val>
                                            <p:strVal val="#ppt_y-#ppt_h*1.125000"/>
                                          </p:val>
                                        </p:tav>
                                        <p:tav tm="100000">
                                          <p:val>
                                            <p:strVal val="#ppt_y"/>
                                          </p:val>
                                        </p:tav>
                                      </p:tavLst>
                                    </p:anim>
                                    <p:animEffect transition="in" filter="wipe(down)">
                                      <p:cBhvr>
                                        <p:cTn id="48" dur="200"/>
                                        <p:tgtEl>
                                          <p:spTgt spid="576"/>
                                        </p:tgtEl>
                                      </p:cBhvr>
                                    </p:animEffect>
                                  </p:childTnLst>
                                </p:cTn>
                              </p:par>
                            </p:childTnLst>
                          </p:cTn>
                        </p:par>
                        <p:par>
                          <p:cTn id="49" fill="hold">
                            <p:stCondLst>
                              <p:cond delay="1800"/>
                            </p:stCondLst>
                            <p:childTnLst>
                              <p:par>
                                <p:cTn id="50" presetID="12" presetClass="entr" presetSubtype="1" fill="hold" grpId="0" nodeType="afterEffect">
                                  <p:stCondLst>
                                    <p:cond delay="0"/>
                                  </p:stCondLst>
                                  <p:childTnLst>
                                    <p:set>
                                      <p:cBhvr>
                                        <p:cTn id="51" dur="1" fill="hold">
                                          <p:stCondLst>
                                            <p:cond delay="0"/>
                                          </p:stCondLst>
                                        </p:cTn>
                                        <p:tgtEl>
                                          <p:spTgt spid="577"/>
                                        </p:tgtEl>
                                        <p:attrNameLst>
                                          <p:attrName>style.visibility</p:attrName>
                                        </p:attrNameLst>
                                      </p:cBhvr>
                                      <p:to>
                                        <p:strVal val="visible"/>
                                      </p:to>
                                    </p:set>
                                    <p:anim calcmode="lin" valueType="num">
                                      <p:cBhvr additive="base">
                                        <p:cTn id="52" dur="200"/>
                                        <p:tgtEl>
                                          <p:spTgt spid="577"/>
                                        </p:tgtEl>
                                        <p:attrNameLst>
                                          <p:attrName>ppt_y</p:attrName>
                                        </p:attrNameLst>
                                      </p:cBhvr>
                                      <p:tavLst>
                                        <p:tav tm="0">
                                          <p:val>
                                            <p:strVal val="#ppt_y-#ppt_h*1.125000"/>
                                          </p:val>
                                        </p:tav>
                                        <p:tav tm="100000">
                                          <p:val>
                                            <p:strVal val="#ppt_y"/>
                                          </p:val>
                                        </p:tav>
                                      </p:tavLst>
                                    </p:anim>
                                    <p:animEffect transition="in" filter="wipe(down)">
                                      <p:cBhvr>
                                        <p:cTn id="53" dur="200"/>
                                        <p:tgtEl>
                                          <p:spTgt spid="577"/>
                                        </p:tgtEl>
                                      </p:cBhvr>
                                    </p:animEffect>
                                  </p:childTnLst>
                                </p:cTn>
                              </p:par>
                            </p:childTnLst>
                          </p:cTn>
                        </p:par>
                        <p:par>
                          <p:cTn id="54" fill="hold">
                            <p:stCondLst>
                              <p:cond delay="2000"/>
                            </p:stCondLst>
                            <p:childTnLst>
                              <p:par>
                                <p:cTn id="55" presetID="12" presetClass="entr" presetSubtype="1" fill="hold" grpId="0" nodeType="afterEffect">
                                  <p:stCondLst>
                                    <p:cond delay="0"/>
                                  </p:stCondLst>
                                  <p:childTnLst>
                                    <p:set>
                                      <p:cBhvr>
                                        <p:cTn id="56" dur="1" fill="hold">
                                          <p:stCondLst>
                                            <p:cond delay="0"/>
                                          </p:stCondLst>
                                        </p:cTn>
                                        <p:tgtEl>
                                          <p:spTgt spid="580"/>
                                        </p:tgtEl>
                                        <p:attrNameLst>
                                          <p:attrName>style.visibility</p:attrName>
                                        </p:attrNameLst>
                                      </p:cBhvr>
                                      <p:to>
                                        <p:strVal val="visible"/>
                                      </p:to>
                                    </p:set>
                                    <p:anim calcmode="lin" valueType="num">
                                      <p:cBhvr additive="base">
                                        <p:cTn id="57" dur="200"/>
                                        <p:tgtEl>
                                          <p:spTgt spid="580"/>
                                        </p:tgtEl>
                                        <p:attrNameLst>
                                          <p:attrName>ppt_y</p:attrName>
                                        </p:attrNameLst>
                                      </p:cBhvr>
                                      <p:tavLst>
                                        <p:tav tm="0">
                                          <p:val>
                                            <p:strVal val="#ppt_y-#ppt_h*1.125000"/>
                                          </p:val>
                                        </p:tav>
                                        <p:tav tm="100000">
                                          <p:val>
                                            <p:strVal val="#ppt_y"/>
                                          </p:val>
                                        </p:tav>
                                      </p:tavLst>
                                    </p:anim>
                                    <p:animEffect transition="in" filter="wipe(down)">
                                      <p:cBhvr>
                                        <p:cTn id="58" dur="200"/>
                                        <p:tgtEl>
                                          <p:spTgt spid="580"/>
                                        </p:tgtEl>
                                      </p:cBhvr>
                                    </p:animEffect>
                                  </p:childTnLst>
                                </p:cTn>
                              </p:par>
                            </p:childTnLst>
                          </p:cTn>
                        </p:par>
                        <p:par>
                          <p:cTn id="59" fill="hold">
                            <p:stCondLst>
                              <p:cond delay="2200"/>
                            </p:stCondLst>
                            <p:childTnLst>
                              <p:par>
                                <p:cTn id="60" presetID="12" presetClass="entr" presetSubtype="1" fill="hold" grpId="0" nodeType="afterEffect">
                                  <p:stCondLst>
                                    <p:cond delay="0"/>
                                  </p:stCondLst>
                                  <p:childTnLst>
                                    <p:set>
                                      <p:cBhvr>
                                        <p:cTn id="61" dur="1" fill="hold">
                                          <p:stCondLst>
                                            <p:cond delay="0"/>
                                          </p:stCondLst>
                                        </p:cTn>
                                        <p:tgtEl>
                                          <p:spTgt spid="581"/>
                                        </p:tgtEl>
                                        <p:attrNameLst>
                                          <p:attrName>style.visibility</p:attrName>
                                        </p:attrNameLst>
                                      </p:cBhvr>
                                      <p:to>
                                        <p:strVal val="visible"/>
                                      </p:to>
                                    </p:set>
                                    <p:anim calcmode="lin" valueType="num">
                                      <p:cBhvr additive="base">
                                        <p:cTn id="62" dur="200"/>
                                        <p:tgtEl>
                                          <p:spTgt spid="581"/>
                                        </p:tgtEl>
                                        <p:attrNameLst>
                                          <p:attrName>ppt_y</p:attrName>
                                        </p:attrNameLst>
                                      </p:cBhvr>
                                      <p:tavLst>
                                        <p:tav tm="0">
                                          <p:val>
                                            <p:strVal val="#ppt_y-#ppt_h*1.125000"/>
                                          </p:val>
                                        </p:tav>
                                        <p:tav tm="100000">
                                          <p:val>
                                            <p:strVal val="#ppt_y"/>
                                          </p:val>
                                        </p:tav>
                                      </p:tavLst>
                                    </p:anim>
                                    <p:animEffect transition="in" filter="wipe(down)">
                                      <p:cBhvr>
                                        <p:cTn id="63" dur="200"/>
                                        <p:tgtEl>
                                          <p:spTgt spid="581"/>
                                        </p:tgtEl>
                                      </p:cBhvr>
                                    </p:animEffect>
                                  </p:childTnLst>
                                </p:cTn>
                              </p:par>
                            </p:childTnLst>
                          </p:cTn>
                        </p:par>
                        <p:par>
                          <p:cTn id="64" fill="hold">
                            <p:stCondLst>
                              <p:cond delay="2400"/>
                            </p:stCondLst>
                            <p:childTnLst>
                              <p:par>
                                <p:cTn id="65" presetID="12" presetClass="entr" presetSubtype="1" fill="hold" grpId="0" nodeType="afterEffect">
                                  <p:stCondLst>
                                    <p:cond delay="0"/>
                                  </p:stCondLst>
                                  <p:childTnLst>
                                    <p:set>
                                      <p:cBhvr>
                                        <p:cTn id="66" dur="1" fill="hold">
                                          <p:stCondLst>
                                            <p:cond delay="0"/>
                                          </p:stCondLst>
                                        </p:cTn>
                                        <p:tgtEl>
                                          <p:spTgt spid="582"/>
                                        </p:tgtEl>
                                        <p:attrNameLst>
                                          <p:attrName>style.visibility</p:attrName>
                                        </p:attrNameLst>
                                      </p:cBhvr>
                                      <p:to>
                                        <p:strVal val="visible"/>
                                      </p:to>
                                    </p:set>
                                    <p:anim calcmode="lin" valueType="num">
                                      <p:cBhvr additive="base">
                                        <p:cTn id="67" dur="200"/>
                                        <p:tgtEl>
                                          <p:spTgt spid="582"/>
                                        </p:tgtEl>
                                        <p:attrNameLst>
                                          <p:attrName>ppt_y</p:attrName>
                                        </p:attrNameLst>
                                      </p:cBhvr>
                                      <p:tavLst>
                                        <p:tav tm="0">
                                          <p:val>
                                            <p:strVal val="#ppt_y-#ppt_h*1.125000"/>
                                          </p:val>
                                        </p:tav>
                                        <p:tav tm="100000">
                                          <p:val>
                                            <p:strVal val="#ppt_y"/>
                                          </p:val>
                                        </p:tav>
                                      </p:tavLst>
                                    </p:anim>
                                    <p:animEffect transition="in" filter="wipe(down)">
                                      <p:cBhvr>
                                        <p:cTn id="68" dur="200"/>
                                        <p:tgtEl>
                                          <p:spTgt spid="582"/>
                                        </p:tgtEl>
                                      </p:cBhvr>
                                    </p:animEffect>
                                  </p:childTnLst>
                                </p:cTn>
                              </p:par>
                            </p:childTnLst>
                          </p:cTn>
                        </p:par>
                        <p:par>
                          <p:cTn id="69" fill="hold">
                            <p:stCondLst>
                              <p:cond delay="2600"/>
                            </p:stCondLst>
                            <p:childTnLst>
                              <p:par>
                                <p:cTn id="70" presetID="12" presetClass="entr" presetSubtype="1" fill="hold" grpId="0" nodeType="afterEffect">
                                  <p:stCondLst>
                                    <p:cond delay="0"/>
                                  </p:stCondLst>
                                  <p:childTnLst>
                                    <p:set>
                                      <p:cBhvr>
                                        <p:cTn id="71" dur="1" fill="hold">
                                          <p:stCondLst>
                                            <p:cond delay="0"/>
                                          </p:stCondLst>
                                        </p:cTn>
                                        <p:tgtEl>
                                          <p:spTgt spid="583"/>
                                        </p:tgtEl>
                                        <p:attrNameLst>
                                          <p:attrName>style.visibility</p:attrName>
                                        </p:attrNameLst>
                                      </p:cBhvr>
                                      <p:to>
                                        <p:strVal val="visible"/>
                                      </p:to>
                                    </p:set>
                                    <p:anim calcmode="lin" valueType="num">
                                      <p:cBhvr additive="base">
                                        <p:cTn id="72" dur="200"/>
                                        <p:tgtEl>
                                          <p:spTgt spid="583"/>
                                        </p:tgtEl>
                                        <p:attrNameLst>
                                          <p:attrName>ppt_y</p:attrName>
                                        </p:attrNameLst>
                                      </p:cBhvr>
                                      <p:tavLst>
                                        <p:tav tm="0">
                                          <p:val>
                                            <p:strVal val="#ppt_y-#ppt_h*1.125000"/>
                                          </p:val>
                                        </p:tav>
                                        <p:tav tm="100000">
                                          <p:val>
                                            <p:strVal val="#ppt_y"/>
                                          </p:val>
                                        </p:tav>
                                      </p:tavLst>
                                    </p:anim>
                                    <p:animEffect transition="in" filter="wipe(down)">
                                      <p:cBhvr>
                                        <p:cTn id="73" dur="200"/>
                                        <p:tgtEl>
                                          <p:spTgt spid="583"/>
                                        </p:tgtEl>
                                      </p:cBhvr>
                                    </p:animEffect>
                                  </p:childTnLst>
                                </p:cTn>
                              </p:par>
                            </p:childTnLst>
                          </p:cTn>
                        </p:par>
                        <p:par>
                          <p:cTn id="74" fill="hold">
                            <p:stCondLst>
                              <p:cond delay="2800"/>
                            </p:stCondLst>
                            <p:childTnLst>
                              <p:par>
                                <p:cTn id="75" presetID="12" presetClass="entr" presetSubtype="1" fill="hold" grpId="0" nodeType="afterEffect">
                                  <p:stCondLst>
                                    <p:cond delay="0"/>
                                  </p:stCondLst>
                                  <p:childTnLst>
                                    <p:set>
                                      <p:cBhvr>
                                        <p:cTn id="76" dur="1" fill="hold">
                                          <p:stCondLst>
                                            <p:cond delay="0"/>
                                          </p:stCondLst>
                                        </p:cTn>
                                        <p:tgtEl>
                                          <p:spTgt spid="584"/>
                                        </p:tgtEl>
                                        <p:attrNameLst>
                                          <p:attrName>style.visibility</p:attrName>
                                        </p:attrNameLst>
                                      </p:cBhvr>
                                      <p:to>
                                        <p:strVal val="visible"/>
                                      </p:to>
                                    </p:set>
                                    <p:anim calcmode="lin" valueType="num">
                                      <p:cBhvr additive="base">
                                        <p:cTn id="77" dur="200"/>
                                        <p:tgtEl>
                                          <p:spTgt spid="584"/>
                                        </p:tgtEl>
                                        <p:attrNameLst>
                                          <p:attrName>ppt_y</p:attrName>
                                        </p:attrNameLst>
                                      </p:cBhvr>
                                      <p:tavLst>
                                        <p:tav tm="0">
                                          <p:val>
                                            <p:strVal val="#ppt_y-#ppt_h*1.125000"/>
                                          </p:val>
                                        </p:tav>
                                        <p:tav tm="100000">
                                          <p:val>
                                            <p:strVal val="#ppt_y"/>
                                          </p:val>
                                        </p:tav>
                                      </p:tavLst>
                                    </p:anim>
                                    <p:animEffect transition="in" filter="wipe(down)">
                                      <p:cBhvr>
                                        <p:cTn id="78" dur="200"/>
                                        <p:tgtEl>
                                          <p:spTgt spid="584"/>
                                        </p:tgtEl>
                                      </p:cBhvr>
                                    </p:animEffect>
                                  </p:childTnLst>
                                </p:cTn>
                              </p:par>
                            </p:childTnLst>
                          </p:cTn>
                        </p:par>
                        <p:par>
                          <p:cTn id="79" fill="hold">
                            <p:stCondLst>
                              <p:cond delay="3000"/>
                            </p:stCondLst>
                            <p:childTnLst>
                              <p:par>
                                <p:cTn id="80" presetID="12" presetClass="entr" presetSubtype="1" fill="hold" grpId="0" nodeType="afterEffect">
                                  <p:stCondLst>
                                    <p:cond delay="0"/>
                                  </p:stCondLst>
                                  <p:childTnLst>
                                    <p:set>
                                      <p:cBhvr>
                                        <p:cTn id="81" dur="1" fill="hold">
                                          <p:stCondLst>
                                            <p:cond delay="0"/>
                                          </p:stCondLst>
                                        </p:cTn>
                                        <p:tgtEl>
                                          <p:spTgt spid="585"/>
                                        </p:tgtEl>
                                        <p:attrNameLst>
                                          <p:attrName>style.visibility</p:attrName>
                                        </p:attrNameLst>
                                      </p:cBhvr>
                                      <p:to>
                                        <p:strVal val="visible"/>
                                      </p:to>
                                    </p:set>
                                    <p:anim calcmode="lin" valueType="num">
                                      <p:cBhvr additive="base">
                                        <p:cTn id="82" dur="200"/>
                                        <p:tgtEl>
                                          <p:spTgt spid="585"/>
                                        </p:tgtEl>
                                        <p:attrNameLst>
                                          <p:attrName>ppt_y</p:attrName>
                                        </p:attrNameLst>
                                      </p:cBhvr>
                                      <p:tavLst>
                                        <p:tav tm="0">
                                          <p:val>
                                            <p:strVal val="#ppt_y-#ppt_h*1.125000"/>
                                          </p:val>
                                        </p:tav>
                                        <p:tav tm="100000">
                                          <p:val>
                                            <p:strVal val="#ppt_y"/>
                                          </p:val>
                                        </p:tav>
                                      </p:tavLst>
                                    </p:anim>
                                    <p:animEffect transition="in" filter="wipe(down)">
                                      <p:cBhvr>
                                        <p:cTn id="83" dur="200"/>
                                        <p:tgtEl>
                                          <p:spTgt spid="585"/>
                                        </p:tgtEl>
                                      </p:cBhvr>
                                    </p:animEffect>
                                  </p:childTnLst>
                                </p:cTn>
                              </p:par>
                            </p:childTnLst>
                          </p:cTn>
                        </p:par>
                        <p:par>
                          <p:cTn id="84" fill="hold">
                            <p:stCondLst>
                              <p:cond delay="3200"/>
                            </p:stCondLst>
                            <p:childTnLst>
                              <p:par>
                                <p:cTn id="85" presetID="12" presetClass="entr" presetSubtype="1" fill="hold" grpId="0" nodeType="afterEffect">
                                  <p:stCondLst>
                                    <p:cond delay="0"/>
                                  </p:stCondLst>
                                  <p:childTnLst>
                                    <p:set>
                                      <p:cBhvr>
                                        <p:cTn id="86" dur="1" fill="hold">
                                          <p:stCondLst>
                                            <p:cond delay="0"/>
                                          </p:stCondLst>
                                        </p:cTn>
                                        <p:tgtEl>
                                          <p:spTgt spid="586"/>
                                        </p:tgtEl>
                                        <p:attrNameLst>
                                          <p:attrName>style.visibility</p:attrName>
                                        </p:attrNameLst>
                                      </p:cBhvr>
                                      <p:to>
                                        <p:strVal val="visible"/>
                                      </p:to>
                                    </p:set>
                                    <p:anim calcmode="lin" valueType="num">
                                      <p:cBhvr additive="base">
                                        <p:cTn id="87" dur="200"/>
                                        <p:tgtEl>
                                          <p:spTgt spid="586"/>
                                        </p:tgtEl>
                                        <p:attrNameLst>
                                          <p:attrName>ppt_y</p:attrName>
                                        </p:attrNameLst>
                                      </p:cBhvr>
                                      <p:tavLst>
                                        <p:tav tm="0">
                                          <p:val>
                                            <p:strVal val="#ppt_y-#ppt_h*1.125000"/>
                                          </p:val>
                                        </p:tav>
                                        <p:tav tm="100000">
                                          <p:val>
                                            <p:strVal val="#ppt_y"/>
                                          </p:val>
                                        </p:tav>
                                      </p:tavLst>
                                    </p:anim>
                                    <p:animEffect transition="in" filter="wipe(down)">
                                      <p:cBhvr>
                                        <p:cTn id="88" dur="200"/>
                                        <p:tgtEl>
                                          <p:spTgt spid="586"/>
                                        </p:tgtEl>
                                      </p:cBhvr>
                                    </p:animEffect>
                                  </p:childTnLst>
                                </p:cTn>
                              </p:par>
                            </p:childTnLst>
                          </p:cTn>
                        </p:par>
                        <p:par>
                          <p:cTn id="89" fill="hold">
                            <p:stCondLst>
                              <p:cond delay="3400"/>
                            </p:stCondLst>
                            <p:childTnLst>
                              <p:par>
                                <p:cTn id="90" presetID="12" presetClass="entr" presetSubtype="1" fill="hold" grpId="0" nodeType="afterEffect">
                                  <p:stCondLst>
                                    <p:cond delay="0"/>
                                  </p:stCondLst>
                                  <p:childTnLst>
                                    <p:set>
                                      <p:cBhvr>
                                        <p:cTn id="91" dur="1" fill="hold">
                                          <p:stCondLst>
                                            <p:cond delay="0"/>
                                          </p:stCondLst>
                                        </p:cTn>
                                        <p:tgtEl>
                                          <p:spTgt spid="587"/>
                                        </p:tgtEl>
                                        <p:attrNameLst>
                                          <p:attrName>style.visibility</p:attrName>
                                        </p:attrNameLst>
                                      </p:cBhvr>
                                      <p:to>
                                        <p:strVal val="visible"/>
                                      </p:to>
                                    </p:set>
                                    <p:anim calcmode="lin" valueType="num">
                                      <p:cBhvr additive="base">
                                        <p:cTn id="92" dur="200"/>
                                        <p:tgtEl>
                                          <p:spTgt spid="587"/>
                                        </p:tgtEl>
                                        <p:attrNameLst>
                                          <p:attrName>ppt_y</p:attrName>
                                        </p:attrNameLst>
                                      </p:cBhvr>
                                      <p:tavLst>
                                        <p:tav tm="0">
                                          <p:val>
                                            <p:strVal val="#ppt_y-#ppt_h*1.125000"/>
                                          </p:val>
                                        </p:tav>
                                        <p:tav tm="100000">
                                          <p:val>
                                            <p:strVal val="#ppt_y"/>
                                          </p:val>
                                        </p:tav>
                                      </p:tavLst>
                                    </p:anim>
                                    <p:animEffect transition="in" filter="wipe(down)">
                                      <p:cBhvr>
                                        <p:cTn id="93" dur="200"/>
                                        <p:tgtEl>
                                          <p:spTgt spid="587"/>
                                        </p:tgtEl>
                                      </p:cBhvr>
                                    </p:animEffect>
                                  </p:childTnLst>
                                </p:cTn>
                              </p:par>
                            </p:childTnLst>
                          </p:cTn>
                        </p:par>
                        <p:par>
                          <p:cTn id="94" fill="hold">
                            <p:stCondLst>
                              <p:cond delay="3600"/>
                            </p:stCondLst>
                            <p:childTnLst>
                              <p:par>
                                <p:cTn id="95" presetID="12" presetClass="entr" presetSubtype="1" fill="hold" grpId="0" nodeType="afterEffect">
                                  <p:stCondLst>
                                    <p:cond delay="0"/>
                                  </p:stCondLst>
                                  <p:childTnLst>
                                    <p:set>
                                      <p:cBhvr>
                                        <p:cTn id="96" dur="1" fill="hold">
                                          <p:stCondLst>
                                            <p:cond delay="0"/>
                                          </p:stCondLst>
                                        </p:cTn>
                                        <p:tgtEl>
                                          <p:spTgt spid="588"/>
                                        </p:tgtEl>
                                        <p:attrNameLst>
                                          <p:attrName>style.visibility</p:attrName>
                                        </p:attrNameLst>
                                      </p:cBhvr>
                                      <p:to>
                                        <p:strVal val="visible"/>
                                      </p:to>
                                    </p:set>
                                    <p:anim calcmode="lin" valueType="num">
                                      <p:cBhvr additive="base">
                                        <p:cTn id="97" dur="200"/>
                                        <p:tgtEl>
                                          <p:spTgt spid="588"/>
                                        </p:tgtEl>
                                        <p:attrNameLst>
                                          <p:attrName>ppt_y</p:attrName>
                                        </p:attrNameLst>
                                      </p:cBhvr>
                                      <p:tavLst>
                                        <p:tav tm="0">
                                          <p:val>
                                            <p:strVal val="#ppt_y-#ppt_h*1.125000"/>
                                          </p:val>
                                        </p:tav>
                                        <p:tav tm="100000">
                                          <p:val>
                                            <p:strVal val="#ppt_y"/>
                                          </p:val>
                                        </p:tav>
                                      </p:tavLst>
                                    </p:anim>
                                    <p:animEffect transition="in" filter="wipe(down)">
                                      <p:cBhvr>
                                        <p:cTn id="98" dur="200"/>
                                        <p:tgtEl>
                                          <p:spTgt spid="588"/>
                                        </p:tgtEl>
                                      </p:cBhvr>
                                    </p:animEffect>
                                  </p:childTnLst>
                                </p:cTn>
                              </p:par>
                            </p:childTnLst>
                          </p:cTn>
                        </p:par>
                        <p:par>
                          <p:cTn id="99" fill="hold">
                            <p:stCondLst>
                              <p:cond delay="3800"/>
                            </p:stCondLst>
                            <p:childTnLst>
                              <p:par>
                                <p:cTn id="100" presetID="12" presetClass="entr" presetSubtype="1" fill="hold" grpId="0" nodeType="afterEffect">
                                  <p:stCondLst>
                                    <p:cond delay="0"/>
                                  </p:stCondLst>
                                  <p:childTnLst>
                                    <p:set>
                                      <p:cBhvr>
                                        <p:cTn id="101" dur="1" fill="hold">
                                          <p:stCondLst>
                                            <p:cond delay="0"/>
                                          </p:stCondLst>
                                        </p:cTn>
                                        <p:tgtEl>
                                          <p:spTgt spid="589"/>
                                        </p:tgtEl>
                                        <p:attrNameLst>
                                          <p:attrName>style.visibility</p:attrName>
                                        </p:attrNameLst>
                                      </p:cBhvr>
                                      <p:to>
                                        <p:strVal val="visible"/>
                                      </p:to>
                                    </p:set>
                                    <p:anim calcmode="lin" valueType="num">
                                      <p:cBhvr additive="base">
                                        <p:cTn id="102" dur="200"/>
                                        <p:tgtEl>
                                          <p:spTgt spid="589"/>
                                        </p:tgtEl>
                                        <p:attrNameLst>
                                          <p:attrName>ppt_y</p:attrName>
                                        </p:attrNameLst>
                                      </p:cBhvr>
                                      <p:tavLst>
                                        <p:tav tm="0">
                                          <p:val>
                                            <p:strVal val="#ppt_y-#ppt_h*1.125000"/>
                                          </p:val>
                                        </p:tav>
                                        <p:tav tm="100000">
                                          <p:val>
                                            <p:strVal val="#ppt_y"/>
                                          </p:val>
                                        </p:tav>
                                      </p:tavLst>
                                    </p:anim>
                                    <p:animEffect transition="in" filter="wipe(down)">
                                      <p:cBhvr>
                                        <p:cTn id="103" dur="200"/>
                                        <p:tgtEl>
                                          <p:spTgt spid="589"/>
                                        </p:tgtEl>
                                      </p:cBhvr>
                                    </p:animEffect>
                                  </p:childTnLst>
                                </p:cTn>
                              </p:par>
                              <p:par>
                                <p:cTn id="104" presetID="1" presetClass="entr" presetSubtype="0" fill="hold" nodeType="withEffect">
                                  <p:stCondLst>
                                    <p:cond delay="0"/>
                                  </p:stCondLst>
                                  <p:childTnLst>
                                    <p:set>
                                      <p:cBhvr>
                                        <p:cTn id="105" dur="1" fill="hold">
                                          <p:stCondLst>
                                            <p:cond delay="0"/>
                                          </p:stCondLst>
                                        </p:cTn>
                                        <p:tgtEl>
                                          <p:spTgt spid="11"/>
                                        </p:tgtEl>
                                        <p:attrNameLst>
                                          <p:attrName>style.visibility</p:attrName>
                                        </p:attrNameLst>
                                      </p:cBhvr>
                                      <p:to>
                                        <p:strVal val="visible"/>
                                      </p:to>
                                    </p:set>
                                  </p:childTnLst>
                                </p:cTn>
                              </p:par>
                              <p:par>
                                <p:cTn id="106" presetID="12" presetClass="entr" presetSubtype="8" fill="hold" grpId="0" nodeType="withEffect">
                                  <p:stCondLst>
                                    <p:cond delay="0"/>
                                  </p:stCondLst>
                                  <p:childTnLst>
                                    <p:set>
                                      <p:cBhvr>
                                        <p:cTn id="107" dur="1" fill="hold">
                                          <p:stCondLst>
                                            <p:cond delay="0"/>
                                          </p:stCondLst>
                                        </p:cTn>
                                        <p:tgtEl>
                                          <p:spTgt spid="611"/>
                                        </p:tgtEl>
                                        <p:attrNameLst>
                                          <p:attrName>style.visibility</p:attrName>
                                        </p:attrNameLst>
                                      </p:cBhvr>
                                      <p:to>
                                        <p:strVal val="visible"/>
                                      </p:to>
                                    </p:set>
                                    <p:anim calcmode="lin" valueType="num">
                                      <p:cBhvr additive="base">
                                        <p:cTn id="108" dur="500"/>
                                        <p:tgtEl>
                                          <p:spTgt spid="611"/>
                                        </p:tgtEl>
                                        <p:attrNameLst>
                                          <p:attrName>ppt_x</p:attrName>
                                        </p:attrNameLst>
                                      </p:cBhvr>
                                      <p:tavLst>
                                        <p:tav tm="0">
                                          <p:val>
                                            <p:strVal val="#ppt_x-#ppt_w*1.125000"/>
                                          </p:val>
                                        </p:tav>
                                        <p:tav tm="100000">
                                          <p:val>
                                            <p:strVal val="#ppt_x"/>
                                          </p:val>
                                        </p:tav>
                                      </p:tavLst>
                                    </p:anim>
                                    <p:animEffect transition="in" filter="wipe(right)">
                                      <p:cBhvr>
                                        <p:cTn id="109" dur="500"/>
                                        <p:tgtEl>
                                          <p:spTgt spid="611"/>
                                        </p:tgtEl>
                                      </p:cBhvr>
                                    </p:animEffect>
                                  </p:childTnLst>
                                </p:cTn>
                              </p:par>
                              <p:par>
                                <p:cTn id="110" presetID="12" presetClass="entr" presetSubtype="8" fill="hold" grpId="0" nodeType="withEffect">
                                  <p:stCondLst>
                                    <p:cond delay="0"/>
                                  </p:stCondLst>
                                  <p:childTnLst>
                                    <p:set>
                                      <p:cBhvr>
                                        <p:cTn id="111" dur="1" fill="hold">
                                          <p:stCondLst>
                                            <p:cond delay="0"/>
                                          </p:stCondLst>
                                        </p:cTn>
                                        <p:tgtEl>
                                          <p:spTgt spid="612"/>
                                        </p:tgtEl>
                                        <p:attrNameLst>
                                          <p:attrName>style.visibility</p:attrName>
                                        </p:attrNameLst>
                                      </p:cBhvr>
                                      <p:to>
                                        <p:strVal val="visible"/>
                                      </p:to>
                                    </p:set>
                                    <p:anim calcmode="lin" valueType="num">
                                      <p:cBhvr additive="base">
                                        <p:cTn id="112" dur="500"/>
                                        <p:tgtEl>
                                          <p:spTgt spid="612"/>
                                        </p:tgtEl>
                                        <p:attrNameLst>
                                          <p:attrName>ppt_x</p:attrName>
                                        </p:attrNameLst>
                                      </p:cBhvr>
                                      <p:tavLst>
                                        <p:tav tm="0">
                                          <p:val>
                                            <p:strVal val="#ppt_x-#ppt_w*1.125000"/>
                                          </p:val>
                                        </p:tav>
                                        <p:tav tm="100000">
                                          <p:val>
                                            <p:strVal val="#ppt_x"/>
                                          </p:val>
                                        </p:tav>
                                      </p:tavLst>
                                    </p:anim>
                                    <p:animEffect transition="in" filter="wipe(right)">
                                      <p:cBhvr>
                                        <p:cTn id="113" dur="500"/>
                                        <p:tgtEl>
                                          <p:spTgt spid="612"/>
                                        </p:tgtEl>
                                      </p:cBhvr>
                                    </p:animEffect>
                                  </p:childTnLst>
                                </p:cTn>
                              </p:par>
                              <p:par>
                                <p:cTn id="114" presetID="12" presetClass="entr" presetSubtype="8" fill="hold" grpId="0" nodeType="withEffect">
                                  <p:stCondLst>
                                    <p:cond delay="0"/>
                                  </p:stCondLst>
                                  <p:childTnLst>
                                    <p:set>
                                      <p:cBhvr>
                                        <p:cTn id="115" dur="1" fill="hold">
                                          <p:stCondLst>
                                            <p:cond delay="0"/>
                                          </p:stCondLst>
                                        </p:cTn>
                                        <p:tgtEl>
                                          <p:spTgt spid="616"/>
                                        </p:tgtEl>
                                        <p:attrNameLst>
                                          <p:attrName>style.visibility</p:attrName>
                                        </p:attrNameLst>
                                      </p:cBhvr>
                                      <p:to>
                                        <p:strVal val="visible"/>
                                      </p:to>
                                    </p:set>
                                    <p:anim calcmode="lin" valueType="num">
                                      <p:cBhvr additive="base">
                                        <p:cTn id="116" dur="500"/>
                                        <p:tgtEl>
                                          <p:spTgt spid="616"/>
                                        </p:tgtEl>
                                        <p:attrNameLst>
                                          <p:attrName>ppt_x</p:attrName>
                                        </p:attrNameLst>
                                      </p:cBhvr>
                                      <p:tavLst>
                                        <p:tav tm="0">
                                          <p:val>
                                            <p:strVal val="#ppt_x-#ppt_w*1.125000"/>
                                          </p:val>
                                        </p:tav>
                                        <p:tav tm="100000">
                                          <p:val>
                                            <p:strVal val="#ppt_x"/>
                                          </p:val>
                                        </p:tav>
                                      </p:tavLst>
                                    </p:anim>
                                    <p:animEffect transition="in" filter="wipe(right)">
                                      <p:cBhvr>
                                        <p:cTn id="117" dur="500"/>
                                        <p:tgtEl>
                                          <p:spTgt spid="616"/>
                                        </p:tgtEl>
                                      </p:cBhvr>
                                    </p:animEffect>
                                  </p:childTnLst>
                                </p:cTn>
                              </p:par>
                              <p:par>
                                <p:cTn id="118" presetID="12" presetClass="entr" presetSubtype="8" fill="hold" grpId="0" nodeType="withEffect">
                                  <p:stCondLst>
                                    <p:cond delay="0"/>
                                  </p:stCondLst>
                                  <p:childTnLst>
                                    <p:set>
                                      <p:cBhvr>
                                        <p:cTn id="119" dur="1" fill="hold">
                                          <p:stCondLst>
                                            <p:cond delay="0"/>
                                          </p:stCondLst>
                                        </p:cTn>
                                        <p:tgtEl>
                                          <p:spTgt spid="617"/>
                                        </p:tgtEl>
                                        <p:attrNameLst>
                                          <p:attrName>style.visibility</p:attrName>
                                        </p:attrNameLst>
                                      </p:cBhvr>
                                      <p:to>
                                        <p:strVal val="visible"/>
                                      </p:to>
                                    </p:set>
                                    <p:anim calcmode="lin" valueType="num">
                                      <p:cBhvr additive="base">
                                        <p:cTn id="120" dur="500"/>
                                        <p:tgtEl>
                                          <p:spTgt spid="617"/>
                                        </p:tgtEl>
                                        <p:attrNameLst>
                                          <p:attrName>ppt_x</p:attrName>
                                        </p:attrNameLst>
                                      </p:cBhvr>
                                      <p:tavLst>
                                        <p:tav tm="0">
                                          <p:val>
                                            <p:strVal val="#ppt_x-#ppt_w*1.125000"/>
                                          </p:val>
                                        </p:tav>
                                        <p:tav tm="100000">
                                          <p:val>
                                            <p:strVal val="#ppt_x"/>
                                          </p:val>
                                        </p:tav>
                                      </p:tavLst>
                                    </p:anim>
                                    <p:animEffect transition="in" filter="wipe(right)">
                                      <p:cBhvr>
                                        <p:cTn id="121" dur="500"/>
                                        <p:tgtEl>
                                          <p:spTgt spid="617"/>
                                        </p:tgtEl>
                                      </p:cBhvr>
                                    </p:animEffect>
                                  </p:childTnLst>
                                </p:cTn>
                              </p:par>
                              <p:par>
                                <p:cTn id="122" presetID="12" presetClass="entr" presetSubtype="8" fill="hold" grpId="0" nodeType="withEffect">
                                  <p:stCondLst>
                                    <p:cond delay="0"/>
                                  </p:stCondLst>
                                  <p:childTnLst>
                                    <p:set>
                                      <p:cBhvr>
                                        <p:cTn id="123" dur="1" fill="hold">
                                          <p:stCondLst>
                                            <p:cond delay="0"/>
                                          </p:stCondLst>
                                        </p:cTn>
                                        <p:tgtEl>
                                          <p:spTgt spid="618"/>
                                        </p:tgtEl>
                                        <p:attrNameLst>
                                          <p:attrName>style.visibility</p:attrName>
                                        </p:attrNameLst>
                                      </p:cBhvr>
                                      <p:to>
                                        <p:strVal val="visible"/>
                                      </p:to>
                                    </p:set>
                                    <p:anim calcmode="lin" valueType="num">
                                      <p:cBhvr additive="base">
                                        <p:cTn id="124" dur="500"/>
                                        <p:tgtEl>
                                          <p:spTgt spid="618"/>
                                        </p:tgtEl>
                                        <p:attrNameLst>
                                          <p:attrName>ppt_x</p:attrName>
                                        </p:attrNameLst>
                                      </p:cBhvr>
                                      <p:tavLst>
                                        <p:tav tm="0">
                                          <p:val>
                                            <p:strVal val="#ppt_x-#ppt_w*1.125000"/>
                                          </p:val>
                                        </p:tav>
                                        <p:tav tm="100000">
                                          <p:val>
                                            <p:strVal val="#ppt_x"/>
                                          </p:val>
                                        </p:tav>
                                      </p:tavLst>
                                    </p:anim>
                                    <p:animEffect transition="in" filter="wipe(right)">
                                      <p:cBhvr>
                                        <p:cTn id="125" dur="500"/>
                                        <p:tgtEl>
                                          <p:spTgt spid="618"/>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619"/>
                                        </p:tgtEl>
                                        <p:attrNameLst>
                                          <p:attrName>style.visibility</p:attrName>
                                        </p:attrNameLst>
                                      </p:cBhvr>
                                      <p:to>
                                        <p:strVal val="visible"/>
                                      </p:to>
                                    </p:set>
                                    <p:anim calcmode="lin" valueType="num">
                                      <p:cBhvr additive="base">
                                        <p:cTn id="128" dur="500"/>
                                        <p:tgtEl>
                                          <p:spTgt spid="619"/>
                                        </p:tgtEl>
                                        <p:attrNameLst>
                                          <p:attrName>ppt_x</p:attrName>
                                        </p:attrNameLst>
                                      </p:cBhvr>
                                      <p:tavLst>
                                        <p:tav tm="0">
                                          <p:val>
                                            <p:strVal val="#ppt_x-#ppt_w*1.125000"/>
                                          </p:val>
                                        </p:tav>
                                        <p:tav tm="100000">
                                          <p:val>
                                            <p:strVal val="#ppt_x"/>
                                          </p:val>
                                        </p:tav>
                                      </p:tavLst>
                                    </p:anim>
                                    <p:animEffect transition="in" filter="wipe(right)">
                                      <p:cBhvr>
                                        <p:cTn id="129" dur="500"/>
                                        <p:tgtEl>
                                          <p:spTgt spid="619"/>
                                        </p:tgtEl>
                                      </p:cBhvr>
                                    </p:animEffect>
                                  </p:childTnLst>
                                </p:cTn>
                              </p:par>
                              <p:par>
                                <p:cTn id="130" presetID="12" presetClass="entr" presetSubtype="8" fill="hold" grpId="0" nodeType="withEffect">
                                  <p:stCondLst>
                                    <p:cond delay="0"/>
                                  </p:stCondLst>
                                  <p:childTnLst>
                                    <p:set>
                                      <p:cBhvr>
                                        <p:cTn id="131" dur="1" fill="hold">
                                          <p:stCondLst>
                                            <p:cond delay="0"/>
                                          </p:stCondLst>
                                        </p:cTn>
                                        <p:tgtEl>
                                          <p:spTgt spid="620"/>
                                        </p:tgtEl>
                                        <p:attrNameLst>
                                          <p:attrName>style.visibility</p:attrName>
                                        </p:attrNameLst>
                                      </p:cBhvr>
                                      <p:to>
                                        <p:strVal val="visible"/>
                                      </p:to>
                                    </p:set>
                                    <p:anim calcmode="lin" valueType="num">
                                      <p:cBhvr additive="base">
                                        <p:cTn id="132" dur="500"/>
                                        <p:tgtEl>
                                          <p:spTgt spid="620"/>
                                        </p:tgtEl>
                                        <p:attrNameLst>
                                          <p:attrName>ppt_x</p:attrName>
                                        </p:attrNameLst>
                                      </p:cBhvr>
                                      <p:tavLst>
                                        <p:tav tm="0">
                                          <p:val>
                                            <p:strVal val="#ppt_x-#ppt_w*1.125000"/>
                                          </p:val>
                                        </p:tav>
                                        <p:tav tm="100000">
                                          <p:val>
                                            <p:strVal val="#ppt_x"/>
                                          </p:val>
                                        </p:tav>
                                      </p:tavLst>
                                    </p:anim>
                                    <p:animEffect transition="in" filter="wipe(right)">
                                      <p:cBhvr>
                                        <p:cTn id="133" dur="500"/>
                                        <p:tgtEl>
                                          <p:spTgt spid="620"/>
                                        </p:tgtEl>
                                      </p:cBhvr>
                                    </p:animEffect>
                                  </p:childTnLst>
                                </p:cTn>
                              </p:par>
                              <p:par>
                                <p:cTn id="134" presetID="12" presetClass="entr" presetSubtype="8" fill="hold" grpId="0" nodeType="withEffect">
                                  <p:stCondLst>
                                    <p:cond delay="0"/>
                                  </p:stCondLst>
                                  <p:childTnLst>
                                    <p:set>
                                      <p:cBhvr>
                                        <p:cTn id="135" dur="1" fill="hold">
                                          <p:stCondLst>
                                            <p:cond delay="0"/>
                                          </p:stCondLst>
                                        </p:cTn>
                                        <p:tgtEl>
                                          <p:spTgt spid="621"/>
                                        </p:tgtEl>
                                        <p:attrNameLst>
                                          <p:attrName>style.visibility</p:attrName>
                                        </p:attrNameLst>
                                      </p:cBhvr>
                                      <p:to>
                                        <p:strVal val="visible"/>
                                      </p:to>
                                    </p:set>
                                    <p:anim calcmode="lin" valueType="num">
                                      <p:cBhvr additive="base">
                                        <p:cTn id="136" dur="500"/>
                                        <p:tgtEl>
                                          <p:spTgt spid="621"/>
                                        </p:tgtEl>
                                        <p:attrNameLst>
                                          <p:attrName>ppt_x</p:attrName>
                                        </p:attrNameLst>
                                      </p:cBhvr>
                                      <p:tavLst>
                                        <p:tav tm="0">
                                          <p:val>
                                            <p:strVal val="#ppt_x-#ppt_w*1.125000"/>
                                          </p:val>
                                        </p:tav>
                                        <p:tav tm="100000">
                                          <p:val>
                                            <p:strVal val="#ppt_x"/>
                                          </p:val>
                                        </p:tav>
                                      </p:tavLst>
                                    </p:anim>
                                    <p:animEffect transition="in" filter="wipe(right)">
                                      <p:cBhvr>
                                        <p:cTn id="137" dur="500"/>
                                        <p:tgtEl>
                                          <p:spTgt spid="621"/>
                                        </p:tgtEl>
                                      </p:cBhvr>
                                    </p:animEffect>
                                  </p:childTnLst>
                                </p:cTn>
                              </p:par>
                              <p:par>
                                <p:cTn id="138" presetID="12" presetClass="entr" presetSubtype="8" fill="hold" grpId="0" nodeType="withEffect">
                                  <p:stCondLst>
                                    <p:cond delay="0"/>
                                  </p:stCondLst>
                                  <p:childTnLst>
                                    <p:set>
                                      <p:cBhvr>
                                        <p:cTn id="139" dur="1" fill="hold">
                                          <p:stCondLst>
                                            <p:cond delay="0"/>
                                          </p:stCondLst>
                                        </p:cTn>
                                        <p:tgtEl>
                                          <p:spTgt spid="622"/>
                                        </p:tgtEl>
                                        <p:attrNameLst>
                                          <p:attrName>style.visibility</p:attrName>
                                        </p:attrNameLst>
                                      </p:cBhvr>
                                      <p:to>
                                        <p:strVal val="visible"/>
                                      </p:to>
                                    </p:set>
                                    <p:anim calcmode="lin" valueType="num">
                                      <p:cBhvr additive="base">
                                        <p:cTn id="140" dur="500"/>
                                        <p:tgtEl>
                                          <p:spTgt spid="622"/>
                                        </p:tgtEl>
                                        <p:attrNameLst>
                                          <p:attrName>ppt_x</p:attrName>
                                        </p:attrNameLst>
                                      </p:cBhvr>
                                      <p:tavLst>
                                        <p:tav tm="0">
                                          <p:val>
                                            <p:strVal val="#ppt_x-#ppt_w*1.125000"/>
                                          </p:val>
                                        </p:tav>
                                        <p:tav tm="100000">
                                          <p:val>
                                            <p:strVal val="#ppt_x"/>
                                          </p:val>
                                        </p:tav>
                                      </p:tavLst>
                                    </p:anim>
                                    <p:animEffect transition="in" filter="wipe(right)">
                                      <p:cBhvr>
                                        <p:cTn id="141" dur="500"/>
                                        <p:tgtEl>
                                          <p:spTgt spid="622"/>
                                        </p:tgtEl>
                                      </p:cBhvr>
                                    </p:animEffect>
                                  </p:childTnLst>
                                </p:cTn>
                              </p:par>
                              <p:par>
                                <p:cTn id="142" presetID="12" presetClass="entr" presetSubtype="8" fill="hold" grpId="0" nodeType="withEffect">
                                  <p:stCondLst>
                                    <p:cond delay="0"/>
                                  </p:stCondLst>
                                  <p:childTnLst>
                                    <p:set>
                                      <p:cBhvr>
                                        <p:cTn id="143" dur="1" fill="hold">
                                          <p:stCondLst>
                                            <p:cond delay="0"/>
                                          </p:stCondLst>
                                        </p:cTn>
                                        <p:tgtEl>
                                          <p:spTgt spid="623"/>
                                        </p:tgtEl>
                                        <p:attrNameLst>
                                          <p:attrName>style.visibility</p:attrName>
                                        </p:attrNameLst>
                                      </p:cBhvr>
                                      <p:to>
                                        <p:strVal val="visible"/>
                                      </p:to>
                                    </p:set>
                                    <p:anim calcmode="lin" valueType="num">
                                      <p:cBhvr additive="base">
                                        <p:cTn id="144" dur="500"/>
                                        <p:tgtEl>
                                          <p:spTgt spid="623"/>
                                        </p:tgtEl>
                                        <p:attrNameLst>
                                          <p:attrName>ppt_x</p:attrName>
                                        </p:attrNameLst>
                                      </p:cBhvr>
                                      <p:tavLst>
                                        <p:tav tm="0">
                                          <p:val>
                                            <p:strVal val="#ppt_x-#ppt_w*1.125000"/>
                                          </p:val>
                                        </p:tav>
                                        <p:tav tm="100000">
                                          <p:val>
                                            <p:strVal val="#ppt_x"/>
                                          </p:val>
                                        </p:tav>
                                      </p:tavLst>
                                    </p:anim>
                                    <p:animEffect transition="in" filter="wipe(right)">
                                      <p:cBhvr>
                                        <p:cTn id="145" dur="500"/>
                                        <p:tgtEl>
                                          <p:spTgt spid="623"/>
                                        </p:tgtEl>
                                      </p:cBhvr>
                                    </p:animEffect>
                                  </p:childTnLst>
                                </p:cTn>
                              </p:par>
                              <p:par>
                                <p:cTn id="146" presetID="12" presetClass="entr" presetSubtype="8" fill="hold" grpId="0" nodeType="withEffect">
                                  <p:stCondLst>
                                    <p:cond delay="0"/>
                                  </p:stCondLst>
                                  <p:childTnLst>
                                    <p:set>
                                      <p:cBhvr>
                                        <p:cTn id="147" dur="1" fill="hold">
                                          <p:stCondLst>
                                            <p:cond delay="0"/>
                                          </p:stCondLst>
                                        </p:cTn>
                                        <p:tgtEl>
                                          <p:spTgt spid="625"/>
                                        </p:tgtEl>
                                        <p:attrNameLst>
                                          <p:attrName>style.visibility</p:attrName>
                                        </p:attrNameLst>
                                      </p:cBhvr>
                                      <p:to>
                                        <p:strVal val="visible"/>
                                      </p:to>
                                    </p:set>
                                    <p:anim calcmode="lin" valueType="num">
                                      <p:cBhvr additive="base">
                                        <p:cTn id="148" dur="500"/>
                                        <p:tgtEl>
                                          <p:spTgt spid="625"/>
                                        </p:tgtEl>
                                        <p:attrNameLst>
                                          <p:attrName>ppt_x</p:attrName>
                                        </p:attrNameLst>
                                      </p:cBhvr>
                                      <p:tavLst>
                                        <p:tav tm="0">
                                          <p:val>
                                            <p:strVal val="#ppt_x-#ppt_w*1.125000"/>
                                          </p:val>
                                        </p:tav>
                                        <p:tav tm="100000">
                                          <p:val>
                                            <p:strVal val="#ppt_x"/>
                                          </p:val>
                                        </p:tav>
                                      </p:tavLst>
                                    </p:anim>
                                    <p:animEffect transition="in" filter="wipe(right)">
                                      <p:cBhvr>
                                        <p:cTn id="149" dur="500"/>
                                        <p:tgtEl>
                                          <p:spTgt spid="625"/>
                                        </p:tgtEl>
                                      </p:cBhvr>
                                    </p:animEffect>
                                  </p:childTnLst>
                                </p:cTn>
                              </p:par>
                              <p:par>
                                <p:cTn id="150" presetID="12" presetClass="entr" presetSubtype="8" fill="hold" grpId="0" nodeType="withEffect">
                                  <p:stCondLst>
                                    <p:cond delay="0"/>
                                  </p:stCondLst>
                                  <p:childTnLst>
                                    <p:set>
                                      <p:cBhvr>
                                        <p:cTn id="151" dur="1" fill="hold">
                                          <p:stCondLst>
                                            <p:cond delay="0"/>
                                          </p:stCondLst>
                                        </p:cTn>
                                        <p:tgtEl>
                                          <p:spTgt spid="626"/>
                                        </p:tgtEl>
                                        <p:attrNameLst>
                                          <p:attrName>style.visibility</p:attrName>
                                        </p:attrNameLst>
                                      </p:cBhvr>
                                      <p:to>
                                        <p:strVal val="visible"/>
                                      </p:to>
                                    </p:set>
                                    <p:anim calcmode="lin" valueType="num">
                                      <p:cBhvr additive="base">
                                        <p:cTn id="152" dur="500"/>
                                        <p:tgtEl>
                                          <p:spTgt spid="626"/>
                                        </p:tgtEl>
                                        <p:attrNameLst>
                                          <p:attrName>ppt_x</p:attrName>
                                        </p:attrNameLst>
                                      </p:cBhvr>
                                      <p:tavLst>
                                        <p:tav tm="0">
                                          <p:val>
                                            <p:strVal val="#ppt_x-#ppt_w*1.125000"/>
                                          </p:val>
                                        </p:tav>
                                        <p:tav tm="100000">
                                          <p:val>
                                            <p:strVal val="#ppt_x"/>
                                          </p:val>
                                        </p:tav>
                                      </p:tavLst>
                                    </p:anim>
                                    <p:animEffect transition="in" filter="wipe(right)">
                                      <p:cBhvr>
                                        <p:cTn id="153" dur="500"/>
                                        <p:tgtEl>
                                          <p:spTgt spid="626"/>
                                        </p:tgtEl>
                                      </p:cBhvr>
                                    </p:animEffect>
                                  </p:childTnLst>
                                </p:cTn>
                              </p:par>
                              <p:par>
                                <p:cTn id="154" presetID="12" presetClass="entr" presetSubtype="8" fill="hold" grpId="0" nodeType="withEffect">
                                  <p:stCondLst>
                                    <p:cond delay="0"/>
                                  </p:stCondLst>
                                  <p:childTnLst>
                                    <p:set>
                                      <p:cBhvr>
                                        <p:cTn id="155" dur="1" fill="hold">
                                          <p:stCondLst>
                                            <p:cond delay="0"/>
                                          </p:stCondLst>
                                        </p:cTn>
                                        <p:tgtEl>
                                          <p:spTgt spid="627"/>
                                        </p:tgtEl>
                                        <p:attrNameLst>
                                          <p:attrName>style.visibility</p:attrName>
                                        </p:attrNameLst>
                                      </p:cBhvr>
                                      <p:to>
                                        <p:strVal val="visible"/>
                                      </p:to>
                                    </p:set>
                                    <p:anim calcmode="lin" valueType="num">
                                      <p:cBhvr additive="base">
                                        <p:cTn id="156" dur="500"/>
                                        <p:tgtEl>
                                          <p:spTgt spid="627"/>
                                        </p:tgtEl>
                                        <p:attrNameLst>
                                          <p:attrName>ppt_x</p:attrName>
                                        </p:attrNameLst>
                                      </p:cBhvr>
                                      <p:tavLst>
                                        <p:tav tm="0">
                                          <p:val>
                                            <p:strVal val="#ppt_x-#ppt_w*1.125000"/>
                                          </p:val>
                                        </p:tav>
                                        <p:tav tm="100000">
                                          <p:val>
                                            <p:strVal val="#ppt_x"/>
                                          </p:val>
                                        </p:tav>
                                      </p:tavLst>
                                    </p:anim>
                                    <p:animEffect transition="in" filter="wipe(right)">
                                      <p:cBhvr>
                                        <p:cTn id="157" dur="500"/>
                                        <p:tgtEl>
                                          <p:spTgt spid="627"/>
                                        </p:tgtEl>
                                      </p:cBhvr>
                                    </p:animEffect>
                                  </p:childTnLst>
                                </p:cTn>
                              </p:par>
                              <p:par>
                                <p:cTn id="158" presetID="12" presetClass="entr" presetSubtype="8" fill="hold" grpId="0" nodeType="withEffect">
                                  <p:stCondLst>
                                    <p:cond delay="0"/>
                                  </p:stCondLst>
                                  <p:childTnLst>
                                    <p:set>
                                      <p:cBhvr>
                                        <p:cTn id="159" dur="1" fill="hold">
                                          <p:stCondLst>
                                            <p:cond delay="0"/>
                                          </p:stCondLst>
                                        </p:cTn>
                                        <p:tgtEl>
                                          <p:spTgt spid="628"/>
                                        </p:tgtEl>
                                        <p:attrNameLst>
                                          <p:attrName>style.visibility</p:attrName>
                                        </p:attrNameLst>
                                      </p:cBhvr>
                                      <p:to>
                                        <p:strVal val="visible"/>
                                      </p:to>
                                    </p:set>
                                    <p:anim calcmode="lin" valueType="num">
                                      <p:cBhvr additive="base">
                                        <p:cTn id="160" dur="500"/>
                                        <p:tgtEl>
                                          <p:spTgt spid="628"/>
                                        </p:tgtEl>
                                        <p:attrNameLst>
                                          <p:attrName>ppt_x</p:attrName>
                                        </p:attrNameLst>
                                      </p:cBhvr>
                                      <p:tavLst>
                                        <p:tav tm="0">
                                          <p:val>
                                            <p:strVal val="#ppt_x-#ppt_w*1.125000"/>
                                          </p:val>
                                        </p:tav>
                                        <p:tav tm="100000">
                                          <p:val>
                                            <p:strVal val="#ppt_x"/>
                                          </p:val>
                                        </p:tav>
                                      </p:tavLst>
                                    </p:anim>
                                    <p:animEffect transition="in" filter="wipe(right)">
                                      <p:cBhvr>
                                        <p:cTn id="161" dur="500"/>
                                        <p:tgtEl>
                                          <p:spTgt spid="628"/>
                                        </p:tgtEl>
                                      </p:cBhvr>
                                    </p:animEffect>
                                  </p:childTnLst>
                                </p:cTn>
                              </p:par>
                              <p:par>
                                <p:cTn id="162" presetID="12" presetClass="entr" presetSubtype="8" fill="hold" grpId="0" nodeType="withEffect">
                                  <p:stCondLst>
                                    <p:cond delay="0"/>
                                  </p:stCondLst>
                                  <p:childTnLst>
                                    <p:set>
                                      <p:cBhvr>
                                        <p:cTn id="163" dur="1" fill="hold">
                                          <p:stCondLst>
                                            <p:cond delay="0"/>
                                          </p:stCondLst>
                                        </p:cTn>
                                        <p:tgtEl>
                                          <p:spTgt spid="629"/>
                                        </p:tgtEl>
                                        <p:attrNameLst>
                                          <p:attrName>style.visibility</p:attrName>
                                        </p:attrNameLst>
                                      </p:cBhvr>
                                      <p:to>
                                        <p:strVal val="visible"/>
                                      </p:to>
                                    </p:set>
                                    <p:anim calcmode="lin" valueType="num">
                                      <p:cBhvr additive="base">
                                        <p:cTn id="164" dur="500"/>
                                        <p:tgtEl>
                                          <p:spTgt spid="629"/>
                                        </p:tgtEl>
                                        <p:attrNameLst>
                                          <p:attrName>ppt_x</p:attrName>
                                        </p:attrNameLst>
                                      </p:cBhvr>
                                      <p:tavLst>
                                        <p:tav tm="0">
                                          <p:val>
                                            <p:strVal val="#ppt_x-#ppt_w*1.125000"/>
                                          </p:val>
                                        </p:tav>
                                        <p:tav tm="100000">
                                          <p:val>
                                            <p:strVal val="#ppt_x"/>
                                          </p:val>
                                        </p:tav>
                                      </p:tavLst>
                                    </p:anim>
                                    <p:animEffect transition="in" filter="wipe(right)">
                                      <p:cBhvr>
                                        <p:cTn id="165" dur="500"/>
                                        <p:tgtEl>
                                          <p:spTgt spid="629"/>
                                        </p:tgtEl>
                                      </p:cBhvr>
                                    </p:animEffect>
                                  </p:childTnLst>
                                </p:cTn>
                              </p:par>
                              <p:par>
                                <p:cTn id="166" presetID="12" presetClass="entr" presetSubtype="8" fill="hold" grpId="0" nodeType="withEffect">
                                  <p:stCondLst>
                                    <p:cond delay="0"/>
                                  </p:stCondLst>
                                  <p:childTnLst>
                                    <p:set>
                                      <p:cBhvr>
                                        <p:cTn id="167" dur="1" fill="hold">
                                          <p:stCondLst>
                                            <p:cond delay="0"/>
                                          </p:stCondLst>
                                        </p:cTn>
                                        <p:tgtEl>
                                          <p:spTgt spid="154"/>
                                        </p:tgtEl>
                                        <p:attrNameLst>
                                          <p:attrName>style.visibility</p:attrName>
                                        </p:attrNameLst>
                                      </p:cBhvr>
                                      <p:to>
                                        <p:strVal val="visible"/>
                                      </p:to>
                                    </p:set>
                                    <p:anim calcmode="lin" valueType="num">
                                      <p:cBhvr additive="base">
                                        <p:cTn id="168" dur="500"/>
                                        <p:tgtEl>
                                          <p:spTgt spid="154"/>
                                        </p:tgtEl>
                                        <p:attrNameLst>
                                          <p:attrName>ppt_x</p:attrName>
                                        </p:attrNameLst>
                                      </p:cBhvr>
                                      <p:tavLst>
                                        <p:tav tm="0">
                                          <p:val>
                                            <p:strVal val="#ppt_x-#ppt_w*1.125000"/>
                                          </p:val>
                                        </p:tav>
                                        <p:tav tm="100000">
                                          <p:val>
                                            <p:strVal val="#ppt_x"/>
                                          </p:val>
                                        </p:tav>
                                      </p:tavLst>
                                    </p:anim>
                                    <p:animEffect transition="in" filter="wipe(right)">
                                      <p:cBhvr>
                                        <p:cTn id="169" dur="500"/>
                                        <p:tgtEl>
                                          <p:spTgt spid="154"/>
                                        </p:tgtEl>
                                      </p:cBhvr>
                                    </p:animEffect>
                                  </p:childTnLst>
                                </p:cTn>
                              </p:par>
                              <p:par>
                                <p:cTn id="170" presetID="12" presetClass="entr" presetSubtype="8" fill="hold" grpId="0" nodeType="withEffect">
                                  <p:stCondLst>
                                    <p:cond delay="0"/>
                                  </p:stCondLst>
                                  <p:childTnLst>
                                    <p:set>
                                      <p:cBhvr>
                                        <p:cTn id="171" dur="1" fill="hold">
                                          <p:stCondLst>
                                            <p:cond delay="0"/>
                                          </p:stCondLst>
                                        </p:cTn>
                                        <p:tgtEl>
                                          <p:spTgt spid="632"/>
                                        </p:tgtEl>
                                        <p:attrNameLst>
                                          <p:attrName>style.visibility</p:attrName>
                                        </p:attrNameLst>
                                      </p:cBhvr>
                                      <p:to>
                                        <p:strVal val="visible"/>
                                      </p:to>
                                    </p:set>
                                    <p:anim calcmode="lin" valueType="num">
                                      <p:cBhvr additive="base">
                                        <p:cTn id="172" dur="500"/>
                                        <p:tgtEl>
                                          <p:spTgt spid="632"/>
                                        </p:tgtEl>
                                        <p:attrNameLst>
                                          <p:attrName>ppt_x</p:attrName>
                                        </p:attrNameLst>
                                      </p:cBhvr>
                                      <p:tavLst>
                                        <p:tav tm="0">
                                          <p:val>
                                            <p:strVal val="#ppt_x-#ppt_w*1.125000"/>
                                          </p:val>
                                        </p:tav>
                                        <p:tav tm="100000">
                                          <p:val>
                                            <p:strVal val="#ppt_x"/>
                                          </p:val>
                                        </p:tav>
                                      </p:tavLst>
                                    </p:anim>
                                    <p:animEffect transition="in" filter="wipe(right)">
                                      <p:cBhvr>
                                        <p:cTn id="173" dur="500"/>
                                        <p:tgtEl>
                                          <p:spTgt spid="632"/>
                                        </p:tgtEl>
                                      </p:cBhvr>
                                    </p:animEffect>
                                  </p:childTnLst>
                                </p:cTn>
                              </p:par>
                              <p:par>
                                <p:cTn id="174" presetID="12" presetClass="entr" presetSubtype="8" fill="hold" grpId="0" nodeType="with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500"/>
                                        <p:tgtEl>
                                          <p:spTgt spid="137"/>
                                        </p:tgtEl>
                                        <p:attrNameLst>
                                          <p:attrName>ppt_x</p:attrName>
                                        </p:attrNameLst>
                                      </p:cBhvr>
                                      <p:tavLst>
                                        <p:tav tm="0">
                                          <p:val>
                                            <p:strVal val="#ppt_x-#ppt_w*1.125000"/>
                                          </p:val>
                                        </p:tav>
                                        <p:tav tm="100000">
                                          <p:val>
                                            <p:strVal val="#ppt_x"/>
                                          </p:val>
                                        </p:tav>
                                      </p:tavLst>
                                    </p:anim>
                                    <p:animEffect transition="in" filter="wipe(right)">
                                      <p:cBhvr>
                                        <p:cTn id="177" dur="500"/>
                                        <p:tgtEl>
                                          <p:spTgt spid="137"/>
                                        </p:tgtEl>
                                      </p:cBhvr>
                                    </p:animEffect>
                                  </p:childTnLst>
                                </p:cTn>
                              </p:par>
                              <p:par>
                                <p:cTn id="178" presetID="12" presetClass="entr" presetSubtype="8" fill="hold" grpId="0" nodeType="withEffect">
                                  <p:stCondLst>
                                    <p:cond delay="0"/>
                                  </p:stCondLst>
                                  <p:childTnLst>
                                    <p:set>
                                      <p:cBhvr>
                                        <p:cTn id="179" dur="1" fill="hold">
                                          <p:stCondLst>
                                            <p:cond delay="0"/>
                                          </p:stCondLst>
                                        </p:cTn>
                                        <p:tgtEl>
                                          <p:spTgt spid="143"/>
                                        </p:tgtEl>
                                        <p:attrNameLst>
                                          <p:attrName>style.visibility</p:attrName>
                                        </p:attrNameLst>
                                      </p:cBhvr>
                                      <p:to>
                                        <p:strVal val="visible"/>
                                      </p:to>
                                    </p:set>
                                    <p:anim calcmode="lin" valueType="num">
                                      <p:cBhvr additive="base">
                                        <p:cTn id="180" dur="500"/>
                                        <p:tgtEl>
                                          <p:spTgt spid="143"/>
                                        </p:tgtEl>
                                        <p:attrNameLst>
                                          <p:attrName>ppt_x</p:attrName>
                                        </p:attrNameLst>
                                      </p:cBhvr>
                                      <p:tavLst>
                                        <p:tav tm="0">
                                          <p:val>
                                            <p:strVal val="#ppt_x-#ppt_w*1.125000"/>
                                          </p:val>
                                        </p:tav>
                                        <p:tav tm="100000">
                                          <p:val>
                                            <p:strVal val="#ppt_x"/>
                                          </p:val>
                                        </p:tav>
                                      </p:tavLst>
                                    </p:anim>
                                    <p:animEffect transition="in" filter="wipe(right)">
                                      <p:cBhvr>
                                        <p:cTn id="181" dur="500"/>
                                        <p:tgtEl>
                                          <p:spTgt spid="143"/>
                                        </p:tgtEl>
                                      </p:cBhvr>
                                    </p:animEffect>
                                  </p:childTnLst>
                                </p:cTn>
                              </p:par>
                              <p:par>
                                <p:cTn id="182" presetID="12" presetClass="entr" presetSubtype="8" fill="hold" grpId="0" nodeType="withEffect">
                                  <p:stCondLst>
                                    <p:cond delay="0"/>
                                  </p:stCondLst>
                                  <p:childTnLst>
                                    <p:set>
                                      <p:cBhvr>
                                        <p:cTn id="183" dur="1" fill="hold">
                                          <p:stCondLst>
                                            <p:cond delay="0"/>
                                          </p:stCondLst>
                                        </p:cTn>
                                        <p:tgtEl>
                                          <p:spTgt spid="144"/>
                                        </p:tgtEl>
                                        <p:attrNameLst>
                                          <p:attrName>style.visibility</p:attrName>
                                        </p:attrNameLst>
                                      </p:cBhvr>
                                      <p:to>
                                        <p:strVal val="visible"/>
                                      </p:to>
                                    </p:set>
                                    <p:anim calcmode="lin" valueType="num">
                                      <p:cBhvr additive="base">
                                        <p:cTn id="184" dur="500"/>
                                        <p:tgtEl>
                                          <p:spTgt spid="144"/>
                                        </p:tgtEl>
                                        <p:attrNameLst>
                                          <p:attrName>ppt_x</p:attrName>
                                        </p:attrNameLst>
                                      </p:cBhvr>
                                      <p:tavLst>
                                        <p:tav tm="0">
                                          <p:val>
                                            <p:strVal val="#ppt_x-#ppt_w*1.125000"/>
                                          </p:val>
                                        </p:tav>
                                        <p:tav tm="100000">
                                          <p:val>
                                            <p:strVal val="#ppt_x"/>
                                          </p:val>
                                        </p:tav>
                                      </p:tavLst>
                                    </p:anim>
                                    <p:animEffect transition="in" filter="wipe(right)">
                                      <p:cBhvr>
                                        <p:cTn id="185" dur="500"/>
                                        <p:tgtEl>
                                          <p:spTgt spid="144"/>
                                        </p:tgtEl>
                                      </p:cBhvr>
                                    </p:animEffect>
                                  </p:childTnLst>
                                </p:cTn>
                              </p:par>
                              <p:par>
                                <p:cTn id="186" presetID="12" presetClass="entr" presetSubtype="8" fill="hold" grpId="0" nodeType="withEffect">
                                  <p:stCondLst>
                                    <p:cond delay="0"/>
                                  </p:stCondLst>
                                  <p:childTnLst>
                                    <p:set>
                                      <p:cBhvr>
                                        <p:cTn id="187" dur="1" fill="hold">
                                          <p:stCondLst>
                                            <p:cond delay="0"/>
                                          </p:stCondLst>
                                        </p:cTn>
                                        <p:tgtEl>
                                          <p:spTgt spid="145"/>
                                        </p:tgtEl>
                                        <p:attrNameLst>
                                          <p:attrName>style.visibility</p:attrName>
                                        </p:attrNameLst>
                                      </p:cBhvr>
                                      <p:to>
                                        <p:strVal val="visible"/>
                                      </p:to>
                                    </p:set>
                                    <p:anim calcmode="lin" valueType="num">
                                      <p:cBhvr additive="base">
                                        <p:cTn id="188" dur="500"/>
                                        <p:tgtEl>
                                          <p:spTgt spid="145"/>
                                        </p:tgtEl>
                                        <p:attrNameLst>
                                          <p:attrName>ppt_x</p:attrName>
                                        </p:attrNameLst>
                                      </p:cBhvr>
                                      <p:tavLst>
                                        <p:tav tm="0">
                                          <p:val>
                                            <p:strVal val="#ppt_x-#ppt_w*1.125000"/>
                                          </p:val>
                                        </p:tav>
                                        <p:tav tm="100000">
                                          <p:val>
                                            <p:strVal val="#ppt_x"/>
                                          </p:val>
                                        </p:tav>
                                      </p:tavLst>
                                    </p:anim>
                                    <p:animEffect transition="in" filter="wipe(right)">
                                      <p:cBhvr>
                                        <p:cTn id="189" dur="500"/>
                                        <p:tgtEl>
                                          <p:spTgt spid="145"/>
                                        </p:tgtEl>
                                      </p:cBhvr>
                                    </p:animEffect>
                                  </p:childTnLst>
                                </p:cTn>
                              </p:par>
                              <p:par>
                                <p:cTn id="190" presetID="12" presetClass="entr" presetSubtype="8" fill="hold" grpId="0" nodeType="withEffect">
                                  <p:stCondLst>
                                    <p:cond delay="0"/>
                                  </p:stCondLst>
                                  <p:childTnLst>
                                    <p:set>
                                      <p:cBhvr>
                                        <p:cTn id="191" dur="1" fill="hold">
                                          <p:stCondLst>
                                            <p:cond delay="0"/>
                                          </p:stCondLst>
                                        </p:cTn>
                                        <p:tgtEl>
                                          <p:spTgt spid="146"/>
                                        </p:tgtEl>
                                        <p:attrNameLst>
                                          <p:attrName>style.visibility</p:attrName>
                                        </p:attrNameLst>
                                      </p:cBhvr>
                                      <p:to>
                                        <p:strVal val="visible"/>
                                      </p:to>
                                    </p:set>
                                    <p:anim calcmode="lin" valueType="num">
                                      <p:cBhvr additive="base">
                                        <p:cTn id="192" dur="500"/>
                                        <p:tgtEl>
                                          <p:spTgt spid="146"/>
                                        </p:tgtEl>
                                        <p:attrNameLst>
                                          <p:attrName>ppt_x</p:attrName>
                                        </p:attrNameLst>
                                      </p:cBhvr>
                                      <p:tavLst>
                                        <p:tav tm="0">
                                          <p:val>
                                            <p:strVal val="#ppt_x-#ppt_w*1.125000"/>
                                          </p:val>
                                        </p:tav>
                                        <p:tav tm="100000">
                                          <p:val>
                                            <p:strVal val="#ppt_x"/>
                                          </p:val>
                                        </p:tav>
                                      </p:tavLst>
                                    </p:anim>
                                    <p:animEffect transition="in" filter="wipe(right)">
                                      <p:cBhvr>
                                        <p:cTn id="193" dur="500"/>
                                        <p:tgtEl>
                                          <p:spTgt spid="146"/>
                                        </p:tgtEl>
                                      </p:cBhvr>
                                    </p:animEffect>
                                  </p:childTnLst>
                                </p:cTn>
                              </p:par>
                              <p:par>
                                <p:cTn id="194" presetID="12" presetClass="entr" presetSubtype="8" fill="hold" grpId="0" nodeType="withEffect">
                                  <p:stCondLst>
                                    <p:cond delay="0"/>
                                  </p:stCondLst>
                                  <p:childTnLst>
                                    <p:set>
                                      <p:cBhvr>
                                        <p:cTn id="195" dur="1" fill="hold">
                                          <p:stCondLst>
                                            <p:cond delay="0"/>
                                          </p:stCondLst>
                                        </p:cTn>
                                        <p:tgtEl>
                                          <p:spTgt spid="147"/>
                                        </p:tgtEl>
                                        <p:attrNameLst>
                                          <p:attrName>style.visibility</p:attrName>
                                        </p:attrNameLst>
                                      </p:cBhvr>
                                      <p:to>
                                        <p:strVal val="visible"/>
                                      </p:to>
                                    </p:set>
                                    <p:anim calcmode="lin" valueType="num">
                                      <p:cBhvr additive="base">
                                        <p:cTn id="196" dur="500"/>
                                        <p:tgtEl>
                                          <p:spTgt spid="147"/>
                                        </p:tgtEl>
                                        <p:attrNameLst>
                                          <p:attrName>ppt_x</p:attrName>
                                        </p:attrNameLst>
                                      </p:cBhvr>
                                      <p:tavLst>
                                        <p:tav tm="0">
                                          <p:val>
                                            <p:strVal val="#ppt_x-#ppt_w*1.125000"/>
                                          </p:val>
                                        </p:tav>
                                        <p:tav tm="100000">
                                          <p:val>
                                            <p:strVal val="#ppt_x"/>
                                          </p:val>
                                        </p:tav>
                                      </p:tavLst>
                                    </p:anim>
                                    <p:animEffect transition="in" filter="wipe(right)">
                                      <p:cBhvr>
                                        <p:cTn id="197" dur="500"/>
                                        <p:tgtEl>
                                          <p:spTgt spid="147"/>
                                        </p:tgtEl>
                                      </p:cBhvr>
                                    </p:animEffect>
                                  </p:childTnLst>
                                </p:cTn>
                              </p:par>
                              <p:par>
                                <p:cTn id="198" presetID="12" presetClass="entr" presetSubtype="8" fill="hold" grpId="0" nodeType="withEffect">
                                  <p:stCondLst>
                                    <p:cond delay="0"/>
                                  </p:stCondLst>
                                  <p:childTnLst>
                                    <p:set>
                                      <p:cBhvr>
                                        <p:cTn id="199" dur="1" fill="hold">
                                          <p:stCondLst>
                                            <p:cond delay="0"/>
                                          </p:stCondLst>
                                        </p:cTn>
                                        <p:tgtEl>
                                          <p:spTgt spid="148"/>
                                        </p:tgtEl>
                                        <p:attrNameLst>
                                          <p:attrName>style.visibility</p:attrName>
                                        </p:attrNameLst>
                                      </p:cBhvr>
                                      <p:to>
                                        <p:strVal val="visible"/>
                                      </p:to>
                                    </p:set>
                                    <p:anim calcmode="lin" valueType="num">
                                      <p:cBhvr additive="base">
                                        <p:cTn id="200" dur="500"/>
                                        <p:tgtEl>
                                          <p:spTgt spid="148"/>
                                        </p:tgtEl>
                                        <p:attrNameLst>
                                          <p:attrName>ppt_x</p:attrName>
                                        </p:attrNameLst>
                                      </p:cBhvr>
                                      <p:tavLst>
                                        <p:tav tm="0">
                                          <p:val>
                                            <p:strVal val="#ppt_x-#ppt_w*1.125000"/>
                                          </p:val>
                                        </p:tav>
                                        <p:tav tm="100000">
                                          <p:val>
                                            <p:strVal val="#ppt_x"/>
                                          </p:val>
                                        </p:tav>
                                      </p:tavLst>
                                    </p:anim>
                                    <p:animEffect transition="in" filter="wipe(right)">
                                      <p:cBhvr>
                                        <p:cTn id="201" dur="500"/>
                                        <p:tgtEl>
                                          <p:spTgt spid="148"/>
                                        </p:tgtEl>
                                      </p:cBhvr>
                                    </p:animEffect>
                                  </p:childTnLst>
                                </p:cTn>
                              </p:par>
                              <p:par>
                                <p:cTn id="202" presetID="12" presetClass="entr" presetSubtype="8" fill="hold" grpId="0" nodeType="withEffect">
                                  <p:stCondLst>
                                    <p:cond delay="0"/>
                                  </p:stCondLst>
                                  <p:childTnLst>
                                    <p:set>
                                      <p:cBhvr>
                                        <p:cTn id="203" dur="1" fill="hold">
                                          <p:stCondLst>
                                            <p:cond delay="0"/>
                                          </p:stCondLst>
                                        </p:cTn>
                                        <p:tgtEl>
                                          <p:spTgt spid="149"/>
                                        </p:tgtEl>
                                        <p:attrNameLst>
                                          <p:attrName>style.visibility</p:attrName>
                                        </p:attrNameLst>
                                      </p:cBhvr>
                                      <p:to>
                                        <p:strVal val="visible"/>
                                      </p:to>
                                    </p:set>
                                    <p:anim calcmode="lin" valueType="num">
                                      <p:cBhvr additive="base">
                                        <p:cTn id="204" dur="500"/>
                                        <p:tgtEl>
                                          <p:spTgt spid="149"/>
                                        </p:tgtEl>
                                        <p:attrNameLst>
                                          <p:attrName>ppt_x</p:attrName>
                                        </p:attrNameLst>
                                      </p:cBhvr>
                                      <p:tavLst>
                                        <p:tav tm="0">
                                          <p:val>
                                            <p:strVal val="#ppt_x-#ppt_w*1.125000"/>
                                          </p:val>
                                        </p:tav>
                                        <p:tav tm="100000">
                                          <p:val>
                                            <p:strVal val="#ppt_x"/>
                                          </p:val>
                                        </p:tav>
                                      </p:tavLst>
                                    </p:anim>
                                    <p:animEffect transition="in" filter="wipe(right)">
                                      <p:cBhvr>
                                        <p:cTn id="205" dur="500"/>
                                        <p:tgtEl>
                                          <p:spTgt spid="149"/>
                                        </p:tgtEl>
                                      </p:cBhvr>
                                    </p:animEffect>
                                  </p:childTnLst>
                                </p:cTn>
                              </p:par>
                              <p:par>
                                <p:cTn id="206" presetID="12" presetClass="entr" presetSubtype="8" fill="hold" grpId="0" nodeType="withEffect">
                                  <p:stCondLst>
                                    <p:cond delay="0"/>
                                  </p:stCondLst>
                                  <p:childTnLst>
                                    <p:set>
                                      <p:cBhvr>
                                        <p:cTn id="207" dur="1" fill="hold">
                                          <p:stCondLst>
                                            <p:cond delay="0"/>
                                          </p:stCondLst>
                                        </p:cTn>
                                        <p:tgtEl>
                                          <p:spTgt spid="150"/>
                                        </p:tgtEl>
                                        <p:attrNameLst>
                                          <p:attrName>style.visibility</p:attrName>
                                        </p:attrNameLst>
                                      </p:cBhvr>
                                      <p:to>
                                        <p:strVal val="visible"/>
                                      </p:to>
                                    </p:set>
                                    <p:anim calcmode="lin" valueType="num">
                                      <p:cBhvr additive="base">
                                        <p:cTn id="208" dur="500"/>
                                        <p:tgtEl>
                                          <p:spTgt spid="150"/>
                                        </p:tgtEl>
                                        <p:attrNameLst>
                                          <p:attrName>ppt_x</p:attrName>
                                        </p:attrNameLst>
                                      </p:cBhvr>
                                      <p:tavLst>
                                        <p:tav tm="0">
                                          <p:val>
                                            <p:strVal val="#ppt_x-#ppt_w*1.125000"/>
                                          </p:val>
                                        </p:tav>
                                        <p:tav tm="100000">
                                          <p:val>
                                            <p:strVal val="#ppt_x"/>
                                          </p:val>
                                        </p:tav>
                                      </p:tavLst>
                                    </p:anim>
                                    <p:animEffect transition="in" filter="wipe(right)">
                                      <p:cBhvr>
                                        <p:cTn id="209" dur="500"/>
                                        <p:tgtEl>
                                          <p:spTgt spid="150"/>
                                        </p:tgtEl>
                                      </p:cBhvr>
                                    </p:animEffect>
                                  </p:childTnLst>
                                </p:cTn>
                              </p:par>
                              <p:par>
                                <p:cTn id="210" presetID="12" presetClass="entr" presetSubtype="8" fill="hold" grpId="0" nodeType="withEffect">
                                  <p:stCondLst>
                                    <p:cond delay="0"/>
                                  </p:stCondLst>
                                  <p:childTnLst>
                                    <p:set>
                                      <p:cBhvr>
                                        <p:cTn id="211" dur="1" fill="hold">
                                          <p:stCondLst>
                                            <p:cond delay="0"/>
                                          </p:stCondLst>
                                        </p:cTn>
                                        <p:tgtEl>
                                          <p:spTgt spid="152"/>
                                        </p:tgtEl>
                                        <p:attrNameLst>
                                          <p:attrName>style.visibility</p:attrName>
                                        </p:attrNameLst>
                                      </p:cBhvr>
                                      <p:to>
                                        <p:strVal val="visible"/>
                                      </p:to>
                                    </p:set>
                                    <p:anim calcmode="lin" valueType="num">
                                      <p:cBhvr additive="base">
                                        <p:cTn id="212" dur="500"/>
                                        <p:tgtEl>
                                          <p:spTgt spid="152"/>
                                        </p:tgtEl>
                                        <p:attrNameLst>
                                          <p:attrName>ppt_x</p:attrName>
                                        </p:attrNameLst>
                                      </p:cBhvr>
                                      <p:tavLst>
                                        <p:tav tm="0">
                                          <p:val>
                                            <p:strVal val="#ppt_x-#ppt_w*1.125000"/>
                                          </p:val>
                                        </p:tav>
                                        <p:tav tm="100000">
                                          <p:val>
                                            <p:strVal val="#ppt_x"/>
                                          </p:val>
                                        </p:tav>
                                      </p:tavLst>
                                    </p:anim>
                                    <p:animEffect transition="in" filter="wipe(right)">
                                      <p:cBhvr>
                                        <p:cTn id="213" dur="500"/>
                                        <p:tgtEl>
                                          <p:spTgt spid="152"/>
                                        </p:tgtEl>
                                      </p:cBhvr>
                                    </p:animEffect>
                                  </p:childTnLst>
                                </p:cTn>
                              </p:par>
                              <p:par>
                                <p:cTn id="214" presetID="12" presetClass="entr" presetSubtype="8" fill="hold" grpId="0" nodeType="withEffect">
                                  <p:stCondLst>
                                    <p:cond delay="0"/>
                                  </p:stCondLst>
                                  <p:childTnLst>
                                    <p:set>
                                      <p:cBhvr>
                                        <p:cTn id="215" dur="1" fill="hold">
                                          <p:stCondLst>
                                            <p:cond delay="0"/>
                                          </p:stCondLst>
                                        </p:cTn>
                                        <p:tgtEl>
                                          <p:spTgt spid="175"/>
                                        </p:tgtEl>
                                        <p:attrNameLst>
                                          <p:attrName>style.visibility</p:attrName>
                                        </p:attrNameLst>
                                      </p:cBhvr>
                                      <p:to>
                                        <p:strVal val="visible"/>
                                      </p:to>
                                    </p:set>
                                    <p:anim calcmode="lin" valueType="num">
                                      <p:cBhvr additive="base">
                                        <p:cTn id="216" dur="500"/>
                                        <p:tgtEl>
                                          <p:spTgt spid="175"/>
                                        </p:tgtEl>
                                        <p:attrNameLst>
                                          <p:attrName>ppt_x</p:attrName>
                                        </p:attrNameLst>
                                      </p:cBhvr>
                                      <p:tavLst>
                                        <p:tav tm="0">
                                          <p:val>
                                            <p:strVal val="#ppt_x-#ppt_w*1.125000"/>
                                          </p:val>
                                        </p:tav>
                                        <p:tav tm="100000">
                                          <p:val>
                                            <p:strVal val="#ppt_x"/>
                                          </p:val>
                                        </p:tav>
                                      </p:tavLst>
                                    </p:anim>
                                    <p:animEffect transition="in" filter="wipe(right)">
                                      <p:cBhvr>
                                        <p:cTn id="217" dur="500"/>
                                        <p:tgtEl>
                                          <p:spTgt spid="175"/>
                                        </p:tgtEl>
                                      </p:cBhvr>
                                    </p:animEffect>
                                  </p:childTnLst>
                                </p:cTn>
                              </p:par>
                              <p:par>
                                <p:cTn id="218" presetID="12" presetClass="entr" presetSubtype="8" fill="hold" grpId="0" nodeType="withEffect">
                                  <p:stCondLst>
                                    <p:cond delay="0"/>
                                  </p:stCondLst>
                                  <p:childTnLst>
                                    <p:set>
                                      <p:cBhvr>
                                        <p:cTn id="219" dur="1" fill="hold">
                                          <p:stCondLst>
                                            <p:cond delay="0"/>
                                          </p:stCondLst>
                                        </p:cTn>
                                        <p:tgtEl>
                                          <p:spTgt spid="176"/>
                                        </p:tgtEl>
                                        <p:attrNameLst>
                                          <p:attrName>style.visibility</p:attrName>
                                        </p:attrNameLst>
                                      </p:cBhvr>
                                      <p:to>
                                        <p:strVal val="visible"/>
                                      </p:to>
                                    </p:set>
                                    <p:anim calcmode="lin" valueType="num">
                                      <p:cBhvr additive="base">
                                        <p:cTn id="220" dur="500"/>
                                        <p:tgtEl>
                                          <p:spTgt spid="176"/>
                                        </p:tgtEl>
                                        <p:attrNameLst>
                                          <p:attrName>ppt_x</p:attrName>
                                        </p:attrNameLst>
                                      </p:cBhvr>
                                      <p:tavLst>
                                        <p:tav tm="0">
                                          <p:val>
                                            <p:strVal val="#ppt_x-#ppt_w*1.125000"/>
                                          </p:val>
                                        </p:tav>
                                        <p:tav tm="100000">
                                          <p:val>
                                            <p:strVal val="#ppt_x"/>
                                          </p:val>
                                        </p:tav>
                                      </p:tavLst>
                                    </p:anim>
                                    <p:animEffect transition="in" filter="wipe(right)">
                                      <p:cBhvr>
                                        <p:cTn id="221" dur="500"/>
                                        <p:tgtEl>
                                          <p:spTgt spid="176"/>
                                        </p:tgtEl>
                                      </p:cBhvr>
                                    </p:animEffect>
                                  </p:childTnLst>
                                </p:cTn>
                              </p:par>
                              <p:par>
                                <p:cTn id="222" presetID="12" presetClass="entr" presetSubtype="8" fill="hold" grpId="0" nodeType="withEffect">
                                  <p:stCondLst>
                                    <p:cond delay="0"/>
                                  </p:stCondLst>
                                  <p:childTnLst>
                                    <p:set>
                                      <p:cBhvr>
                                        <p:cTn id="223" dur="1" fill="hold">
                                          <p:stCondLst>
                                            <p:cond delay="0"/>
                                          </p:stCondLst>
                                        </p:cTn>
                                        <p:tgtEl>
                                          <p:spTgt spid="180"/>
                                        </p:tgtEl>
                                        <p:attrNameLst>
                                          <p:attrName>style.visibility</p:attrName>
                                        </p:attrNameLst>
                                      </p:cBhvr>
                                      <p:to>
                                        <p:strVal val="visible"/>
                                      </p:to>
                                    </p:set>
                                    <p:anim calcmode="lin" valueType="num">
                                      <p:cBhvr additive="base">
                                        <p:cTn id="224" dur="500"/>
                                        <p:tgtEl>
                                          <p:spTgt spid="180"/>
                                        </p:tgtEl>
                                        <p:attrNameLst>
                                          <p:attrName>ppt_x</p:attrName>
                                        </p:attrNameLst>
                                      </p:cBhvr>
                                      <p:tavLst>
                                        <p:tav tm="0">
                                          <p:val>
                                            <p:strVal val="#ppt_x-#ppt_w*1.125000"/>
                                          </p:val>
                                        </p:tav>
                                        <p:tav tm="100000">
                                          <p:val>
                                            <p:strVal val="#ppt_x"/>
                                          </p:val>
                                        </p:tav>
                                      </p:tavLst>
                                    </p:anim>
                                    <p:animEffect transition="in" filter="wipe(right)">
                                      <p:cBhvr>
                                        <p:cTn id="225" dur="500"/>
                                        <p:tgtEl>
                                          <p:spTgt spid="180"/>
                                        </p:tgtEl>
                                      </p:cBhvr>
                                    </p:animEffect>
                                  </p:childTnLst>
                                </p:cTn>
                              </p:par>
                              <p:par>
                                <p:cTn id="226" presetID="12" presetClass="entr" presetSubtype="8" fill="hold" grpId="0" nodeType="withEffect">
                                  <p:stCondLst>
                                    <p:cond delay="0"/>
                                  </p:stCondLst>
                                  <p:childTnLst>
                                    <p:set>
                                      <p:cBhvr>
                                        <p:cTn id="227" dur="1" fill="hold">
                                          <p:stCondLst>
                                            <p:cond delay="0"/>
                                          </p:stCondLst>
                                        </p:cTn>
                                        <p:tgtEl>
                                          <p:spTgt spid="181"/>
                                        </p:tgtEl>
                                        <p:attrNameLst>
                                          <p:attrName>style.visibility</p:attrName>
                                        </p:attrNameLst>
                                      </p:cBhvr>
                                      <p:to>
                                        <p:strVal val="visible"/>
                                      </p:to>
                                    </p:set>
                                    <p:anim calcmode="lin" valueType="num">
                                      <p:cBhvr additive="base">
                                        <p:cTn id="228" dur="500"/>
                                        <p:tgtEl>
                                          <p:spTgt spid="181"/>
                                        </p:tgtEl>
                                        <p:attrNameLst>
                                          <p:attrName>ppt_x</p:attrName>
                                        </p:attrNameLst>
                                      </p:cBhvr>
                                      <p:tavLst>
                                        <p:tav tm="0">
                                          <p:val>
                                            <p:strVal val="#ppt_x-#ppt_w*1.125000"/>
                                          </p:val>
                                        </p:tav>
                                        <p:tav tm="100000">
                                          <p:val>
                                            <p:strVal val="#ppt_x"/>
                                          </p:val>
                                        </p:tav>
                                      </p:tavLst>
                                    </p:anim>
                                    <p:animEffect transition="in" filter="wipe(right)">
                                      <p:cBhvr>
                                        <p:cTn id="229" dur="500"/>
                                        <p:tgtEl>
                                          <p:spTgt spid="181"/>
                                        </p:tgtEl>
                                      </p:cBhvr>
                                    </p:animEffect>
                                  </p:childTnLst>
                                </p:cTn>
                              </p:par>
                              <p:par>
                                <p:cTn id="230" presetID="12" presetClass="entr" presetSubtype="8" fill="hold" grpId="0" nodeType="withEffect">
                                  <p:stCondLst>
                                    <p:cond delay="0"/>
                                  </p:stCondLst>
                                  <p:childTnLst>
                                    <p:set>
                                      <p:cBhvr>
                                        <p:cTn id="231" dur="1" fill="hold">
                                          <p:stCondLst>
                                            <p:cond delay="0"/>
                                          </p:stCondLst>
                                        </p:cTn>
                                        <p:tgtEl>
                                          <p:spTgt spid="182"/>
                                        </p:tgtEl>
                                        <p:attrNameLst>
                                          <p:attrName>style.visibility</p:attrName>
                                        </p:attrNameLst>
                                      </p:cBhvr>
                                      <p:to>
                                        <p:strVal val="visible"/>
                                      </p:to>
                                    </p:set>
                                    <p:anim calcmode="lin" valueType="num">
                                      <p:cBhvr additive="base">
                                        <p:cTn id="232" dur="500"/>
                                        <p:tgtEl>
                                          <p:spTgt spid="182"/>
                                        </p:tgtEl>
                                        <p:attrNameLst>
                                          <p:attrName>ppt_x</p:attrName>
                                        </p:attrNameLst>
                                      </p:cBhvr>
                                      <p:tavLst>
                                        <p:tav tm="0">
                                          <p:val>
                                            <p:strVal val="#ppt_x-#ppt_w*1.125000"/>
                                          </p:val>
                                        </p:tav>
                                        <p:tav tm="100000">
                                          <p:val>
                                            <p:strVal val="#ppt_x"/>
                                          </p:val>
                                        </p:tav>
                                      </p:tavLst>
                                    </p:anim>
                                    <p:animEffect transition="in" filter="wipe(right)">
                                      <p:cBhvr>
                                        <p:cTn id="233" dur="500"/>
                                        <p:tgtEl>
                                          <p:spTgt spid="182"/>
                                        </p:tgtEl>
                                      </p:cBhvr>
                                    </p:animEffect>
                                  </p:childTnLst>
                                </p:cTn>
                              </p:par>
                              <p:par>
                                <p:cTn id="234" presetID="12" presetClass="entr" presetSubtype="4" fill="hold" grpId="0" nodeType="withEffect">
                                  <p:stCondLst>
                                    <p:cond delay="0"/>
                                  </p:stCondLst>
                                  <p:childTnLst>
                                    <p:set>
                                      <p:cBhvr>
                                        <p:cTn id="235" dur="1" fill="hold">
                                          <p:stCondLst>
                                            <p:cond delay="0"/>
                                          </p:stCondLst>
                                        </p:cTn>
                                        <p:tgtEl>
                                          <p:spTgt spid="636"/>
                                        </p:tgtEl>
                                        <p:attrNameLst>
                                          <p:attrName>style.visibility</p:attrName>
                                        </p:attrNameLst>
                                      </p:cBhvr>
                                      <p:to>
                                        <p:strVal val="visible"/>
                                      </p:to>
                                    </p:set>
                                    <p:anim calcmode="lin" valueType="num">
                                      <p:cBhvr additive="base">
                                        <p:cTn id="236" dur="500"/>
                                        <p:tgtEl>
                                          <p:spTgt spid="636"/>
                                        </p:tgtEl>
                                        <p:attrNameLst>
                                          <p:attrName>ppt_y</p:attrName>
                                        </p:attrNameLst>
                                      </p:cBhvr>
                                      <p:tavLst>
                                        <p:tav tm="0">
                                          <p:val>
                                            <p:strVal val="#ppt_y+#ppt_h*1.125000"/>
                                          </p:val>
                                        </p:tav>
                                        <p:tav tm="100000">
                                          <p:val>
                                            <p:strVal val="#ppt_y"/>
                                          </p:val>
                                        </p:tav>
                                      </p:tavLst>
                                    </p:anim>
                                    <p:animEffect transition="in" filter="wipe(up)">
                                      <p:cBhvr>
                                        <p:cTn id="237" dur="500"/>
                                        <p:tgtEl>
                                          <p:spTgt spid="636"/>
                                        </p:tgtEl>
                                      </p:cBhvr>
                                    </p:animEffect>
                                  </p:childTnLst>
                                </p:cTn>
                              </p:par>
                              <p:par>
                                <p:cTn id="238" presetID="12" presetClass="entr" presetSubtype="4" fill="hold" grpId="0" nodeType="withEffect">
                                  <p:stCondLst>
                                    <p:cond delay="0"/>
                                  </p:stCondLst>
                                  <p:childTnLst>
                                    <p:set>
                                      <p:cBhvr>
                                        <p:cTn id="239" dur="1" fill="hold">
                                          <p:stCondLst>
                                            <p:cond delay="0"/>
                                          </p:stCondLst>
                                        </p:cTn>
                                        <p:tgtEl>
                                          <p:spTgt spid="141"/>
                                        </p:tgtEl>
                                        <p:attrNameLst>
                                          <p:attrName>style.visibility</p:attrName>
                                        </p:attrNameLst>
                                      </p:cBhvr>
                                      <p:to>
                                        <p:strVal val="visible"/>
                                      </p:to>
                                    </p:set>
                                    <p:anim calcmode="lin" valueType="num">
                                      <p:cBhvr additive="base">
                                        <p:cTn id="240" dur="500"/>
                                        <p:tgtEl>
                                          <p:spTgt spid="141"/>
                                        </p:tgtEl>
                                        <p:attrNameLst>
                                          <p:attrName>ppt_y</p:attrName>
                                        </p:attrNameLst>
                                      </p:cBhvr>
                                      <p:tavLst>
                                        <p:tav tm="0">
                                          <p:val>
                                            <p:strVal val="#ppt_y+#ppt_h*1.125000"/>
                                          </p:val>
                                        </p:tav>
                                        <p:tav tm="100000">
                                          <p:val>
                                            <p:strVal val="#ppt_y"/>
                                          </p:val>
                                        </p:tav>
                                      </p:tavLst>
                                    </p:anim>
                                    <p:animEffect transition="in" filter="wipe(up)">
                                      <p:cBhvr>
                                        <p:cTn id="241" dur="500"/>
                                        <p:tgtEl>
                                          <p:spTgt spid="141"/>
                                        </p:tgtEl>
                                      </p:cBhvr>
                                    </p:animEffect>
                                  </p:childTnLst>
                                </p:cTn>
                              </p:par>
                              <p:par>
                                <p:cTn id="242" presetID="12" presetClass="entr" presetSubtype="4" fill="hold" grpId="0" nodeType="withEffect">
                                  <p:stCondLst>
                                    <p:cond delay="0"/>
                                  </p:stCondLst>
                                  <p:childTnLst>
                                    <p:set>
                                      <p:cBhvr>
                                        <p:cTn id="243" dur="1" fill="hold">
                                          <p:stCondLst>
                                            <p:cond delay="0"/>
                                          </p:stCondLst>
                                        </p:cTn>
                                        <p:tgtEl>
                                          <p:spTgt spid="151"/>
                                        </p:tgtEl>
                                        <p:attrNameLst>
                                          <p:attrName>style.visibility</p:attrName>
                                        </p:attrNameLst>
                                      </p:cBhvr>
                                      <p:to>
                                        <p:strVal val="visible"/>
                                      </p:to>
                                    </p:set>
                                    <p:anim calcmode="lin" valueType="num">
                                      <p:cBhvr additive="base">
                                        <p:cTn id="244" dur="500"/>
                                        <p:tgtEl>
                                          <p:spTgt spid="151"/>
                                        </p:tgtEl>
                                        <p:attrNameLst>
                                          <p:attrName>ppt_y</p:attrName>
                                        </p:attrNameLst>
                                      </p:cBhvr>
                                      <p:tavLst>
                                        <p:tav tm="0">
                                          <p:val>
                                            <p:strVal val="#ppt_y+#ppt_h*1.125000"/>
                                          </p:val>
                                        </p:tav>
                                        <p:tav tm="100000">
                                          <p:val>
                                            <p:strVal val="#ppt_y"/>
                                          </p:val>
                                        </p:tav>
                                      </p:tavLst>
                                    </p:anim>
                                    <p:animEffect transition="in" filter="wipe(up)">
                                      <p:cBhvr>
                                        <p:cTn id="245" dur="500"/>
                                        <p:tgtEl>
                                          <p:spTgt spid="151"/>
                                        </p:tgtEl>
                                      </p:cBhvr>
                                    </p:animEffect>
                                  </p:childTnLst>
                                </p:cTn>
                              </p:par>
                              <p:par>
                                <p:cTn id="246" presetID="12" presetClass="entr" presetSubtype="2" fill="hold" grpId="0" nodeType="withEffect">
                                  <p:stCondLst>
                                    <p:cond delay="0"/>
                                  </p:stCondLst>
                                  <p:childTnLst>
                                    <p:set>
                                      <p:cBhvr>
                                        <p:cTn id="247" dur="1" fill="hold">
                                          <p:stCondLst>
                                            <p:cond delay="0"/>
                                          </p:stCondLst>
                                        </p:cTn>
                                        <p:tgtEl>
                                          <p:spTgt spid="613"/>
                                        </p:tgtEl>
                                        <p:attrNameLst>
                                          <p:attrName>style.visibility</p:attrName>
                                        </p:attrNameLst>
                                      </p:cBhvr>
                                      <p:to>
                                        <p:strVal val="visible"/>
                                      </p:to>
                                    </p:set>
                                    <p:anim calcmode="lin" valueType="num">
                                      <p:cBhvr additive="base">
                                        <p:cTn id="248" dur="500"/>
                                        <p:tgtEl>
                                          <p:spTgt spid="613"/>
                                        </p:tgtEl>
                                        <p:attrNameLst>
                                          <p:attrName>ppt_x</p:attrName>
                                        </p:attrNameLst>
                                      </p:cBhvr>
                                      <p:tavLst>
                                        <p:tav tm="0">
                                          <p:val>
                                            <p:strVal val="#ppt_x+#ppt_w*1.125000"/>
                                          </p:val>
                                        </p:tav>
                                        <p:tav tm="100000">
                                          <p:val>
                                            <p:strVal val="#ppt_x"/>
                                          </p:val>
                                        </p:tav>
                                      </p:tavLst>
                                    </p:anim>
                                    <p:animEffect transition="in" filter="wipe(left)">
                                      <p:cBhvr>
                                        <p:cTn id="249" dur="500"/>
                                        <p:tgtEl>
                                          <p:spTgt spid="613"/>
                                        </p:tgtEl>
                                      </p:cBhvr>
                                    </p:animEffect>
                                  </p:childTnLst>
                                </p:cTn>
                              </p:par>
                              <p:par>
                                <p:cTn id="250" presetID="12" presetClass="entr" presetSubtype="2" fill="hold" grpId="0" nodeType="withEffect">
                                  <p:stCondLst>
                                    <p:cond delay="0"/>
                                  </p:stCondLst>
                                  <p:childTnLst>
                                    <p:set>
                                      <p:cBhvr>
                                        <p:cTn id="251" dur="1" fill="hold">
                                          <p:stCondLst>
                                            <p:cond delay="0"/>
                                          </p:stCondLst>
                                        </p:cTn>
                                        <p:tgtEl>
                                          <p:spTgt spid="614"/>
                                        </p:tgtEl>
                                        <p:attrNameLst>
                                          <p:attrName>style.visibility</p:attrName>
                                        </p:attrNameLst>
                                      </p:cBhvr>
                                      <p:to>
                                        <p:strVal val="visible"/>
                                      </p:to>
                                    </p:set>
                                    <p:anim calcmode="lin" valueType="num">
                                      <p:cBhvr additive="base">
                                        <p:cTn id="252" dur="500"/>
                                        <p:tgtEl>
                                          <p:spTgt spid="614"/>
                                        </p:tgtEl>
                                        <p:attrNameLst>
                                          <p:attrName>ppt_x</p:attrName>
                                        </p:attrNameLst>
                                      </p:cBhvr>
                                      <p:tavLst>
                                        <p:tav tm="0">
                                          <p:val>
                                            <p:strVal val="#ppt_x+#ppt_w*1.125000"/>
                                          </p:val>
                                        </p:tav>
                                        <p:tav tm="100000">
                                          <p:val>
                                            <p:strVal val="#ppt_x"/>
                                          </p:val>
                                        </p:tav>
                                      </p:tavLst>
                                    </p:anim>
                                    <p:animEffect transition="in" filter="wipe(left)">
                                      <p:cBhvr>
                                        <p:cTn id="253" dur="500"/>
                                        <p:tgtEl>
                                          <p:spTgt spid="614"/>
                                        </p:tgtEl>
                                      </p:cBhvr>
                                    </p:animEffect>
                                  </p:childTnLst>
                                </p:cTn>
                              </p:par>
                              <p:par>
                                <p:cTn id="254" presetID="12" presetClass="entr" presetSubtype="2" fill="hold" grpId="0" nodeType="withEffect">
                                  <p:stCondLst>
                                    <p:cond delay="0"/>
                                  </p:stCondLst>
                                  <p:childTnLst>
                                    <p:set>
                                      <p:cBhvr>
                                        <p:cTn id="255" dur="1" fill="hold">
                                          <p:stCondLst>
                                            <p:cond delay="0"/>
                                          </p:stCondLst>
                                        </p:cTn>
                                        <p:tgtEl>
                                          <p:spTgt spid="615"/>
                                        </p:tgtEl>
                                        <p:attrNameLst>
                                          <p:attrName>style.visibility</p:attrName>
                                        </p:attrNameLst>
                                      </p:cBhvr>
                                      <p:to>
                                        <p:strVal val="visible"/>
                                      </p:to>
                                    </p:set>
                                    <p:anim calcmode="lin" valueType="num">
                                      <p:cBhvr additive="base">
                                        <p:cTn id="256" dur="500"/>
                                        <p:tgtEl>
                                          <p:spTgt spid="615"/>
                                        </p:tgtEl>
                                        <p:attrNameLst>
                                          <p:attrName>ppt_x</p:attrName>
                                        </p:attrNameLst>
                                      </p:cBhvr>
                                      <p:tavLst>
                                        <p:tav tm="0">
                                          <p:val>
                                            <p:strVal val="#ppt_x+#ppt_w*1.125000"/>
                                          </p:val>
                                        </p:tav>
                                        <p:tav tm="100000">
                                          <p:val>
                                            <p:strVal val="#ppt_x"/>
                                          </p:val>
                                        </p:tav>
                                      </p:tavLst>
                                    </p:anim>
                                    <p:animEffect transition="in" filter="wipe(left)">
                                      <p:cBhvr>
                                        <p:cTn id="257" dur="500"/>
                                        <p:tgtEl>
                                          <p:spTgt spid="615"/>
                                        </p:tgtEl>
                                      </p:cBhvr>
                                    </p:animEffect>
                                  </p:childTnLst>
                                </p:cTn>
                              </p:par>
                              <p:par>
                                <p:cTn id="258" presetID="12" presetClass="entr" presetSubtype="2" fill="hold" grpId="0" nodeType="withEffect">
                                  <p:stCondLst>
                                    <p:cond delay="0"/>
                                  </p:stCondLst>
                                  <p:childTnLst>
                                    <p:set>
                                      <p:cBhvr>
                                        <p:cTn id="259" dur="1" fill="hold">
                                          <p:stCondLst>
                                            <p:cond delay="0"/>
                                          </p:stCondLst>
                                        </p:cTn>
                                        <p:tgtEl>
                                          <p:spTgt spid="624"/>
                                        </p:tgtEl>
                                        <p:attrNameLst>
                                          <p:attrName>style.visibility</p:attrName>
                                        </p:attrNameLst>
                                      </p:cBhvr>
                                      <p:to>
                                        <p:strVal val="visible"/>
                                      </p:to>
                                    </p:set>
                                    <p:anim calcmode="lin" valueType="num">
                                      <p:cBhvr additive="base">
                                        <p:cTn id="260" dur="500"/>
                                        <p:tgtEl>
                                          <p:spTgt spid="624"/>
                                        </p:tgtEl>
                                        <p:attrNameLst>
                                          <p:attrName>ppt_x</p:attrName>
                                        </p:attrNameLst>
                                      </p:cBhvr>
                                      <p:tavLst>
                                        <p:tav tm="0">
                                          <p:val>
                                            <p:strVal val="#ppt_x+#ppt_w*1.125000"/>
                                          </p:val>
                                        </p:tav>
                                        <p:tav tm="100000">
                                          <p:val>
                                            <p:strVal val="#ppt_x"/>
                                          </p:val>
                                        </p:tav>
                                      </p:tavLst>
                                    </p:anim>
                                    <p:animEffect transition="in" filter="wipe(left)">
                                      <p:cBhvr>
                                        <p:cTn id="261" dur="500"/>
                                        <p:tgtEl>
                                          <p:spTgt spid="624"/>
                                        </p:tgtEl>
                                      </p:cBhvr>
                                    </p:animEffect>
                                  </p:childTnLst>
                                </p:cTn>
                              </p:par>
                              <p:par>
                                <p:cTn id="262" presetID="1" presetClass="entr" presetSubtype="0" fill="hold" grpId="0" nodeType="withEffect">
                                  <p:stCondLst>
                                    <p:cond delay="0"/>
                                  </p:stCondLst>
                                  <p:childTnLst>
                                    <p:set>
                                      <p:cBhvr>
                                        <p:cTn id="263" dur="1" fill="hold">
                                          <p:stCondLst>
                                            <p:cond delay="0"/>
                                          </p:stCondLst>
                                        </p:cTn>
                                        <p:tgtEl>
                                          <p:spTgt spid="187"/>
                                        </p:tgtEl>
                                        <p:attrNameLst>
                                          <p:attrName>style.visibility</p:attrName>
                                        </p:attrNameLst>
                                      </p:cBhvr>
                                      <p:to>
                                        <p:strVal val="visible"/>
                                      </p:to>
                                    </p:set>
                                  </p:childTnLst>
                                </p:cTn>
                              </p:par>
                              <p:par>
                                <p:cTn id="264" presetID="1" presetClass="entr" presetSubtype="0" fill="hold" grpId="0" nodeType="withEffect">
                                  <p:stCondLst>
                                    <p:cond delay="0"/>
                                  </p:stCondLst>
                                  <p:childTnLst>
                                    <p:set>
                                      <p:cBhvr>
                                        <p:cTn id="265" dur="1" fill="hold">
                                          <p:stCondLst>
                                            <p:cond delay="0"/>
                                          </p:stCondLst>
                                        </p:cTn>
                                        <p:tgtEl>
                                          <p:spTgt spid="7"/>
                                        </p:tgtEl>
                                        <p:attrNameLst>
                                          <p:attrName>style.visibility</p:attrName>
                                        </p:attrNameLst>
                                      </p:cBhvr>
                                      <p:to>
                                        <p:strVal val="visible"/>
                                      </p:to>
                                    </p:set>
                                  </p:childTnLst>
                                </p:cTn>
                              </p:par>
                              <p:par>
                                <p:cTn id="266" presetID="1" presetClass="entr" presetSubtype="0" fill="hold" grpId="0" nodeType="withEffect">
                                  <p:stCondLst>
                                    <p:cond delay="0"/>
                                  </p:stCondLst>
                                  <p:childTnLst>
                                    <p:set>
                                      <p:cBhvr>
                                        <p:cTn id="267" dur="1" fill="hold">
                                          <p:stCondLst>
                                            <p:cond delay="0"/>
                                          </p:stCondLst>
                                        </p:cTn>
                                        <p:tgtEl>
                                          <p:spTgt spid="185"/>
                                        </p:tgtEl>
                                        <p:attrNameLst>
                                          <p:attrName>style.visibility</p:attrName>
                                        </p:attrNameLst>
                                      </p:cBhvr>
                                      <p:to>
                                        <p:strVal val="visible"/>
                                      </p:to>
                                    </p:set>
                                  </p:childTnLst>
                                </p:cTn>
                              </p:par>
                            </p:childTnLst>
                          </p:cTn>
                        </p:par>
                        <p:par>
                          <p:cTn id="268" fill="hold">
                            <p:stCondLst>
                              <p:cond delay="4300"/>
                            </p:stCondLst>
                            <p:childTnLst>
                              <p:par>
                                <p:cTn id="269" presetID="12" presetClass="entr" presetSubtype="1" fill="hold" nodeType="afterEffect">
                                  <p:stCondLst>
                                    <p:cond delay="0"/>
                                  </p:stCondLst>
                                  <p:childTnLst>
                                    <p:set>
                                      <p:cBhvr>
                                        <p:cTn id="270" dur="1" fill="hold">
                                          <p:stCondLst>
                                            <p:cond delay="0"/>
                                          </p:stCondLst>
                                        </p:cTn>
                                        <p:tgtEl>
                                          <p:spTgt spid="43"/>
                                        </p:tgtEl>
                                        <p:attrNameLst>
                                          <p:attrName>style.visibility</p:attrName>
                                        </p:attrNameLst>
                                      </p:cBhvr>
                                      <p:to>
                                        <p:strVal val="visible"/>
                                      </p:to>
                                    </p:set>
                                    <p:anim calcmode="lin" valueType="num">
                                      <p:cBhvr additive="base">
                                        <p:cTn id="271" dur="500"/>
                                        <p:tgtEl>
                                          <p:spTgt spid="43"/>
                                        </p:tgtEl>
                                        <p:attrNameLst>
                                          <p:attrName>ppt_y</p:attrName>
                                        </p:attrNameLst>
                                      </p:cBhvr>
                                      <p:tavLst>
                                        <p:tav tm="0">
                                          <p:val>
                                            <p:strVal val="#ppt_y-#ppt_h*1.125000"/>
                                          </p:val>
                                        </p:tav>
                                        <p:tav tm="100000">
                                          <p:val>
                                            <p:strVal val="#ppt_y"/>
                                          </p:val>
                                        </p:tav>
                                      </p:tavLst>
                                    </p:anim>
                                    <p:animEffect transition="in" filter="wipe(down)">
                                      <p:cBhvr>
                                        <p:cTn id="272" dur="500"/>
                                        <p:tgtEl>
                                          <p:spTgt spid="43"/>
                                        </p:tgtEl>
                                      </p:cBhvr>
                                    </p:animEffect>
                                  </p:childTnLst>
                                </p:cTn>
                              </p:par>
                              <p:par>
                                <p:cTn id="273" presetID="22" presetClass="entr" presetSubtype="4" fill="hold" nodeType="withEffect">
                                  <p:stCondLst>
                                    <p:cond delay="0"/>
                                  </p:stCondLst>
                                  <p:childTnLst>
                                    <p:set>
                                      <p:cBhvr>
                                        <p:cTn id="274" dur="1" fill="hold">
                                          <p:stCondLst>
                                            <p:cond delay="0"/>
                                          </p:stCondLst>
                                        </p:cTn>
                                        <p:tgtEl>
                                          <p:spTgt spid="46"/>
                                        </p:tgtEl>
                                        <p:attrNameLst>
                                          <p:attrName>style.visibility</p:attrName>
                                        </p:attrNameLst>
                                      </p:cBhvr>
                                      <p:to>
                                        <p:strVal val="visible"/>
                                      </p:to>
                                    </p:set>
                                    <p:animEffect transition="in" filter="wipe(down)">
                                      <p:cBhvr>
                                        <p:cTn id="275" dur="500"/>
                                        <p:tgtEl>
                                          <p:spTgt spid="46"/>
                                        </p:tgtEl>
                                      </p:cBhvr>
                                    </p:animEffect>
                                  </p:childTnLst>
                                </p:cTn>
                              </p:par>
                            </p:childTnLst>
                          </p:cTn>
                        </p:par>
                        <p:par>
                          <p:cTn id="276" fill="hold">
                            <p:stCondLst>
                              <p:cond delay="4800"/>
                            </p:stCondLst>
                            <p:childTnLst>
                              <p:par>
                                <p:cTn id="277" presetID="21" presetClass="entr" presetSubtype="1" fill="hold" grpId="0" nodeType="afterEffect">
                                  <p:stCondLst>
                                    <p:cond delay="0"/>
                                  </p:stCondLst>
                                  <p:childTnLst>
                                    <p:set>
                                      <p:cBhvr>
                                        <p:cTn id="278" dur="1" fill="hold">
                                          <p:stCondLst>
                                            <p:cond delay="0"/>
                                          </p:stCondLst>
                                        </p:cTn>
                                        <p:tgtEl>
                                          <p:spTgt spid="208"/>
                                        </p:tgtEl>
                                        <p:attrNameLst>
                                          <p:attrName>style.visibility</p:attrName>
                                        </p:attrNameLst>
                                      </p:cBhvr>
                                      <p:to>
                                        <p:strVal val="visible"/>
                                      </p:to>
                                    </p:set>
                                    <p:animEffect transition="in" filter="wheel(1)">
                                      <p:cBhvr>
                                        <p:cTn id="279" dur="2000"/>
                                        <p:tgtEl>
                                          <p:spTgt spid="208"/>
                                        </p:tgtEl>
                                      </p:cBhvr>
                                    </p:animEffect>
                                  </p:childTnLst>
                                </p:cTn>
                              </p:par>
                              <p:par>
                                <p:cTn id="280" presetID="1" presetClass="entr" presetSubtype="0" fill="hold" grpId="0" nodeType="withEffect">
                                  <p:stCondLst>
                                    <p:cond delay="0"/>
                                  </p:stCondLst>
                                  <p:childTnLst>
                                    <p:set>
                                      <p:cBhvr>
                                        <p:cTn id="281" dur="1" fill="hold">
                                          <p:stCondLst>
                                            <p:cond delay="0"/>
                                          </p:stCondLst>
                                        </p:cTn>
                                        <p:tgtEl>
                                          <p:spTgt spid="206"/>
                                        </p:tgtEl>
                                        <p:attrNameLst>
                                          <p:attrName>style.visibility</p:attrName>
                                        </p:attrNameLst>
                                      </p:cBhvr>
                                      <p:to>
                                        <p:strVal val="visible"/>
                                      </p:to>
                                    </p:set>
                                  </p:childTnLst>
                                </p:cTn>
                              </p:par>
                            </p:childTnLst>
                          </p:cTn>
                        </p:par>
                        <p:par>
                          <p:cTn id="282" fill="hold">
                            <p:stCondLst>
                              <p:cond delay="6800"/>
                            </p:stCondLst>
                            <p:childTnLst>
                              <p:par>
                                <p:cTn id="283" presetID="21" presetClass="entr" presetSubtype="1" fill="hold" grpId="0" nodeType="afterEffect">
                                  <p:stCondLst>
                                    <p:cond delay="0"/>
                                  </p:stCondLst>
                                  <p:childTnLst>
                                    <p:set>
                                      <p:cBhvr>
                                        <p:cTn id="284" dur="1" fill="hold">
                                          <p:stCondLst>
                                            <p:cond delay="0"/>
                                          </p:stCondLst>
                                        </p:cTn>
                                        <p:tgtEl>
                                          <p:spTgt spid="215"/>
                                        </p:tgtEl>
                                        <p:attrNameLst>
                                          <p:attrName>style.visibility</p:attrName>
                                        </p:attrNameLst>
                                      </p:cBhvr>
                                      <p:to>
                                        <p:strVal val="visible"/>
                                      </p:to>
                                    </p:set>
                                    <p:animEffect transition="in" filter="wheel(1)">
                                      <p:cBhvr>
                                        <p:cTn id="285" dur="2000"/>
                                        <p:tgtEl>
                                          <p:spTgt spid="215"/>
                                        </p:tgtEl>
                                      </p:cBhvr>
                                    </p:animEffect>
                                  </p:childTnLst>
                                </p:cTn>
                              </p:par>
                              <p:par>
                                <p:cTn id="286" presetID="1" presetClass="entr" presetSubtype="0" fill="hold" grpId="0" nodeType="withEffect">
                                  <p:stCondLst>
                                    <p:cond delay="0"/>
                                  </p:stCondLst>
                                  <p:childTnLst>
                                    <p:set>
                                      <p:cBhvr>
                                        <p:cTn id="287" dur="1" fill="hold">
                                          <p:stCondLst>
                                            <p:cond delay="0"/>
                                          </p:stCondLst>
                                        </p:cTn>
                                        <p:tgtEl>
                                          <p:spTgt spid="207"/>
                                        </p:tgtEl>
                                        <p:attrNameLst>
                                          <p:attrName>style.visibility</p:attrName>
                                        </p:attrNameLst>
                                      </p:cBhvr>
                                      <p:to>
                                        <p:strVal val="visible"/>
                                      </p:to>
                                    </p:set>
                                  </p:childTnLst>
                                </p:cTn>
                              </p:par>
                            </p:childTnLst>
                          </p:cTn>
                        </p:par>
                        <p:par>
                          <p:cTn id="288" fill="hold">
                            <p:stCondLst>
                              <p:cond delay="8800"/>
                            </p:stCondLst>
                            <p:childTnLst>
                              <p:par>
                                <p:cTn id="289" presetID="1" presetClass="entr" presetSubtype="0" fill="hold" grpId="0" nodeType="afterEffect">
                                  <p:stCondLst>
                                    <p:cond delay="0"/>
                                  </p:stCondLst>
                                  <p:childTnLst>
                                    <p:set>
                                      <p:cBhvr>
                                        <p:cTn id="290" dur="1" fill="hold">
                                          <p:stCondLst>
                                            <p:cond delay="0"/>
                                          </p:stCondLst>
                                        </p:cTn>
                                        <p:tgtEl>
                                          <p:spTgt spid="210"/>
                                        </p:tgtEl>
                                        <p:attrNameLst>
                                          <p:attrName>style.visibility</p:attrName>
                                        </p:attrNameLst>
                                      </p:cBhvr>
                                      <p:to>
                                        <p:strVal val="visible"/>
                                      </p:to>
                                    </p:set>
                                  </p:childTnLst>
                                </p:cTn>
                              </p:par>
                              <p:par>
                                <p:cTn id="291" presetID="12" presetClass="entr" presetSubtype="8" fill="hold" grpId="0" nodeType="withEffect">
                                  <p:stCondLst>
                                    <p:cond delay="0"/>
                                  </p:stCondLst>
                                  <p:childTnLst>
                                    <p:set>
                                      <p:cBhvr>
                                        <p:cTn id="292" dur="1" fill="hold">
                                          <p:stCondLst>
                                            <p:cond delay="0"/>
                                          </p:stCondLst>
                                        </p:cTn>
                                        <p:tgtEl>
                                          <p:spTgt spid="117"/>
                                        </p:tgtEl>
                                        <p:attrNameLst>
                                          <p:attrName>style.visibility</p:attrName>
                                        </p:attrNameLst>
                                      </p:cBhvr>
                                      <p:to>
                                        <p:strVal val="visible"/>
                                      </p:to>
                                    </p:set>
                                    <p:anim calcmode="lin" valueType="num">
                                      <p:cBhvr additive="base">
                                        <p:cTn id="293" dur="500"/>
                                        <p:tgtEl>
                                          <p:spTgt spid="117"/>
                                        </p:tgtEl>
                                        <p:attrNameLst>
                                          <p:attrName>ppt_x</p:attrName>
                                        </p:attrNameLst>
                                      </p:cBhvr>
                                      <p:tavLst>
                                        <p:tav tm="0">
                                          <p:val>
                                            <p:strVal val="#ppt_x-#ppt_w*1.125000"/>
                                          </p:val>
                                        </p:tav>
                                        <p:tav tm="100000">
                                          <p:val>
                                            <p:strVal val="#ppt_x"/>
                                          </p:val>
                                        </p:tav>
                                      </p:tavLst>
                                    </p:anim>
                                    <p:animEffect transition="in" filter="wipe(right)">
                                      <p:cBhvr>
                                        <p:cTn id="294" dur="500"/>
                                        <p:tgtEl>
                                          <p:spTgt spid="117"/>
                                        </p:tgtEl>
                                      </p:cBhvr>
                                    </p:animEffect>
                                  </p:childTnLst>
                                </p:cTn>
                              </p:par>
                              <p:par>
                                <p:cTn id="295" presetID="1" presetClass="entr" presetSubtype="0" fill="hold" grpId="0" nodeType="withEffect">
                                  <p:stCondLst>
                                    <p:cond delay="0"/>
                                  </p:stCondLst>
                                  <p:childTnLst>
                                    <p:set>
                                      <p:cBhvr>
                                        <p:cTn id="296"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animBg="1"/>
      <p:bldGraphic spid="208" grpId="0">
        <p:bldAsOne/>
      </p:bldGraphic>
      <p:bldGraphic spid="215" grpId="0">
        <p:bldAsOne/>
      </p:bldGraphic>
      <p:bldP spid="566" grpId="0" animBg="1"/>
      <p:bldP spid="568" grpId="0" animBg="1"/>
      <p:bldP spid="570" grpId="0" animBg="1"/>
      <p:bldP spid="571" grpId="0" animBg="1"/>
      <p:bldP spid="572" grpId="0" animBg="1"/>
      <p:bldP spid="573" grpId="0" animBg="1"/>
      <p:bldP spid="574" grpId="0" animBg="1"/>
      <p:bldP spid="575" grpId="0" animBg="1"/>
      <p:bldP spid="576" grpId="0" animBg="1"/>
      <p:bldP spid="577"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7" grpId="0"/>
      <p:bldP spid="632" grpId="0" animBg="1"/>
      <p:bldP spid="636"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154" grpId="0" animBg="1"/>
      <p:bldP spid="137" grpId="0" animBg="1"/>
      <p:bldP spid="141"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75" grpId="0" animBg="1"/>
      <p:bldP spid="176" grpId="0" animBg="1"/>
      <p:bldP spid="180" grpId="0" animBg="1"/>
      <p:bldP spid="181" grpId="0" animBg="1"/>
      <p:bldP spid="182" grpId="0" animBg="1"/>
      <p:bldP spid="187" grpId="0" animBg="1"/>
      <p:bldP spid="206" grpId="0"/>
      <p:bldP spid="207" grpId="0"/>
      <p:bldP spid="210" grpId="0"/>
      <p:bldP spid="117" grpId="0" animBg="1"/>
      <p:bldP spid="1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Rounded Corners 76">
            <a:extLst>
              <a:ext uri="{FF2B5EF4-FFF2-40B4-BE49-F238E27FC236}">
                <a16:creationId xmlns:a16="http://schemas.microsoft.com/office/drawing/2014/main" xmlns="" id="{4DE56161-B844-7A4D-B352-E310FE81CB1D}"/>
              </a:ext>
            </a:extLst>
          </p:cNvPr>
          <p:cNvSpPr/>
          <p:nvPr/>
        </p:nvSpPr>
        <p:spPr>
          <a:xfrm>
            <a:off x="428465" y="2533051"/>
            <a:ext cx="4140361" cy="2613768"/>
          </a:xfrm>
          <a:prstGeom prst="roundRect">
            <a:avLst>
              <a:gd name="adj" fmla="val 1281"/>
            </a:avLst>
          </a:prstGeom>
          <a:pattFill prst="ltUpDiag">
            <a:fgClr>
              <a:schemeClr val="accent2">
                <a:lumMod val="40000"/>
                <a:lumOff val="60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xmlns="" id="{581B6D04-25D2-4E40-9A64-76E3856E3E59}"/>
              </a:ext>
            </a:extLst>
          </p:cNvPr>
          <p:cNvSpPr/>
          <p:nvPr/>
        </p:nvSpPr>
        <p:spPr>
          <a:xfrm>
            <a:off x="703695" y="1904016"/>
            <a:ext cx="633713" cy="206927"/>
          </a:xfrm>
          <a:prstGeom prst="rect">
            <a:avLst/>
          </a:prstGeom>
        </p:spPr>
        <p:txBody>
          <a:bodyPr wrap="square" lIns="0" tIns="0" rIns="0" bIns="0" anchor="ctr">
            <a:noAutofit/>
          </a:bodyPr>
          <a:lstStyle/>
          <a:p>
            <a:pPr algn="ctr"/>
            <a:r>
              <a:rPr lang="fr-FR" sz="105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&gt; 200 M€</a:t>
            </a:r>
          </a:p>
        </p:txBody>
      </p:sp>
      <p:sp>
        <p:nvSpPr>
          <p:cNvPr id="150" name="Rectangle 149">
            <a:extLst>
              <a:ext uri="{FF2B5EF4-FFF2-40B4-BE49-F238E27FC236}">
                <a16:creationId xmlns:a16="http://schemas.microsoft.com/office/drawing/2014/main" xmlns="" id="{994B2129-F0F0-9749-8483-A5DAEC9E26D4}"/>
              </a:ext>
            </a:extLst>
          </p:cNvPr>
          <p:cNvSpPr/>
          <p:nvPr/>
        </p:nvSpPr>
        <p:spPr>
          <a:xfrm>
            <a:off x="1625381" y="1904016"/>
            <a:ext cx="864000" cy="206927"/>
          </a:xfrm>
          <a:prstGeom prst="rect">
            <a:avLst/>
          </a:prstGeom>
        </p:spPr>
        <p:txBody>
          <a:bodyPr wrap="square" lIns="0" tIns="0" rIns="0" bIns="0" anchor="ctr">
            <a:noAutofit/>
          </a:bodyPr>
          <a:lstStyle/>
          <a:p>
            <a:pPr algn="ctr"/>
            <a:r>
              <a:rPr lang="fr-FR" sz="105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100 - 200 M€</a:t>
            </a:r>
          </a:p>
        </p:txBody>
      </p:sp>
      <p:sp>
        <p:nvSpPr>
          <p:cNvPr id="151" name="Rectangle 150">
            <a:extLst>
              <a:ext uri="{FF2B5EF4-FFF2-40B4-BE49-F238E27FC236}">
                <a16:creationId xmlns:a16="http://schemas.microsoft.com/office/drawing/2014/main" xmlns="" id="{E71791F8-2756-154A-A42F-32EBEDBE64DD}"/>
              </a:ext>
            </a:extLst>
          </p:cNvPr>
          <p:cNvSpPr/>
          <p:nvPr/>
        </p:nvSpPr>
        <p:spPr>
          <a:xfrm>
            <a:off x="2781438" y="1904016"/>
            <a:ext cx="795495" cy="206927"/>
          </a:xfrm>
          <a:prstGeom prst="rect">
            <a:avLst/>
          </a:prstGeom>
        </p:spPr>
        <p:txBody>
          <a:bodyPr wrap="square" lIns="0" tIns="0" rIns="0" bIns="0" anchor="ctr">
            <a:noAutofit/>
          </a:bodyPr>
          <a:lstStyle/>
          <a:p>
            <a:pPr algn="ctr"/>
            <a:r>
              <a:rPr lang="fr-FR" sz="105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50 - 100 M€</a:t>
            </a:r>
          </a:p>
        </p:txBody>
      </p:sp>
      <p:sp>
        <p:nvSpPr>
          <p:cNvPr id="152" name="Rectangle 151">
            <a:extLst>
              <a:ext uri="{FF2B5EF4-FFF2-40B4-BE49-F238E27FC236}">
                <a16:creationId xmlns:a16="http://schemas.microsoft.com/office/drawing/2014/main" xmlns="" id="{BADD49DF-C05B-3C47-84DE-B3043AD263E6}"/>
              </a:ext>
            </a:extLst>
          </p:cNvPr>
          <p:cNvSpPr/>
          <p:nvPr/>
        </p:nvSpPr>
        <p:spPr>
          <a:xfrm>
            <a:off x="3752787" y="1904016"/>
            <a:ext cx="795495" cy="206927"/>
          </a:xfrm>
          <a:prstGeom prst="rect">
            <a:avLst/>
          </a:prstGeom>
        </p:spPr>
        <p:txBody>
          <a:bodyPr wrap="square" lIns="0" tIns="0" rIns="0" bIns="0" anchor="ctr">
            <a:noAutofit/>
          </a:bodyPr>
          <a:lstStyle/>
          <a:p>
            <a:pPr algn="ctr"/>
            <a:r>
              <a:rPr lang="fr-FR" sz="105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15 - 50 M€</a:t>
            </a:r>
          </a:p>
        </p:txBody>
      </p:sp>
      <p:cxnSp>
        <p:nvCxnSpPr>
          <p:cNvPr id="114" name="Connecteur droit 113">
            <a:extLst>
              <a:ext uri="{FF2B5EF4-FFF2-40B4-BE49-F238E27FC236}">
                <a16:creationId xmlns:a16="http://schemas.microsoft.com/office/drawing/2014/main" xmlns="" id="{4370AAE6-B2C0-954C-B602-B90B1FBBAB9D}"/>
              </a:ext>
            </a:extLst>
          </p:cNvPr>
          <p:cNvCxnSpPr>
            <a:cxnSpLocks/>
          </p:cNvCxnSpPr>
          <p:nvPr/>
        </p:nvCxnSpPr>
        <p:spPr>
          <a:xfrm flipV="1">
            <a:off x="423048" y="2234611"/>
            <a:ext cx="4125234" cy="22111"/>
          </a:xfrm>
          <a:prstGeom prst="line">
            <a:avLst/>
          </a:prstGeom>
        </p:spPr>
        <p:style>
          <a:lnRef idx="1">
            <a:schemeClr val="accent1"/>
          </a:lnRef>
          <a:fillRef idx="0">
            <a:schemeClr val="accent1"/>
          </a:fillRef>
          <a:effectRef idx="0">
            <a:schemeClr val="accent1"/>
          </a:effectRef>
          <a:fontRef idx="minor">
            <a:schemeClr val="tx1"/>
          </a:fontRef>
        </p:style>
      </p:cxnSp>
      <p:pic>
        <p:nvPicPr>
          <p:cNvPr id="160" name="Graphique 159" descr="Eau">
            <a:extLst>
              <a:ext uri="{FF2B5EF4-FFF2-40B4-BE49-F238E27FC236}">
                <a16:creationId xmlns:a16="http://schemas.microsoft.com/office/drawing/2014/main" xmlns="" id="{18153524-8A52-B346-B3F2-1A0E95B1E9D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0800000">
            <a:off x="367593" y="1850387"/>
            <a:ext cx="329551" cy="314184"/>
          </a:xfrm>
          <a:prstGeom prst="rect">
            <a:avLst/>
          </a:prstGeom>
        </p:spPr>
      </p:pic>
      <p:pic>
        <p:nvPicPr>
          <p:cNvPr id="161" name="Graphique 160" descr="Eau">
            <a:extLst>
              <a:ext uri="{FF2B5EF4-FFF2-40B4-BE49-F238E27FC236}">
                <a16:creationId xmlns:a16="http://schemas.microsoft.com/office/drawing/2014/main" xmlns="" id="{6F889F7B-C35F-A241-90DA-3B8CB79A76F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0800000">
            <a:off x="1343959" y="1850387"/>
            <a:ext cx="329551" cy="314184"/>
          </a:xfrm>
          <a:prstGeom prst="rect">
            <a:avLst/>
          </a:prstGeom>
        </p:spPr>
      </p:pic>
      <p:pic>
        <p:nvPicPr>
          <p:cNvPr id="172" name="Graphique 171" descr="Eau">
            <a:extLst>
              <a:ext uri="{FF2B5EF4-FFF2-40B4-BE49-F238E27FC236}">
                <a16:creationId xmlns:a16="http://schemas.microsoft.com/office/drawing/2014/main" xmlns="" id="{DBDACB69-D085-5241-871E-52CE327133A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10800000">
            <a:off x="2487462" y="1850387"/>
            <a:ext cx="329551" cy="314184"/>
          </a:xfrm>
          <a:prstGeom prst="rect">
            <a:avLst/>
          </a:prstGeom>
        </p:spPr>
      </p:pic>
      <p:pic>
        <p:nvPicPr>
          <p:cNvPr id="173" name="Graphique 172" descr="Eau">
            <a:extLst>
              <a:ext uri="{FF2B5EF4-FFF2-40B4-BE49-F238E27FC236}">
                <a16:creationId xmlns:a16="http://schemas.microsoft.com/office/drawing/2014/main" xmlns="" id="{016EA60B-F474-C145-9DE6-9918022300C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rot="10800000">
            <a:off x="3535058" y="1850387"/>
            <a:ext cx="329551" cy="314184"/>
          </a:xfrm>
          <a:prstGeom prst="rect">
            <a:avLst/>
          </a:prstGeom>
        </p:spPr>
      </p:pic>
      <p:sp>
        <p:nvSpPr>
          <p:cNvPr id="14" name="Triangle rectangle 13">
            <a:extLst>
              <a:ext uri="{FF2B5EF4-FFF2-40B4-BE49-F238E27FC236}">
                <a16:creationId xmlns:a16="http://schemas.microsoft.com/office/drawing/2014/main" xmlns="" id="{DAFC93AB-E1A6-EE4D-85BC-E4F2BA08AD89}"/>
              </a:ext>
            </a:extLst>
          </p:cNvPr>
          <p:cNvSpPr/>
          <p:nvPr/>
        </p:nvSpPr>
        <p:spPr>
          <a:xfrm flipH="1" flipV="1">
            <a:off x="6798768" y="-1"/>
            <a:ext cx="5396767" cy="5291932"/>
          </a:xfrm>
          <a:prstGeom prst="rtTriangl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extBox 3">
            <a:extLst>
              <a:ext uri="{FF2B5EF4-FFF2-40B4-BE49-F238E27FC236}">
                <a16:creationId xmlns:a16="http://schemas.microsoft.com/office/drawing/2014/main" xmlns="" id="{3F5322D3-9EF2-403B-94D5-EB35A1E8669C}"/>
              </a:ext>
            </a:extLst>
          </p:cNvPr>
          <p:cNvSpPr txBox="1"/>
          <p:nvPr/>
        </p:nvSpPr>
        <p:spPr>
          <a:xfrm>
            <a:off x="1041292" y="382380"/>
            <a:ext cx="10057632" cy="830361"/>
          </a:xfrm>
          <a:prstGeom prst="rect">
            <a:avLst/>
          </a:prstGeom>
          <a:noFill/>
        </p:spPr>
        <p:txBody>
          <a:bodyPr wrap="square" rtlCol="0">
            <a:noAutofit/>
          </a:bodyPr>
          <a:lstStyle/>
          <a:p>
            <a:r>
              <a:rPr lang="fr-FR" sz="2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Répartition géographique </a:t>
            </a:r>
          </a:p>
          <a:p>
            <a:r>
              <a:rPr lang="fr-FR" sz="28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des montants adjugés en 2019 (tous secteurs confondus)</a:t>
            </a:r>
          </a:p>
        </p:txBody>
      </p:sp>
      <p:sp>
        <p:nvSpPr>
          <p:cNvPr id="5" name="Rectangle: Rounded Corners 4">
            <a:extLst>
              <a:ext uri="{FF2B5EF4-FFF2-40B4-BE49-F238E27FC236}">
                <a16:creationId xmlns:a16="http://schemas.microsoft.com/office/drawing/2014/main" xmlns="" id="{902B083F-7141-4D73-A9A4-A4B17A4CA8EC}"/>
              </a:ext>
            </a:extLst>
          </p:cNvPr>
          <p:cNvSpPr/>
          <p:nvPr/>
        </p:nvSpPr>
        <p:spPr>
          <a:xfrm>
            <a:off x="429013" y="581912"/>
            <a:ext cx="497681" cy="7111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9" name="Freeform 11">
            <a:extLst>
              <a:ext uri="{FF2B5EF4-FFF2-40B4-BE49-F238E27FC236}">
                <a16:creationId xmlns:a16="http://schemas.microsoft.com/office/drawing/2014/main" xmlns="" id="{D049119E-E7B0-FF46-A875-88FA3DEE2186}"/>
              </a:ext>
            </a:extLst>
          </p:cNvPr>
          <p:cNvSpPr>
            <a:spLocks/>
          </p:cNvSpPr>
          <p:nvPr/>
        </p:nvSpPr>
        <p:spPr bwMode="auto">
          <a:xfrm>
            <a:off x="8403390" y="3927078"/>
            <a:ext cx="1176338" cy="1143000"/>
          </a:xfrm>
          <a:custGeom>
            <a:avLst/>
            <a:gdLst>
              <a:gd name="T0" fmla="*/ 369 w 741"/>
              <a:gd name="T1" fmla="*/ 54 h 720"/>
              <a:gd name="T2" fmla="*/ 393 w 741"/>
              <a:gd name="T3" fmla="*/ 78 h 720"/>
              <a:gd name="T4" fmla="*/ 411 w 741"/>
              <a:gd name="T5" fmla="*/ 63 h 720"/>
              <a:gd name="T6" fmla="*/ 459 w 741"/>
              <a:gd name="T7" fmla="*/ 75 h 720"/>
              <a:gd name="T8" fmla="*/ 498 w 741"/>
              <a:gd name="T9" fmla="*/ 39 h 720"/>
              <a:gd name="T10" fmla="*/ 507 w 741"/>
              <a:gd name="T11" fmla="*/ 84 h 720"/>
              <a:gd name="T12" fmla="*/ 510 w 741"/>
              <a:gd name="T13" fmla="*/ 111 h 720"/>
              <a:gd name="T14" fmla="*/ 540 w 741"/>
              <a:gd name="T15" fmla="*/ 57 h 720"/>
              <a:gd name="T16" fmla="*/ 660 w 741"/>
              <a:gd name="T17" fmla="*/ 42 h 720"/>
              <a:gd name="T18" fmla="*/ 672 w 741"/>
              <a:gd name="T19" fmla="*/ 132 h 720"/>
              <a:gd name="T20" fmla="*/ 702 w 741"/>
              <a:gd name="T21" fmla="*/ 159 h 720"/>
              <a:gd name="T22" fmla="*/ 681 w 741"/>
              <a:gd name="T23" fmla="*/ 204 h 720"/>
              <a:gd name="T24" fmla="*/ 660 w 741"/>
              <a:gd name="T25" fmla="*/ 225 h 720"/>
              <a:gd name="T26" fmla="*/ 696 w 741"/>
              <a:gd name="T27" fmla="*/ 279 h 720"/>
              <a:gd name="T28" fmla="*/ 741 w 741"/>
              <a:gd name="T29" fmla="*/ 336 h 720"/>
              <a:gd name="T30" fmla="*/ 717 w 741"/>
              <a:gd name="T31" fmla="*/ 393 h 720"/>
              <a:gd name="T32" fmla="*/ 681 w 741"/>
              <a:gd name="T33" fmla="*/ 414 h 720"/>
              <a:gd name="T34" fmla="*/ 621 w 741"/>
              <a:gd name="T35" fmla="*/ 423 h 720"/>
              <a:gd name="T36" fmla="*/ 573 w 741"/>
              <a:gd name="T37" fmla="*/ 429 h 720"/>
              <a:gd name="T38" fmla="*/ 543 w 741"/>
              <a:gd name="T39" fmla="*/ 459 h 720"/>
              <a:gd name="T40" fmla="*/ 573 w 741"/>
              <a:gd name="T41" fmla="*/ 495 h 720"/>
              <a:gd name="T42" fmla="*/ 528 w 741"/>
              <a:gd name="T43" fmla="*/ 504 h 720"/>
              <a:gd name="T44" fmla="*/ 489 w 741"/>
              <a:gd name="T45" fmla="*/ 522 h 720"/>
              <a:gd name="T46" fmla="*/ 456 w 741"/>
              <a:gd name="T47" fmla="*/ 555 h 720"/>
              <a:gd name="T48" fmla="*/ 420 w 741"/>
              <a:gd name="T49" fmla="*/ 573 h 720"/>
              <a:gd name="T50" fmla="*/ 408 w 741"/>
              <a:gd name="T51" fmla="*/ 615 h 720"/>
              <a:gd name="T52" fmla="*/ 387 w 741"/>
              <a:gd name="T53" fmla="*/ 627 h 720"/>
              <a:gd name="T54" fmla="*/ 378 w 741"/>
              <a:gd name="T55" fmla="*/ 645 h 720"/>
              <a:gd name="T56" fmla="*/ 414 w 741"/>
              <a:gd name="T57" fmla="*/ 666 h 720"/>
              <a:gd name="T58" fmla="*/ 420 w 741"/>
              <a:gd name="T59" fmla="*/ 708 h 720"/>
              <a:gd name="T60" fmla="*/ 366 w 741"/>
              <a:gd name="T61" fmla="*/ 708 h 720"/>
              <a:gd name="T62" fmla="*/ 321 w 741"/>
              <a:gd name="T63" fmla="*/ 687 h 720"/>
              <a:gd name="T64" fmla="*/ 297 w 741"/>
              <a:gd name="T65" fmla="*/ 669 h 720"/>
              <a:gd name="T66" fmla="*/ 243 w 741"/>
              <a:gd name="T67" fmla="*/ 681 h 720"/>
              <a:gd name="T68" fmla="*/ 192 w 741"/>
              <a:gd name="T69" fmla="*/ 663 h 720"/>
              <a:gd name="T70" fmla="*/ 162 w 741"/>
              <a:gd name="T71" fmla="*/ 669 h 720"/>
              <a:gd name="T72" fmla="*/ 129 w 741"/>
              <a:gd name="T73" fmla="*/ 666 h 720"/>
              <a:gd name="T74" fmla="*/ 87 w 741"/>
              <a:gd name="T75" fmla="*/ 657 h 720"/>
              <a:gd name="T76" fmla="*/ 57 w 741"/>
              <a:gd name="T77" fmla="*/ 588 h 720"/>
              <a:gd name="T78" fmla="*/ 60 w 741"/>
              <a:gd name="T79" fmla="*/ 510 h 720"/>
              <a:gd name="T80" fmla="*/ 102 w 741"/>
              <a:gd name="T81" fmla="*/ 495 h 720"/>
              <a:gd name="T82" fmla="*/ 132 w 741"/>
              <a:gd name="T83" fmla="*/ 459 h 720"/>
              <a:gd name="T84" fmla="*/ 144 w 741"/>
              <a:gd name="T85" fmla="*/ 435 h 720"/>
              <a:gd name="T86" fmla="*/ 162 w 741"/>
              <a:gd name="T87" fmla="*/ 423 h 720"/>
              <a:gd name="T88" fmla="*/ 150 w 741"/>
              <a:gd name="T89" fmla="*/ 378 h 720"/>
              <a:gd name="T90" fmla="*/ 132 w 741"/>
              <a:gd name="T91" fmla="*/ 342 h 720"/>
              <a:gd name="T92" fmla="*/ 78 w 741"/>
              <a:gd name="T93" fmla="*/ 354 h 720"/>
              <a:gd name="T94" fmla="*/ 48 w 741"/>
              <a:gd name="T95" fmla="*/ 354 h 720"/>
              <a:gd name="T96" fmla="*/ 30 w 741"/>
              <a:gd name="T97" fmla="*/ 264 h 720"/>
              <a:gd name="T98" fmla="*/ 9 w 741"/>
              <a:gd name="T99" fmla="*/ 207 h 720"/>
              <a:gd name="T100" fmla="*/ 3 w 741"/>
              <a:gd name="T101" fmla="*/ 171 h 720"/>
              <a:gd name="T102" fmla="*/ 24 w 741"/>
              <a:gd name="T103" fmla="*/ 117 h 720"/>
              <a:gd name="T104" fmla="*/ 27 w 741"/>
              <a:gd name="T105" fmla="*/ 84 h 720"/>
              <a:gd name="T106" fmla="*/ 51 w 741"/>
              <a:gd name="T107" fmla="*/ 96 h 720"/>
              <a:gd name="T108" fmla="*/ 120 w 741"/>
              <a:gd name="T109" fmla="*/ 102 h 720"/>
              <a:gd name="T110" fmla="*/ 159 w 741"/>
              <a:gd name="T111" fmla="*/ 69 h 720"/>
              <a:gd name="T112" fmla="*/ 201 w 741"/>
              <a:gd name="T113" fmla="*/ 72 h 720"/>
              <a:gd name="T114" fmla="*/ 219 w 741"/>
              <a:gd name="T115" fmla="*/ 90 h 720"/>
              <a:gd name="T116" fmla="*/ 255 w 741"/>
              <a:gd name="T117" fmla="*/ 51 h 720"/>
              <a:gd name="T118" fmla="*/ 267 w 741"/>
              <a:gd name="T119" fmla="*/ 6 h 720"/>
              <a:gd name="T120" fmla="*/ 324 w 741"/>
              <a:gd name="T121" fmla="*/ 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1" h="720">
                <a:moveTo>
                  <a:pt x="324" y="6"/>
                </a:moveTo>
                <a:lnTo>
                  <a:pt x="327" y="12"/>
                </a:lnTo>
                <a:lnTo>
                  <a:pt x="333" y="15"/>
                </a:lnTo>
                <a:lnTo>
                  <a:pt x="348" y="18"/>
                </a:lnTo>
                <a:lnTo>
                  <a:pt x="348" y="30"/>
                </a:lnTo>
                <a:lnTo>
                  <a:pt x="351" y="33"/>
                </a:lnTo>
                <a:lnTo>
                  <a:pt x="354" y="33"/>
                </a:lnTo>
                <a:lnTo>
                  <a:pt x="357" y="36"/>
                </a:lnTo>
                <a:lnTo>
                  <a:pt x="360" y="39"/>
                </a:lnTo>
                <a:lnTo>
                  <a:pt x="360" y="42"/>
                </a:lnTo>
                <a:lnTo>
                  <a:pt x="360" y="42"/>
                </a:lnTo>
                <a:lnTo>
                  <a:pt x="360" y="48"/>
                </a:lnTo>
                <a:lnTo>
                  <a:pt x="363" y="51"/>
                </a:lnTo>
                <a:lnTo>
                  <a:pt x="366" y="51"/>
                </a:lnTo>
                <a:lnTo>
                  <a:pt x="369" y="54"/>
                </a:lnTo>
                <a:lnTo>
                  <a:pt x="372" y="54"/>
                </a:lnTo>
                <a:lnTo>
                  <a:pt x="375" y="57"/>
                </a:lnTo>
                <a:lnTo>
                  <a:pt x="378" y="60"/>
                </a:lnTo>
                <a:lnTo>
                  <a:pt x="381" y="60"/>
                </a:lnTo>
                <a:lnTo>
                  <a:pt x="381" y="60"/>
                </a:lnTo>
                <a:lnTo>
                  <a:pt x="381" y="63"/>
                </a:lnTo>
                <a:lnTo>
                  <a:pt x="381" y="66"/>
                </a:lnTo>
                <a:lnTo>
                  <a:pt x="381" y="66"/>
                </a:lnTo>
                <a:lnTo>
                  <a:pt x="381" y="69"/>
                </a:lnTo>
                <a:lnTo>
                  <a:pt x="381" y="72"/>
                </a:lnTo>
                <a:lnTo>
                  <a:pt x="384" y="75"/>
                </a:lnTo>
                <a:lnTo>
                  <a:pt x="384" y="75"/>
                </a:lnTo>
                <a:lnTo>
                  <a:pt x="390" y="78"/>
                </a:lnTo>
                <a:lnTo>
                  <a:pt x="390" y="78"/>
                </a:lnTo>
                <a:lnTo>
                  <a:pt x="393" y="78"/>
                </a:lnTo>
                <a:lnTo>
                  <a:pt x="393" y="75"/>
                </a:lnTo>
                <a:lnTo>
                  <a:pt x="393" y="75"/>
                </a:lnTo>
                <a:lnTo>
                  <a:pt x="399" y="72"/>
                </a:lnTo>
                <a:lnTo>
                  <a:pt x="399" y="72"/>
                </a:lnTo>
                <a:lnTo>
                  <a:pt x="399" y="72"/>
                </a:lnTo>
                <a:lnTo>
                  <a:pt x="402" y="69"/>
                </a:lnTo>
                <a:lnTo>
                  <a:pt x="402" y="69"/>
                </a:lnTo>
                <a:lnTo>
                  <a:pt x="402" y="66"/>
                </a:lnTo>
                <a:lnTo>
                  <a:pt x="405" y="66"/>
                </a:lnTo>
                <a:lnTo>
                  <a:pt x="405" y="66"/>
                </a:lnTo>
                <a:lnTo>
                  <a:pt x="408" y="66"/>
                </a:lnTo>
                <a:lnTo>
                  <a:pt x="408" y="66"/>
                </a:lnTo>
                <a:lnTo>
                  <a:pt x="408" y="66"/>
                </a:lnTo>
                <a:lnTo>
                  <a:pt x="408" y="63"/>
                </a:lnTo>
                <a:lnTo>
                  <a:pt x="411" y="63"/>
                </a:lnTo>
                <a:lnTo>
                  <a:pt x="411" y="60"/>
                </a:lnTo>
                <a:lnTo>
                  <a:pt x="411" y="60"/>
                </a:lnTo>
                <a:lnTo>
                  <a:pt x="414" y="60"/>
                </a:lnTo>
                <a:lnTo>
                  <a:pt x="414" y="57"/>
                </a:lnTo>
                <a:lnTo>
                  <a:pt x="414" y="57"/>
                </a:lnTo>
                <a:lnTo>
                  <a:pt x="420" y="51"/>
                </a:lnTo>
                <a:lnTo>
                  <a:pt x="420" y="54"/>
                </a:lnTo>
                <a:lnTo>
                  <a:pt x="429" y="63"/>
                </a:lnTo>
                <a:lnTo>
                  <a:pt x="432" y="66"/>
                </a:lnTo>
                <a:lnTo>
                  <a:pt x="432" y="69"/>
                </a:lnTo>
                <a:lnTo>
                  <a:pt x="432" y="69"/>
                </a:lnTo>
                <a:lnTo>
                  <a:pt x="432" y="72"/>
                </a:lnTo>
                <a:lnTo>
                  <a:pt x="435" y="75"/>
                </a:lnTo>
                <a:lnTo>
                  <a:pt x="438" y="75"/>
                </a:lnTo>
                <a:lnTo>
                  <a:pt x="459" y="75"/>
                </a:lnTo>
                <a:lnTo>
                  <a:pt x="465" y="75"/>
                </a:lnTo>
                <a:lnTo>
                  <a:pt x="468" y="75"/>
                </a:lnTo>
                <a:lnTo>
                  <a:pt x="468" y="72"/>
                </a:lnTo>
                <a:lnTo>
                  <a:pt x="477" y="66"/>
                </a:lnTo>
                <a:lnTo>
                  <a:pt x="477" y="66"/>
                </a:lnTo>
                <a:lnTo>
                  <a:pt x="477" y="63"/>
                </a:lnTo>
                <a:lnTo>
                  <a:pt x="480" y="63"/>
                </a:lnTo>
                <a:lnTo>
                  <a:pt x="483" y="60"/>
                </a:lnTo>
                <a:lnTo>
                  <a:pt x="483" y="60"/>
                </a:lnTo>
                <a:lnTo>
                  <a:pt x="483" y="60"/>
                </a:lnTo>
                <a:lnTo>
                  <a:pt x="486" y="54"/>
                </a:lnTo>
                <a:lnTo>
                  <a:pt x="486" y="51"/>
                </a:lnTo>
                <a:lnTo>
                  <a:pt x="495" y="45"/>
                </a:lnTo>
                <a:lnTo>
                  <a:pt x="495" y="42"/>
                </a:lnTo>
                <a:lnTo>
                  <a:pt x="498" y="39"/>
                </a:lnTo>
                <a:lnTo>
                  <a:pt x="507" y="30"/>
                </a:lnTo>
                <a:lnTo>
                  <a:pt x="516" y="36"/>
                </a:lnTo>
                <a:lnTo>
                  <a:pt x="519" y="39"/>
                </a:lnTo>
                <a:lnTo>
                  <a:pt x="522" y="45"/>
                </a:lnTo>
                <a:lnTo>
                  <a:pt x="522" y="48"/>
                </a:lnTo>
                <a:lnTo>
                  <a:pt x="519" y="57"/>
                </a:lnTo>
                <a:lnTo>
                  <a:pt x="516" y="63"/>
                </a:lnTo>
                <a:lnTo>
                  <a:pt x="516" y="66"/>
                </a:lnTo>
                <a:lnTo>
                  <a:pt x="513" y="75"/>
                </a:lnTo>
                <a:lnTo>
                  <a:pt x="513" y="78"/>
                </a:lnTo>
                <a:lnTo>
                  <a:pt x="513" y="81"/>
                </a:lnTo>
                <a:lnTo>
                  <a:pt x="513" y="81"/>
                </a:lnTo>
                <a:lnTo>
                  <a:pt x="507" y="84"/>
                </a:lnTo>
                <a:lnTo>
                  <a:pt x="507" y="84"/>
                </a:lnTo>
                <a:lnTo>
                  <a:pt x="507" y="84"/>
                </a:lnTo>
                <a:lnTo>
                  <a:pt x="504" y="84"/>
                </a:lnTo>
                <a:lnTo>
                  <a:pt x="504" y="84"/>
                </a:lnTo>
                <a:lnTo>
                  <a:pt x="504" y="84"/>
                </a:lnTo>
                <a:lnTo>
                  <a:pt x="504" y="84"/>
                </a:lnTo>
                <a:lnTo>
                  <a:pt x="489" y="90"/>
                </a:lnTo>
                <a:lnTo>
                  <a:pt x="486" y="93"/>
                </a:lnTo>
                <a:lnTo>
                  <a:pt x="483" y="96"/>
                </a:lnTo>
                <a:lnTo>
                  <a:pt x="486" y="102"/>
                </a:lnTo>
                <a:lnTo>
                  <a:pt x="489" y="105"/>
                </a:lnTo>
                <a:lnTo>
                  <a:pt x="489" y="108"/>
                </a:lnTo>
                <a:lnTo>
                  <a:pt x="489" y="111"/>
                </a:lnTo>
                <a:lnTo>
                  <a:pt x="486" y="117"/>
                </a:lnTo>
                <a:lnTo>
                  <a:pt x="489" y="114"/>
                </a:lnTo>
                <a:lnTo>
                  <a:pt x="501" y="111"/>
                </a:lnTo>
                <a:lnTo>
                  <a:pt x="510" y="111"/>
                </a:lnTo>
                <a:lnTo>
                  <a:pt x="516" y="114"/>
                </a:lnTo>
                <a:lnTo>
                  <a:pt x="522" y="111"/>
                </a:lnTo>
                <a:lnTo>
                  <a:pt x="534" y="99"/>
                </a:lnTo>
                <a:lnTo>
                  <a:pt x="549" y="90"/>
                </a:lnTo>
                <a:lnTo>
                  <a:pt x="552" y="84"/>
                </a:lnTo>
                <a:lnTo>
                  <a:pt x="552" y="78"/>
                </a:lnTo>
                <a:lnTo>
                  <a:pt x="552" y="75"/>
                </a:lnTo>
                <a:lnTo>
                  <a:pt x="546" y="78"/>
                </a:lnTo>
                <a:lnTo>
                  <a:pt x="546" y="78"/>
                </a:lnTo>
                <a:lnTo>
                  <a:pt x="543" y="75"/>
                </a:lnTo>
                <a:lnTo>
                  <a:pt x="543" y="72"/>
                </a:lnTo>
                <a:lnTo>
                  <a:pt x="543" y="69"/>
                </a:lnTo>
                <a:lnTo>
                  <a:pt x="540" y="63"/>
                </a:lnTo>
                <a:lnTo>
                  <a:pt x="540" y="60"/>
                </a:lnTo>
                <a:lnTo>
                  <a:pt x="540" y="57"/>
                </a:lnTo>
                <a:lnTo>
                  <a:pt x="546" y="51"/>
                </a:lnTo>
                <a:lnTo>
                  <a:pt x="552" y="42"/>
                </a:lnTo>
                <a:lnTo>
                  <a:pt x="558" y="36"/>
                </a:lnTo>
                <a:lnTo>
                  <a:pt x="564" y="36"/>
                </a:lnTo>
                <a:lnTo>
                  <a:pt x="570" y="33"/>
                </a:lnTo>
                <a:lnTo>
                  <a:pt x="579" y="33"/>
                </a:lnTo>
                <a:lnTo>
                  <a:pt x="597" y="21"/>
                </a:lnTo>
                <a:lnTo>
                  <a:pt x="609" y="18"/>
                </a:lnTo>
                <a:lnTo>
                  <a:pt x="624" y="18"/>
                </a:lnTo>
                <a:lnTo>
                  <a:pt x="654" y="27"/>
                </a:lnTo>
                <a:lnTo>
                  <a:pt x="657" y="27"/>
                </a:lnTo>
                <a:lnTo>
                  <a:pt x="660" y="30"/>
                </a:lnTo>
                <a:lnTo>
                  <a:pt x="660" y="33"/>
                </a:lnTo>
                <a:lnTo>
                  <a:pt x="660" y="36"/>
                </a:lnTo>
                <a:lnTo>
                  <a:pt x="660" y="42"/>
                </a:lnTo>
                <a:lnTo>
                  <a:pt x="654" y="48"/>
                </a:lnTo>
                <a:lnTo>
                  <a:pt x="654" y="51"/>
                </a:lnTo>
                <a:lnTo>
                  <a:pt x="657" y="60"/>
                </a:lnTo>
                <a:lnTo>
                  <a:pt x="663" y="66"/>
                </a:lnTo>
                <a:lnTo>
                  <a:pt x="669" y="75"/>
                </a:lnTo>
                <a:lnTo>
                  <a:pt x="663" y="90"/>
                </a:lnTo>
                <a:lnTo>
                  <a:pt x="657" y="102"/>
                </a:lnTo>
                <a:lnTo>
                  <a:pt x="657" y="111"/>
                </a:lnTo>
                <a:lnTo>
                  <a:pt x="657" y="117"/>
                </a:lnTo>
                <a:lnTo>
                  <a:pt x="675" y="120"/>
                </a:lnTo>
                <a:lnTo>
                  <a:pt x="678" y="123"/>
                </a:lnTo>
                <a:lnTo>
                  <a:pt x="678" y="126"/>
                </a:lnTo>
                <a:lnTo>
                  <a:pt x="675" y="129"/>
                </a:lnTo>
                <a:lnTo>
                  <a:pt x="675" y="129"/>
                </a:lnTo>
                <a:lnTo>
                  <a:pt x="672" y="132"/>
                </a:lnTo>
                <a:lnTo>
                  <a:pt x="675" y="132"/>
                </a:lnTo>
                <a:lnTo>
                  <a:pt x="675" y="135"/>
                </a:lnTo>
                <a:lnTo>
                  <a:pt x="675" y="138"/>
                </a:lnTo>
                <a:lnTo>
                  <a:pt x="675" y="138"/>
                </a:lnTo>
                <a:lnTo>
                  <a:pt x="675" y="141"/>
                </a:lnTo>
                <a:lnTo>
                  <a:pt x="675" y="141"/>
                </a:lnTo>
                <a:lnTo>
                  <a:pt x="675" y="141"/>
                </a:lnTo>
                <a:lnTo>
                  <a:pt x="675" y="144"/>
                </a:lnTo>
                <a:lnTo>
                  <a:pt x="678" y="144"/>
                </a:lnTo>
                <a:lnTo>
                  <a:pt x="678" y="144"/>
                </a:lnTo>
                <a:lnTo>
                  <a:pt x="681" y="141"/>
                </a:lnTo>
                <a:lnTo>
                  <a:pt x="684" y="141"/>
                </a:lnTo>
                <a:lnTo>
                  <a:pt x="687" y="141"/>
                </a:lnTo>
                <a:lnTo>
                  <a:pt x="702" y="159"/>
                </a:lnTo>
                <a:lnTo>
                  <a:pt x="702" y="159"/>
                </a:lnTo>
                <a:lnTo>
                  <a:pt x="705" y="162"/>
                </a:lnTo>
                <a:lnTo>
                  <a:pt x="705" y="168"/>
                </a:lnTo>
                <a:lnTo>
                  <a:pt x="708" y="174"/>
                </a:lnTo>
                <a:lnTo>
                  <a:pt x="708" y="177"/>
                </a:lnTo>
                <a:lnTo>
                  <a:pt x="711" y="180"/>
                </a:lnTo>
                <a:lnTo>
                  <a:pt x="711" y="180"/>
                </a:lnTo>
                <a:lnTo>
                  <a:pt x="708" y="180"/>
                </a:lnTo>
                <a:lnTo>
                  <a:pt x="705" y="183"/>
                </a:lnTo>
                <a:lnTo>
                  <a:pt x="702" y="189"/>
                </a:lnTo>
                <a:lnTo>
                  <a:pt x="702" y="192"/>
                </a:lnTo>
                <a:lnTo>
                  <a:pt x="699" y="198"/>
                </a:lnTo>
                <a:lnTo>
                  <a:pt x="696" y="201"/>
                </a:lnTo>
                <a:lnTo>
                  <a:pt x="690" y="204"/>
                </a:lnTo>
                <a:lnTo>
                  <a:pt x="684" y="204"/>
                </a:lnTo>
                <a:lnTo>
                  <a:pt x="681" y="204"/>
                </a:lnTo>
                <a:lnTo>
                  <a:pt x="678" y="204"/>
                </a:lnTo>
                <a:lnTo>
                  <a:pt x="678" y="204"/>
                </a:lnTo>
                <a:lnTo>
                  <a:pt x="675" y="204"/>
                </a:lnTo>
                <a:lnTo>
                  <a:pt x="675" y="204"/>
                </a:lnTo>
                <a:lnTo>
                  <a:pt x="675" y="204"/>
                </a:lnTo>
                <a:lnTo>
                  <a:pt x="675" y="204"/>
                </a:lnTo>
                <a:lnTo>
                  <a:pt x="672" y="207"/>
                </a:lnTo>
                <a:lnTo>
                  <a:pt x="672" y="207"/>
                </a:lnTo>
                <a:lnTo>
                  <a:pt x="672" y="207"/>
                </a:lnTo>
                <a:lnTo>
                  <a:pt x="672" y="207"/>
                </a:lnTo>
                <a:lnTo>
                  <a:pt x="666" y="207"/>
                </a:lnTo>
                <a:lnTo>
                  <a:pt x="663" y="210"/>
                </a:lnTo>
                <a:lnTo>
                  <a:pt x="660" y="213"/>
                </a:lnTo>
                <a:lnTo>
                  <a:pt x="660" y="219"/>
                </a:lnTo>
                <a:lnTo>
                  <a:pt x="660" y="225"/>
                </a:lnTo>
                <a:lnTo>
                  <a:pt x="660" y="225"/>
                </a:lnTo>
                <a:lnTo>
                  <a:pt x="660" y="231"/>
                </a:lnTo>
                <a:lnTo>
                  <a:pt x="663" y="243"/>
                </a:lnTo>
                <a:lnTo>
                  <a:pt x="666" y="249"/>
                </a:lnTo>
                <a:lnTo>
                  <a:pt x="672" y="252"/>
                </a:lnTo>
                <a:lnTo>
                  <a:pt x="678" y="255"/>
                </a:lnTo>
                <a:lnTo>
                  <a:pt x="681" y="255"/>
                </a:lnTo>
                <a:lnTo>
                  <a:pt x="687" y="261"/>
                </a:lnTo>
                <a:lnTo>
                  <a:pt x="687" y="264"/>
                </a:lnTo>
                <a:lnTo>
                  <a:pt x="696" y="264"/>
                </a:lnTo>
                <a:lnTo>
                  <a:pt x="699" y="267"/>
                </a:lnTo>
                <a:lnTo>
                  <a:pt x="699" y="270"/>
                </a:lnTo>
                <a:lnTo>
                  <a:pt x="699" y="270"/>
                </a:lnTo>
                <a:lnTo>
                  <a:pt x="699" y="273"/>
                </a:lnTo>
                <a:lnTo>
                  <a:pt x="696" y="279"/>
                </a:lnTo>
                <a:lnTo>
                  <a:pt x="696" y="279"/>
                </a:lnTo>
                <a:lnTo>
                  <a:pt x="696" y="279"/>
                </a:lnTo>
                <a:lnTo>
                  <a:pt x="696" y="282"/>
                </a:lnTo>
                <a:lnTo>
                  <a:pt x="699" y="285"/>
                </a:lnTo>
                <a:lnTo>
                  <a:pt x="699" y="288"/>
                </a:lnTo>
                <a:lnTo>
                  <a:pt x="699" y="300"/>
                </a:lnTo>
                <a:lnTo>
                  <a:pt x="702" y="306"/>
                </a:lnTo>
                <a:lnTo>
                  <a:pt x="711" y="312"/>
                </a:lnTo>
                <a:lnTo>
                  <a:pt x="720" y="318"/>
                </a:lnTo>
                <a:lnTo>
                  <a:pt x="723" y="321"/>
                </a:lnTo>
                <a:lnTo>
                  <a:pt x="723" y="324"/>
                </a:lnTo>
                <a:lnTo>
                  <a:pt x="726" y="327"/>
                </a:lnTo>
                <a:lnTo>
                  <a:pt x="729" y="330"/>
                </a:lnTo>
                <a:lnTo>
                  <a:pt x="738" y="333"/>
                </a:lnTo>
                <a:lnTo>
                  <a:pt x="741" y="336"/>
                </a:lnTo>
                <a:lnTo>
                  <a:pt x="741" y="336"/>
                </a:lnTo>
                <a:lnTo>
                  <a:pt x="738" y="339"/>
                </a:lnTo>
                <a:lnTo>
                  <a:pt x="738" y="345"/>
                </a:lnTo>
                <a:lnTo>
                  <a:pt x="732" y="351"/>
                </a:lnTo>
                <a:lnTo>
                  <a:pt x="726" y="360"/>
                </a:lnTo>
                <a:lnTo>
                  <a:pt x="726" y="363"/>
                </a:lnTo>
                <a:lnTo>
                  <a:pt x="726" y="363"/>
                </a:lnTo>
                <a:lnTo>
                  <a:pt x="726" y="369"/>
                </a:lnTo>
                <a:lnTo>
                  <a:pt x="729" y="375"/>
                </a:lnTo>
                <a:lnTo>
                  <a:pt x="729" y="381"/>
                </a:lnTo>
                <a:lnTo>
                  <a:pt x="729" y="381"/>
                </a:lnTo>
                <a:lnTo>
                  <a:pt x="723" y="387"/>
                </a:lnTo>
                <a:lnTo>
                  <a:pt x="720" y="393"/>
                </a:lnTo>
                <a:lnTo>
                  <a:pt x="717" y="396"/>
                </a:lnTo>
                <a:lnTo>
                  <a:pt x="717" y="393"/>
                </a:lnTo>
                <a:lnTo>
                  <a:pt x="714" y="390"/>
                </a:lnTo>
                <a:lnTo>
                  <a:pt x="711" y="390"/>
                </a:lnTo>
                <a:lnTo>
                  <a:pt x="705" y="393"/>
                </a:lnTo>
                <a:lnTo>
                  <a:pt x="696" y="396"/>
                </a:lnTo>
                <a:lnTo>
                  <a:pt x="693" y="399"/>
                </a:lnTo>
                <a:lnTo>
                  <a:pt x="690" y="405"/>
                </a:lnTo>
                <a:lnTo>
                  <a:pt x="687" y="408"/>
                </a:lnTo>
                <a:lnTo>
                  <a:pt x="684" y="408"/>
                </a:lnTo>
                <a:lnTo>
                  <a:pt x="681" y="408"/>
                </a:lnTo>
                <a:lnTo>
                  <a:pt x="678" y="408"/>
                </a:lnTo>
                <a:lnTo>
                  <a:pt x="678" y="411"/>
                </a:lnTo>
                <a:lnTo>
                  <a:pt x="678" y="411"/>
                </a:lnTo>
                <a:lnTo>
                  <a:pt x="678" y="414"/>
                </a:lnTo>
                <a:lnTo>
                  <a:pt x="681" y="414"/>
                </a:lnTo>
                <a:lnTo>
                  <a:pt x="681" y="414"/>
                </a:lnTo>
                <a:lnTo>
                  <a:pt x="678" y="417"/>
                </a:lnTo>
                <a:lnTo>
                  <a:pt x="672" y="420"/>
                </a:lnTo>
                <a:lnTo>
                  <a:pt x="666" y="417"/>
                </a:lnTo>
                <a:lnTo>
                  <a:pt x="657" y="414"/>
                </a:lnTo>
                <a:lnTo>
                  <a:pt x="651" y="411"/>
                </a:lnTo>
                <a:lnTo>
                  <a:pt x="648" y="411"/>
                </a:lnTo>
                <a:lnTo>
                  <a:pt x="645" y="414"/>
                </a:lnTo>
                <a:lnTo>
                  <a:pt x="642" y="417"/>
                </a:lnTo>
                <a:lnTo>
                  <a:pt x="642" y="417"/>
                </a:lnTo>
                <a:lnTo>
                  <a:pt x="636" y="417"/>
                </a:lnTo>
                <a:lnTo>
                  <a:pt x="636" y="417"/>
                </a:lnTo>
                <a:lnTo>
                  <a:pt x="627" y="420"/>
                </a:lnTo>
                <a:lnTo>
                  <a:pt x="627" y="423"/>
                </a:lnTo>
                <a:lnTo>
                  <a:pt x="627" y="423"/>
                </a:lnTo>
                <a:lnTo>
                  <a:pt x="621" y="423"/>
                </a:lnTo>
                <a:lnTo>
                  <a:pt x="612" y="426"/>
                </a:lnTo>
                <a:lnTo>
                  <a:pt x="609" y="429"/>
                </a:lnTo>
                <a:lnTo>
                  <a:pt x="603" y="429"/>
                </a:lnTo>
                <a:lnTo>
                  <a:pt x="603" y="429"/>
                </a:lnTo>
                <a:lnTo>
                  <a:pt x="600" y="429"/>
                </a:lnTo>
                <a:lnTo>
                  <a:pt x="600" y="432"/>
                </a:lnTo>
                <a:lnTo>
                  <a:pt x="600" y="435"/>
                </a:lnTo>
                <a:lnTo>
                  <a:pt x="600" y="438"/>
                </a:lnTo>
                <a:lnTo>
                  <a:pt x="597" y="441"/>
                </a:lnTo>
                <a:lnTo>
                  <a:pt x="594" y="444"/>
                </a:lnTo>
                <a:lnTo>
                  <a:pt x="591" y="444"/>
                </a:lnTo>
                <a:lnTo>
                  <a:pt x="576" y="438"/>
                </a:lnTo>
                <a:lnTo>
                  <a:pt x="576" y="435"/>
                </a:lnTo>
                <a:lnTo>
                  <a:pt x="576" y="435"/>
                </a:lnTo>
                <a:lnTo>
                  <a:pt x="573" y="429"/>
                </a:lnTo>
                <a:lnTo>
                  <a:pt x="573" y="429"/>
                </a:lnTo>
                <a:lnTo>
                  <a:pt x="570" y="426"/>
                </a:lnTo>
                <a:lnTo>
                  <a:pt x="564" y="426"/>
                </a:lnTo>
                <a:lnTo>
                  <a:pt x="558" y="426"/>
                </a:lnTo>
                <a:lnTo>
                  <a:pt x="555" y="426"/>
                </a:lnTo>
                <a:lnTo>
                  <a:pt x="555" y="423"/>
                </a:lnTo>
                <a:lnTo>
                  <a:pt x="549" y="420"/>
                </a:lnTo>
                <a:lnTo>
                  <a:pt x="546" y="426"/>
                </a:lnTo>
                <a:lnTo>
                  <a:pt x="546" y="429"/>
                </a:lnTo>
                <a:lnTo>
                  <a:pt x="543" y="432"/>
                </a:lnTo>
                <a:lnTo>
                  <a:pt x="543" y="438"/>
                </a:lnTo>
                <a:lnTo>
                  <a:pt x="540" y="447"/>
                </a:lnTo>
                <a:lnTo>
                  <a:pt x="540" y="453"/>
                </a:lnTo>
                <a:lnTo>
                  <a:pt x="543" y="456"/>
                </a:lnTo>
                <a:lnTo>
                  <a:pt x="543" y="459"/>
                </a:lnTo>
                <a:lnTo>
                  <a:pt x="546" y="459"/>
                </a:lnTo>
                <a:lnTo>
                  <a:pt x="549" y="459"/>
                </a:lnTo>
                <a:lnTo>
                  <a:pt x="558" y="456"/>
                </a:lnTo>
                <a:lnTo>
                  <a:pt x="561" y="456"/>
                </a:lnTo>
                <a:lnTo>
                  <a:pt x="564" y="459"/>
                </a:lnTo>
                <a:lnTo>
                  <a:pt x="564" y="462"/>
                </a:lnTo>
                <a:lnTo>
                  <a:pt x="564" y="462"/>
                </a:lnTo>
                <a:lnTo>
                  <a:pt x="564" y="471"/>
                </a:lnTo>
                <a:lnTo>
                  <a:pt x="564" y="471"/>
                </a:lnTo>
                <a:lnTo>
                  <a:pt x="567" y="474"/>
                </a:lnTo>
                <a:lnTo>
                  <a:pt x="567" y="477"/>
                </a:lnTo>
                <a:lnTo>
                  <a:pt x="570" y="480"/>
                </a:lnTo>
                <a:lnTo>
                  <a:pt x="573" y="483"/>
                </a:lnTo>
                <a:lnTo>
                  <a:pt x="573" y="486"/>
                </a:lnTo>
                <a:lnTo>
                  <a:pt x="573" y="495"/>
                </a:lnTo>
                <a:lnTo>
                  <a:pt x="570" y="498"/>
                </a:lnTo>
                <a:lnTo>
                  <a:pt x="570" y="501"/>
                </a:lnTo>
                <a:lnTo>
                  <a:pt x="570" y="501"/>
                </a:lnTo>
                <a:lnTo>
                  <a:pt x="567" y="501"/>
                </a:lnTo>
                <a:lnTo>
                  <a:pt x="567" y="501"/>
                </a:lnTo>
                <a:lnTo>
                  <a:pt x="558" y="498"/>
                </a:lnTo>
                <a:lnTo>
                  <a:pt x="558" y="498"/>
                </a:lnTo>
                <a:lnTo>
                  <a:pt x="555" y="498"/>
                </a:lnTo>
                <a:lnTo>
                  <a:pt x="552" y="498"/>
                </a:lnTo>
                <a:lnTo>
                  <a:pt x="546" y="501"/>
                </a:lnTo>
                <a:lnTo>
                  <a:pt x="543" y="501"/>
                </a:lnTo>
                <a:lnTo>
                  <a:pt x="540" y="501"/>
                </a:lnTo>
                <a:lnTo>
                  <a:pt x="537" y="501"/>
                </a:lnTo>
                <a:lnTo>
                  <a:pt x="531" y="504"/>
                </a:lnTo>
                <a:lnTo>
                  <a:pt x="528" y="504"/>
                </a:lnTo>
                <a:lnTo>
                  <a:pt x="525" y="501"/>
                </a:lnTo>
                <a:lnTo>
                  <a:pt x="522" y="501"/>
                </a:lnTo>
                <a:lnTo>
                  <a:pt x="522" y="501"/>
                </a:lnTo>
                <a:lnTo>
                  <a:pt x="510" y="510"/>
                </a:lnTo>
                <a:lnTo>
                  <a:pt x="507" y="510"/>
                </a:lnTo>
                <a:lnTo>
                  <a:pt x="507" y="510"/>
                </a:lnTo>
                <a:lnTo>
                  <a:pt x="501" y="510"/>
                </a:lnTo>
                <a:lnTo>
                  <a:pt x="501" y="507"/>
                </a:lnTo>
                <a:lnTo>
                  <a:pt x="498" y="510"/>
                </a:lnTo>
                <a:lnTo>
                  <a:pt x="498" y="510"/>
                </a:lnTo>
                <a:lnTo>
                  <a:pt x="492" y="513"/>
                </a:lnTo>
                <a:lnTo>
                  <a:pt x="489" y="516"/>
                </a:lnTo>
                <a:lnTo>
                  <a:pt x="486" y="519"/>
                </a:lnTo>
                <a:lnTo>
                  <a:pt x="486" y="519"/>
                </a:lnTo>
                <a:lnTo>
                  <a:pt x="489" y="522"/>
                </a:lnTo>
                <a:lnTo>
                  <a:pt x="489" y="525"/>
                </a:lnTo>
                <a:lnTo>
                  <a:pt x="486" y="528"/>
                </a:lnTo>
                <a:lnTo>
                  <a:pt x="486" y="528"/>
                </a:lnTo>
                <a:lnTo>
                  <a:pt x="477" y="531"/>
                </a:lnTo>
                <a:lnTo>
                  <a:pt x="471" y="531"/>
                </a:lnTo>
                <a:lnTo>
                  <a:pt x="465" y="531"/>
                </a:lnTo>
                <a:lnTo>
                  <a:pt x="465" y="531"/>
                </a:lnTo>
                <a:lnTo>
                  <a:pt x="462" y="534"/>
                </a:lnTo>
                <a:lnTo>
                  <a:pt x="459" y="534"/>
                </a:lnTo>
                <a:lnTo>
                  <a:pt x="453" y="543"/>
                </a:lnTo>
                <a:lnTo>
                  <a:pt x="456" y="546"/>
                </a:lnTo>
                <a:lnTo>
                  <a:pt x="456" y="549"/>
                </a:lnTo>
                <a:lnTo>
                  <a:pt x="459" y="552"/>
                </a:lnTo>
                <a:lnTo>
                  <a:pt x="459" y="552"/>
                </a:lnTo>
                <a:lnTo>
                  <a:pt x="456" y="555"/>
                </a:lnTo>
                <a:lnTo>
                  <a:pt x="456" y="558"/>
                </a:lnTo>
                <a:lnTo>
                  <a:pt x="453" y="561"/>
                </a:lnTo>
                <a:lnTo>
                  <a:pt x="450" y="561"/>
                </a:lnTo>
                <a:lnTo>
                  <a:pt x="444" y="561"/>
                </a:lnTo>
                <a:lnTo>
                  <a:pt x="441" y="564"/>
                </a:lnTo>
                <a:lnTo>
                  <a:pt x="438" y="564"/>
                </a:lnTo>
                <a:lnTo>
                  <a:pt x="435" y="564"/>
                </a:lnTo>
                <a:lnTo>
                  <a:pt x="432" y="564"/>
                </a:lnTo>
                <a:lnTo>
                  <a:pt x="429" y="564"/>
                </a:lnTo>
                <a:lnTo>
                  <a:pt x="426" y="564"/>
                </a:lnTo>
                <a:lnTo>
                  <a:pt x="423" y="564"/>
                </a:lnTo>
                <a:lnTo>
                  <a:pt x="420" y="564"/>
                </a:lnTo>
                <a:lnTo>
                  <a:pt x="420" y="567"/>
                </a:lnTo>
                <a:lnTo>
                  <a:pt x="420" y="570"/>
                </a:lnTo>
                <a:lnTo>
                  <a:pt x="420" y="573"/>
                </a:lnTo>
                <a:lnTo>
                  <a:pt x="417" y="576"/>
                </a:lnTo>
                <a:lnTo>
                  <a:pt x="411" y="585"/>
                </a:lnTo>
                <a:lnTo>
                  <a:pt x="411" y="588"/>
                </a:lnTo>
                <a:lnTo>
                  <a:pt x="411" y="588"/>
                </a:lnTo>
                <a:lnTo>
                  <a:pt x="411" y="591"/>
                </a:lnTo>
                <a:lnTo>
                  <a:pt x="411" y="591"/>
                </a:lnTo>
                <a:lnTo>
                  <a:pt x="411" y="594"/>
                </a:lnTo>
                <a:lnTo>
                  <a:pt x="414" y="597"/>
                </a:lnTo>
                <a:lnTo>
                  <a:pt x="420" y="600"/>
                </a:lnTo>
                <a:lnTo>
                  <a:pt x="420" y="600"/>
                </a:lnTo>
                <a:lnTo>
                  <a:pt x="420" y="603"/>
                </a:lnTo>
                <a:lnTo>
                  <a:pt x="423" y="606"/>
                </a:lnTo>
                <a:lnTo>
                  <a:pt x="420" y="609"/>
                </a:lnTo>
                <a:lnTo>
                  <a:pt x="411" y="615"/>
                </a:lnTo>
                <a:lnTo>
                  <a:pt x="408" y="615"/>
                </a:lnTo>
                <a:lnTo>
                  <a:pt x="405" y="615"/>
                </a:lnTo>
                <a:lnTo>
                  <a:pt x="393" y="612"/>
                </a:lnTo>
                <a:lnTo>
                  <a:pt x="387" y="609"/>
                </a:lnTo>
                <a:lnTo>
                  <a:pt x="384" y="609"/>
                </a:lnTo>
                <a:lnTo>
                  <a:pt x="381" y="609"/>
                </a:lnTo>
                <a:lnTo>
                  <a:pt x="381" y="612"/>
                </a:lnTo>
                <a:lnTo>
                  <a:pt x="381" y="615"/>
                </a:lnTo>
                <a:lnTo>
                  <a:pt x="381" y="615"/>
                </a:lnTo>
                <a:lnTo>
                  <a:pt x="381" y="618"/>
                </a:lnTo>
                <a:lnTo>
                  <a:pt x="381" y="621"/>
                </a:lnTo>
                <a:lnTo>
                  <a:pt x="384" y="621"/>
                </a:lnTo>
                <a:lnTo>
                  <a:pt x="384" y="624"/>
                </a:lnTo>
                <a:lnTo>
                  <a:pt x="387" y="624"/>
                </a:lnTo>
                <a:lnTo>
                  <a:pt x="387" y="624"/>
                </a:lnTo>
                <a:lnTo>
                  <a:pt x="387" y="627"/>
                </a:lnTo>
                <a:lnTo>
                  <a:pt x="387" y="627"/>
                </a:lnTo>
                <a:lnTo>
                  <a:pt x="387" y="630"/>
                </a:lnTo>
                <a:lnTo>
                  <a:pt x="387" y="630"/>
                </a:lnTo>
                <a:lnTo>
                  <a:pt x="384" y="630"/>
                </a:lnTo>
                <a:lnTo>
                  <a:pt x="384" y="630"/>
                </a:lnTo>
                <a:lnTo>
                  <a:pt x="378" y="627"/>
                </a:lnTo>
                <a:lnTo>
                  <a:pt x="375" y="627"/>
                </a:lnTo>
                <a:lnTo>
                  <a:pt x="372" y="630"/>
                </a:lnTo>
                <a:lnTo>
                  <a:pt x="372" y="630"/>
                </a:lnTo>
                <a:lnTo>
                  <a:pt x="372" y="633"/>
                </a:lnTo>
                <a:lnTo>
                  <a:pt x="375" y="636"/>
                </a:lnTo>
                <a:lnTo>
                  <a:pt x="378" y="639"/>
                </a:lnTo>
                <a:lnTo>
                  <a:pt x="378" y="639"/>
                </a:lnTo>
                <a:lnTo>
                  <a:pt x="378" y="642"/>
                </a:lnTo>
                <a:lnTo>
                  <a:pt x="378" y="645"/>
                </a:lnTo>
                <a:lnTo>
                  <a:pt x="378" y="645"/>
                </a:lnTo>
                <a:lnTo>
                  <a:pt x="387" y="651"/>
                </a:lnTo>
                <a:lnTo>
                  <a:pt x="387" y="654"/>
                </a:lnTo>
                <a:lnTo>
                  <a:pt x="390" y="654"/>
                </a:lnTo>
                <a:lnTo>
                  <a:pt x="393" y="654"/>
                </a:lnTo>
                <a:lnTo>
                  <a:pt x="396" y="654"/>
                </a:lnTo>
                <a:lnTo>
                  <a:pt x="399" y="657"/>
                </a:lnTo>
                <a:lnTo>
                  <a:pt x="402" y="657"/>
                </a:lnTo>
                <a:lnTo>
                  <a:pt x="411" y="657"/>
                </a:lnTo>
                <a:lnTo>
                  <a:pt x="414" y="657"/>
                </a:lnTo>
                <a:lnTo>
                  <a:pt x="414" y="657"/>
                </a:lnTo>
                <a:lnTo>
                  <a:pt x="417" y="660"/>
                </a:lnTo>
                <a:lnTo>
                  <a:pt x="414" y="660"/>
                </a:lnTo>
                <a:lnTo>
                  <a:pt x="414" y="663"/>
                </a:lnTo>
                <a:lnTo>
                  <a:pt x="414" y="666"/>
                </a:lnTo>
                <a:lnTo>
                  <a:pt x="414" y="666"/>
                </a:lnTo>
                <a:lnTo>
                  <a:pt x="417" y="669"/>
                </a:lnTo>
                <a:lnTo>
                  <a:pt x="420" y="672"/>
                </a:lnTo>
                <a:lnTo>
                  <a:pt x="420" y="672"/>
                </a:lnTo>
                <a:lnTo>
                  <a:pt x="423" y="675"/>
                </a:lnTo>
                <a:lnTo>
                  <a:pt x="426" y="675"/>
                </a:lnTo>
                <a:lnTo>
                  <a:pt x="426" y="678"/>
                </a:lnTo>
                <a:lnTo>
                  <a:pt x="426" y="687"/>
                </a:lnTo>
                <a:lnTo>
                  <a:pt x="426" y="699"/>
                </a:lnTo>
                <a:lnTo>
                  <a:pt x="423" y="702"/>
                </a:lnTo>
                <a:lnTo>
                  <a:pt x="426" y="708"/>
                </a:lnTo>
                <a:lnTo>
                  <a:pt x="423" y="711"/>
                </a:lnTo>
                <a:lnTo>
                  <a:pt x="423" y="711"/>
                </a:lnTo>
                <a:lnTo>
                  <a:pt x="420" y="711"/>
                </a:lnTo>
                <a:lnTo>
                  <a:pt x="420" y="708"/>
                </a:lnTo>
                <a:lnTo>
                  <a:pt x="420" y="708"/>
                </a:lnTo>
                <a:lnTo>
                  <a:pt x="417" y="705"/>
                </a:lnTo>
                <a:lnTo>
                  <a:pt x="417" y="705"/>
                </a:lnTo>
                <a:lnTo>
                  <a:pt x="414" y="702"/>
                </a:lnTo>
                <a:lnTo>
                  <a:pt x="411" y="702"/>
                </a:lnTo>
                <a:lnTo>
                  <a:pt x="408" y="702"/>
                </a:lnTo>
                <a:lnTo>
                  <a:pt x="405" y="705"/>
                </a:lnTo>
                <a:lnTo>
                  <a:pt x="402" y="708"/>
                </a:lnTo>
                <a:lnTo>
                  <a:pt x="396" y="714"/>
                </a:lnTo>
                <a:lnTo>
                  <a:pt x="390" y="720"/>
                </a:lnTo>
                <a:lnTo>
                  <a:pt x="381" y="717"/>
                </a:lnTo>
                <a:lnTo>
                  <a:pt x="381" y="717"/>
                </a:lnTo>
                <a:lnTo>
                  <a:pt x="372" y="711"/>
                </a:lnTo>
                <a:lnTo>
                  <a:pt x="369" y="708"/>
                </a:lnTo>
                <a:lnTo>
                  <a:pt x="366" y="708"/>
                </a:lnTo>
                <a:lnTo>
                  <a:pt x="366" y="705"/>
                </a:lnTo>
                <a:lnTo>
                  <a:pt x="366" y="702"/>
                </a:lnTo>
                <a:lnTo>
                  <a:pt x="363" y="699"/>
                </a:lnTo>
                <a:lnTo>
                  <a:pt x="363" y="699"/>
                </a:lnTo>
                <a:lnTo>
                  <a:pt x="363" y="696"/>
                </a:lnTo>
                <a:lnTo>
                  <a:pt x="360" y="693"/>
                </a:lnTo>
                <a:lnTo>
                  <a:pt x="360" y="693"/>
                </a:lnTo>
                <a:lnTo>
                  <a:pt x="357" y="693"/>
                </a:lnTo>
                <a:lnTo>
                  <a:pt x="354" y="693"/>
                </a:lnTo>
                <a:lnTo>
                  <a:pt x="339" y="687"/>
                </a:lnTo>
                <a:lnTo>
                  <a:pt x="336" y="687"/>
                </a:lnTo>
                <a:lnTo>
                  <a:pt x="333" y="687"/>
                </a:lnTo>
                <a:lnTo>
                  <a:pt x="330" y="690"/>
                </a:lnTo>
                <a:lnTo>
                  <a:pt x="324" y="687"/>
                </a:lnTo>
                <a:lnTo>
                  <a:pt x="321" y="687"/>
                </a:lnTo>
                <a:lnTo>
                  <a:pt x="318" y="684"/>
                </a:lnTo>
                <a:lnTo>
                  <a:pt x="318" y="681"/>
                </a:lnTo>
                <a:lnTo>
                  <a:pt x="315" y="681"/>
                </a:lnTo>
                <a:lnTo>
                  <a:pt x="315" y="675"/>
                </a:lnTo>
                <a:lnTo>
                  <a:pt x="315" y="672"/>
                </a:lnTo>
                <a:lnTo>
                  <a:pt x="318" y="669"/>
                </a:lnTo>
                <a:lnTo>
                  <a:pt x="318" y="666"/>
                </a:lnTo>
                <a:lnTo>
                  <a:pt x="318" y="666"/>
                </a:lnTo>
                <a:lnTo>
                  <a:pt x="318" y="663"/>
                </a:lnTo>
                <a:lnTo>
                  <a:pt x="315" y="663"/>
                </a:lnTo>
                <a:lnTo>
                  <a:pt x="315" y="666"/>
                </a:lnTo>
                <a:lnTo>
                  <a:pt x="312" y="669"/>
                </a:lnTo>
                <a:lnTo>
                  <a:pt x="309" y="669"/>
                </a:lnTo>
                <a:lnTo>
                  <a:pt x="306" y="669"/>
                </a:lnTo>
                <a:lnTo>
                  <a:pt x="297" y="669"/>
                </a:lnTo>
                <a:lnTo>
                  <a:pt x="294" y="666"/>
                </a:lnTo>
                <a:lnTo>
                  <a:pt x="279" y="672"/>
                </a:lnTo>
                <a:lnTo>
                  <a:pt x="276" y="672"/>
                </a:lnTo>
                <a:lnTo>
                  <a:pt x="270" y="675"/>
                </a:lnTo>
                <a:lnTo>
                  <a:pt x="267" y="678"/>
                </a:lnTo>
                <a:lnTo>
                  <a:pt x="264" y="678"/>
                </a:lnTo>
                <a:lnTo>
                  <a:pt x="258" y="678"/>
                </a:lnTo>
                <a:lnTo>
                  <a:pt x="258" y="678"/>
                </a:lnTo>
                <a:lnTo>
                  <a:pt x="255" y="681"/>
                </a:lnTo>
                <a:lnTo>
                  <a:pt x="252" y="684"/>
                </a:lnTo>
                <a:lnTo>
                  <a:pt x="249" y="684"/>
                </a:lnTo>
                <a:lnTo>
                  <a:pt x="246" y="684"/>
                </a:lnTo>
                <a:lnTo>
                  <a:pt x="243" y="684"/>
                </a:lnTo>
                <a:lnTo>
                  <a:pt x="243" y="684"/>
                </a:lnTo>
                <a:lnTo>
                  <a:pt x="243" y="681"/>
                </a:lnTo>
                <a:lnTo>
                  <a:pt x="237" y="669"/>
                </a:lnTo>
                <a:lnTo>
                  <a:pt x="237" y="666"/>
                </a:lnTo>
                <a:lnTo>
                  <a:pt x="234" y="663"/>
                </a:lnTo>
                <a:lnTo>
                  <a:pt x="231" y="660"/>
                </a:lnTo>
                <a:lnTo>
                  <a:pt x="228" y="660"/>
                </a:lnTo>
                <a:lnTo>
                  <a:pt x="228" y="660"/>
                </a:lnTo>
                <a:lnTo>
                  <a:pt x="222" y="657"/>
                </a:lnTo>
                <a:lnTo>
                  <a:pt x="216" y="657"/>
                </a:lnTo>
                <a:lnTo>
                  <a:pt x="210" y="657"/>
                </a:lnTo>
                <a:lnTo>
                  <a:pt x="210" y="672"/>
                </a:lnTo>
                <a:lnTo>
                  <a:pt x="201" y="669"/>
                </a:lnTo>
                <a:lnTo>
                  <a:pt x="195" y="666"/>
                </a:lnTo>
                <a:lnTo>
                  <a:pt x="192" y="666"/>
                </a:lnTo>
                <a:lnTo>
                  <a:pt x="192" y="666"/>
                </a:lnTo>
                <a:lnTo>
                  <a:pt x="192" y="663"/>
                </a:lnTo>
                <a:lnTo>
                  <a:pt x="189" y="663"/>
                </a:lnTo>
                <a:lnTo>
                  <a:pt x="189" y="660"/>
                </a:lnTo>
                <a:lnTo>
                  <a:pt x="189" y="660"/>
                </a:lnTo>
                <a:lnTo>
                  <a:pt x="189" y="660"/>
                </a:lnTo>
                <a:lnTo>
                  <a:pt x="186" y="657"/>
                </a:lnTo>
                <a:lnTo>
                  <a:pt x="180" y="657"/>
                </a:lnTo>
                <a:lnTo>
                  <a:pt x="174" y="654"/>
                </a:lnTo>
                <a:lnTo>
                  <a:pt x="168" y="657"/>
                </a:lnTo>
                <a:lnTo>
                  <a:pt x="168" y="657"/>
                </a:lnTo>
                <a:lnTo>
                  <a:pt x="165" y="660"/>
                </a:lnTo>
                <a:lnTo>
                  <a:pt x="165" y="663"/>
                </a:lnTo>
                <a:lnTo>
                  <a:pt x="165" y="663"/>
                </a:lnTo>
                <a:lnTo>
                  <a:pt x="165" y="666"/>
                </a:lnTo>
                <a:lnTo>
                  <a:pt x="162" y="669"/>
                </a:lnTo>
                <a:lnTo>
                  <a:pt x="162" y="669"/>
                </a:lnTo>
                <a:lnTo>
                  <a:pt x="159" y="669"/>
                </a:lnTo>
                <a:lnTo>
                  <a:pt x="156" y="669"/>
                </a:lnTo>
                <a:lnTo>
                  <a:pt x="153" y="666"/>
                </a:lnTo>
                <a:lnTo>
                  <a:pt x="153" y="663"/>
                </a:lnTo>
                <a:lnTo>
                  <a:pt x="153" y="663"/>
                </a:lnTo>
                <a:lnTo>
                  <a:pt x="153" y="660"/>
                </a:lnTo>
                <a:lnTo>
                  <a:pt x="153" y="657"/>
                </a:lnTo>
                <a:lnTo>
                  <a:pt x="153" y="657"/>
                </a:lnTo>
                <a:lnTo>
                  <a:pt x="153" y="654"/>
                </a:lnTo>
                <a:lnTo>
                  <a:pt x="150" y="654"/>
                </a:lnTo>
                <a:lnTo>
                  <a:pt x="144" y="657"/>
                </a:lnTo>
                <a:lnTo>
                  <a:pt x="141" y="657"/>
                </a:lnTo>
                <a:lnTo>
                  <a:pt x="135" y="663"/>
                </a:lnTo>
                <a:lnTo>
                  <a:pt x="132" y="666"/>
                </a:lnTo>
                <a:lnTo>
                  <a:pt x="129" y="666"/>
                </a:lnTo>
                <a:lnTo>
                  <a:pt x="126" y="669"/>
                </a:lnTo>
                <a:lnTo>
                  <a:pt x="126" y="672"/>
                </a:lnTo>
                <a:lnTo>
                  <a:pt x="123" y="672"/>
                </a:lnTo>
                <a:lnTo>
                  <a:pt x="120" y="672"/>
                </a:lnTo>
                <a:lnTo>
                  <a:pt x="120" y="672"/>
                </a:lnTo>
                <a:lnTo>
                  <a:pt x="105" y="663"/>
                </a:lnTo>
                <a:lnTo>
                  <a:pt x="102" y="660"/>
                </a:lnTo>
                <a:lnTo>
                  <a:pt x="99" y="660"/>
                </a:lnTo>
                <a:lnTo>
                  <a:pt x="99" y="657"/>
                </a:lnTo>
                <a:lnTo>
                  <a:pt x="99" y="657"/>
                </a:lnTo>
                <a:lnTo>
                  <a:pt x="96" y="657"/>
                </a:lnTo>
                <a:lnTo>
                  <a:pt x="93" y="657"/>
                </a:lnTo>
                <a:lnTo>
                  <a:pt x="90" y="657"/>
                </a:lnTo>
                <a:lnTo>
                  <a:pt x="87" y="657"/>
                </a:lnTo>
                <a:lnTo>
                  <a:pt x="87" y="657"/>
                </a:lnTo>
                <a:lnTo>
                  <a:pt x="81" y="660"/>
                </a:lnTo>
                <a:lnTo>
                  <a:pt x="81" y="660"/>
                </a:lnTo>
                <a:lnTo>
                  <a:pt x="78" y="657"/>
                </a:lnTo>
                <a:lnTo>
                  <a:pt x="78" y="648"/>
                </a:lnTo>
                <a:lnTo>
                  <a:pt x="78" y="645"/>
                </a:lnTo>
                <a:lnTo>
                  <a:pt x="78" y="642"/>
                </a:lnTo>
                <a:lnTo>
                  <a:pt x="81" y="639"/>
                </a:lnTo>
                <a:lnTo>
                  <a:pt x="81" y="639"/>
                </a:lnTo>
                <a:lnTo>
                  <a:pt x="81" y="636"/>
                </a:lnTo>
                <a:lnTo>
                  <a:pt x="78" y="633"/>
                </a:lnTo>
                <a:lnTo>
                  <a:pt x="75" y="624"/>
                </a:lnTo>
                <a:lnTo>
                  <a:pt x="69" y="621"/>
                </a:lnTo>
                <a:lnTo>
                  <a:pt x="63" y="597"/>
                </a:lnTo>
                <a:lnTo>
                  <a:pt x="60" y="591"/>
                </a:lnTo>
                <a:lnTo>
                  <a:pt x="57" y="588"/>
                </a:lnTo>
                <a:lnTo>
                  <a:pt x="54" y="585"/>
                </a:lnTo>
                <a:lnTo>
                  <a:pt x="51" y="579"/>
                </a:lnTo>
                <a:lnTo>
                  <a:pt x="48" y="570"/>
                </a:lnTo>
                <a:lnTo>
                  <a:pt x="48" y="558"/>
                </a:lnTo>
                <a:lnTo>
                  <a:pt x="45" y="549"/>
                </a:lnTo>
                <a:lnTo>
                  <a:pt x="45" y="549"/>
                </a:lnTo>
                <a:lnTo>
                  <a:pt x="45" y="549"/>
                </a:lnTo>
                <a:lnTo>
                  <a:pt x="42" y="546"/>
                </a:lnTo>
                <a:lnTo>
                  <a:pt x="42" y="540"/>
                </a:lnTo>
                <a:lnTo>
                  <a:pt x="42" y="534"/>
                </a:lnTo>
                <a:lnTo>
                  <a:pt x="48" y="531"/>
                </a:lnTo>
                <a:lnTo>
                  <a:pt x="48" y="528"/>
                </a:lnTo>
                <a:lnTo>
                  <a:pt x="51" y="528"/>
                </a:lnTo>
                <a:lnTo>
                  <a:pt x="60" y="513"/>
                </a:lnTo>
                <a:lnTo>
                  <a:pt x="60" y="510"/>
                </a:lnTo>
                <a:lnTo>
                  <a:pt x="63" y="510"/>
                </a:lnTo>
                <a:lnTo>
                  <a:pt x="66" y="510"/>
                </a:lnTo>
                <a:lnTo>
                  <a:pt x="69" y="510"/>
                </a:lnTo>
                <a:lnTo>
                  <a:pt x="69" y="510"/>
                </a:lnTo>
                <a:lnTo>
                  <a:pt x="72" y="507"/>
                </a:lnTo>
                <a:lnTo>
                  <a:pt x="72" y="507"/>
                </a:lnTo>
                <a:lnTo>
                  <a:pt x="72" y="507"/>
                </a:lnTo>
                <a:lnTo>
                  <a:pt x="75" y="504"/>
                </a:lnTo>
                <a:lnTo>
                  <a:pt x="75" y="501"/>
                </a:lnTo>
                <a:lnTo>
                  <a:pt x="78" y="498"/>
                </a:lnTo>
                <a:lnTo>
                  <a:pt x="78" y="498"/>
                </a:lnTo>
                <a:lnTo>
                  <a:pt x="84" y="498"/>
                </a:lnTo>
                <a:lnTo>
                  <a:pt x="93" y="498"/>
                </a:lnTo>
                <a:lnTo>
                  <a:pt x="99" y="498"/>
                </a:lnTo>
                <a:lnTo>
                  <a:pt x="102" y="495"/>
                </a:lnTo>
                <a:lnTo>
                  <a:pt x="105" y="495"/>
                </a:lnTo>
                <a:lnTo>
                  <a:pt x="105" y="492"/>
                </a:lnTo>
                <a:lnTo>
                  <a:pt x="111" y="483"/>
                </a:lnTo>
                <a:lnTo>
                  <a:pt x="114" y="480"/>
                </a:lnTo>
                <a:lnTo>
                  <a:pt x="114" y="477"/>
                </a:lnTo>
                <a:lnTo>
                  <a:pt x="114" y="474"/>
                </a:lnTo>
                <a:lnTo>
                  <a:pt x="117" y="471"/>
                </a:lnTo>
                <a:lnTo>
                  <a:pt x="117" y="471"/>
                </a:lnTo>
                <a:lnTo>
                  <a:pt x="120" y="468"/>
                </a:lnTo>
                <a:lnTo>
                  <a:pt x="123" y="471"/>
                </a:lnTo>
                <a:lnTo>
                  <a:pt x="129" y="468"/>
                </a:lnTo>
                <a:lnTo>
                  <a:pt x="132" y="465"/>
                </a:lnTo>
                <a:lnTo>
                  <a:pt x="135" y="465"/>
                </a:lnTo>
                <a:lnTo>
                  <a:pt x="132" y="462"/>
                </a:lnTo>
                <a:lnTo>
                  <a:pt x="132" y="459"/>
                </a:lnTo>
                <a:lnTo>
                  <a:pt x="132" y="459"/>
                </a:lnTo>
                <a:lnTo>
                  <a:pt x="132" y="459"/>
                </a:lnTo>
                <a:lnTo>
                  <a:pt x="132" y="456"/>
                </a:lnTo>
                <a:lnTo>
                  <a:pt x="132" y="456"/>
                </a:lnTo>
                <a:lnTo>
                  <a:pt x="135" y="453"/>
                </a:lnTo>
                <a:lnTo>
                  <a:pt x="135" y="450"/>
                </a:lnTo>
                <a:lnTo>
                  <a:pt x="138" y="450"/>
                </a:lnTo>
                <a:lnTo>
                  <a:pt x="144" y="450"/>
                </a:lnTo>
                <a:lnTo>
                  <a:pt x="147" y="450"/>
                </a:lnTo>
                <a:lnTo>
                  <a:pt x="147" y="447"/>
                </a:lnTo>
                <a:lnTo>
                  <a:pt x="147" y="444"/>
                </a:lnTo>
                <a:lnTo>
                  <a:pt x="147" y="444"/>
                </a:lnTo>
                <a:lnTo>
                  <a:pt x="144" y="441"/>
                </a:lnTo>
                <a:lnTo>
                  <a:pt x="144" y="438"/>
                </a:lnTo>
                <a:lnTo>
                  <a:pt x="144" y="435"/>
                </a:lnTo>
                <a:lnTo>
                  <a:pt x="147" y="432"/>
                </a:lnTo>
                <a:lnTo>
                  <a:pt x="150" y="429"/>
                </a:lnTo>
                <a:lnTo>
                  <a:pt x="150" y="429"/>
                </a:lnTo>
                <a:lnTo>
                  <a:pt x="150" y="426"/>
                </a:lnTo>
                <a:lnTo>
                  <a:pt x="150" y="423"/>
                </a:lnTo>
                <a:lnTo>
                  <a:pt x="147" y="420"/>
                </a:lnTo>
                <a:lnTo>
                  <a:pt x="147" y="420"/>
                </a:lnTo>
                <a:lnTo>
                  <a:pt x="150" y="417"/>
                </a:lnTo>
                <a:lnTo>
                  <a:pt x="150" y="417"/>
                </a:lnTo>
                <a:lnTo>
                  <a:pt x="153" y="420"/>
                </a:lnTo>
                <a:lnTo>
                  <a:pt x="156" y="420"/>
                </a:lnTo>
                <a:lnTo>
                  <a:pt x="156" y="420"/>
                </a:lnTo>
                <a:lnTo>
                  <a:pt x="159" y="423"/>
                </a:lnTo>
                <a:lnTo>
                  <a:pt x="159" y="423"/>
                </a:lnTo>
                <a:lnTo>
                  <a:pt x="162" y="423"/>
                </a:lnTo>
                <a:lnTo>
                  <a:pt x="162" y="423"/>
                </a:lnTo>
                <a:lnTo>
                  <a:pt x="162" y="420"/>
                </a:lnTo>
                <a:lnTo>
                  <a:pt x="162" y="420"/>
                </a:lnTo>
                <a:lnTo>
                  <a:pt x="165" y="414"/>
                </a:lnTo>
                <a:lnTo>
                  <a:pt x="165" y="414"/>
                </a:lnTo>
                <a:lnTo>
                  <a:pt x="165" y="411"/>
                </a:lnTo>
                <a:lnTo>
                  <a:pt x="165" y="411"/>
                </a:lnTo>
                <a:lnTo>
                  <a:pt x="168" y="402"/>
                </a:lnTo>
                <a:lnTo>
                  <a:pt x="171" y="399"/>
                </a:lnTo>
                <a:lnTo>
                  <a:pt x="171" y="396"/>
                </a:lnTo>
                <a:lnTo>
                  <a:pt x="171" y="393"/>
                </a:lnTo>
                <a:lnTo>
                  <a:pt x="171" y="390"/>
                </a:lnTo>
                <a:lnTo>
                  <a:pt x="162" y="381"/>
                </a:lnTo>
                <a:lnTo>
                  <a:pt x="156" y="378"/>
                </a:lnTo>
                <a:lnTo>
                  <a:pt x="150" y="378"/>
                </a:lnTo>
                <a:lnTo>
                  <a:pt x="147" y="378"/>
                </a:lnTo>
                <a:lnTo>
                  <a:pt x="144" y="375"/>
                </a:lnTo>
                <a:lnTo>
                  <a:pt x="144" y="372"/>
                </a:lnTo>
                <a:lnTo>
                  <a:pt x="144" y="369"/>
                </a:lnTo>
                <a:lnTo>
                  <a:pt x="141" y="366"/>
                </a:lnTo>
                <a:lnTo>
                  <a:pt x="141" y="363"/>
                </a:lnTo>
                <a:lnTo>
                  <a:pt x="141" y="363"/>
                </a:lnTo>
                <a:lnTo>
                  <a:pt x="144" y="360"/>
                </a:lnTo>
                <a:lnTo>
                  <a:pt x="144" y="360"/>
                </a:lnTo>
                <a:lnTo>
                  <a:pt x="144" y="357"/>
                </a:lnTo>
                <a:lnTo>
                  <a:pt x="144" y="351"/>
                </a:lnTo>
                <a:lnTo>
                  <a:pt x="138" y="345"/>
                </a:lnTo>
                <a:lnTo>
                  <a:pt x="135" y="342"/>
                </a:lnTo>
                <a:lnTo>
                  <a:pt x="135" y="342"/>
                </a:lnTo>
                <a:lnTo>
                  <a:pt x="132" y="342"/>
                </a:lnTo>
                <a:lnTo>
                  <a:pt x="129" y="345"/>
                </a:lnTo>
                <a:lnTo>
                  <a:pt x="129" y="348"/>
                </a:lnTo>
                <a:lnTo>
                  <a:pt x="126" y="348"/>
                </a:lnTo>
                <a:lnTo>
                  <a:pt x="123" y="348"/>
                </a:lnTo>
                <a:lnTo>
                  <a:pt x="117" y="345"/>
                </a:lnTo>
                <a:lnTo>
                  <a:pt x="111" y="342"/>
                </a:lnTo>
                <a:lnTo>
                  <a:pt x="105" y="342"/>
                </a:lnTo>
                <a:lnTo>
                  <a:pt x="105" y="342"/>
                </a:lnTo>
                <a:lnTo>
                  <a:pt x="102" y="345"/>
                </a:lnTo>
                <a:lnTo>
                  <a:pt x="102" y="345"/>
                </a:lnTo>
                <a:lnTo>
                  <a:pt x="102" y="348"/>
                </a:lnTo>
                <a:lnTo>
                  <a:pt x="102" y="348"/>
                </a:lnTo>
                <a:lnTo>
                  <a:pt x="99" y="351"/>
                </a:lnTo>
                <a:lnTo>
                  <a:pt x="96" y="351"/>
                </a:lnTo>
                <a:lnTo>
                  <a:pt x="78" y="354"/>
                </a:lnTo>
                <a:lnTo>
                  <a:pt x="72" y="354"/>
                </a:lnTo>
                <a:lnTo>
                  <a:pt x="72" y="354"/>
                </a:lnTo>
                <a:lnTo>
                  <a:pt x="69" y="354"/>
                </a:lnTo>
                <a:lnTo>
                  <a:pt x="69" y="354"/>
                </a:lnTo>
                <a:lnTo>
                  <a:pt x="66" y="351"/>
                </a:lnTo>
                <a:lnTo>
                  <a:pt x="66" y="351"/>
                </a:lnTo>
                <a:lnTo>
                  <a:pt x="63" y="348"/>
                </a:lnTo>
                <a:lnTo>
                  <a:pt x="63" y="348"/>
                </a:lnTo>
                <a:lnTo>
                  <a:pt x="60" y="348"/>
                </a:lnTo>
                <a:lnTo>
                  <a:pt x="54" y="351"/>
                </a:lnTo>
                <a:lnTo>
                  <a:pt x="54" y="351"/>
                </a:lnTo>
                <a:lnTo>
                  <a:pt x="51" y="354"/>
                </a:lnTo>
                <a:lnTo>
                  <a:pt x="48" y="354"/>
                </a:lnTo>
                <a:lnTo>
                  <a:pt x="48" y="354"/>
                </a:lnTo>
                <a:lnTo>
                  <a:pt x="48" y="354"/>
                </a:lnTo>
                <a:lnTo>
                  <a:pt x="45" y="351"/>
                </a:lnTo>
                <a:lnTo>
                  <a:pt x="48" y="339"/>
                </a:lnTo>
                <a:lnTo>
                  <a:pt x="51" y="336"/>
                </a:lnTo>
                <a:lnTo>
                  <a:pt x="54" y="330"/>
                </a:lnTo>
                <a:lnTo>
                  <a:pt x="57" y="327"/>
                </a:lnTo>
                <a:lnTo>
                  <a:pt x="60" y="324"/>
                </a:lnTo>
                <a:lnTo>
                  <a:pt x="63" y="318"/>
                </a:lnTo>
                <a:lnTo>
                  <a:pt x="63" y="315"/>
                </a:lnTo>
                <a:lnTo>
                  <a:pt x="63" y="312"/>
                </a:lnTo>
                <a:lnTo>
                  <a:pt x="63" y="309"/>
                </a:lnTo>
                <a:lnTo>
                  <a:pt x="60" y="306"/>
                </a:lnTo>
                <a:lnTo>
                  <a:pt x="57" y="291"/>
                </a:lnTo>
                <a:lnTo>
                  <a:pt x="54" y="288"/>
                </a:lnTo>
                <a:lnTo>
                  <a:pt x="54" y="285"/>
                </a:lnTo>
                <a:lnTo>
                  <a:pt x="30" y="264"/>
                </a:lnTo>
                <a:lnTo>
                  <a:pt x="27" y="261"/>
                </a:lnTo>
                <a:lnTo>
                  <a:pt x="24" y="255"/>
                </a:lnTo>
                <a:lnTo>
                  <a:pt x="18" y="237"/>
                </a:lnTo>
                <a:lnTo>
                  <a:pt x="15" y="234"/>
                </a:lnTo>
                <a:lnTo>
                  <a:pt x="15" y="234"/>
                </a:lnTo>
                <a:lnTo>
                  <a:pt x="12" y="234"/>
                </a:lnTo>
                <a:lnTo>
                  <a:pt x="12" y="231"/>
                </a:lnTo>
                <a:lnTo>
                  <a:pt x="9" y="225"/>
                </a:lnTo>
                <a:lnTo>
                  <a:pt x="6" y="222"/>
                </a:lnTo>
                <a:lnTo>
                  <a:pt x="6" y="219"/>
                </a:lnTo>
                <a:lnTo>
                  <a:pt x="6" y="219"/>
                </a:lnTo>
                <a:lnTo>
                  <a:pt x="9" y="213"/>
                </a:lnTo>
                <a:lnTo>
                  <a:pt x="9" y="210"/>
                </a:lnTo>
                <a:lnTo>
                  <a:pt x="9" y="207"/>
                </a:lnTo>
                <a:lnTo>
                  <a:pt x="9" y="207"/>
                </a:lnTo>
                <a:lnTo>
                  <a:pt x="9" y="204"/>
                </a:lnTo>
                <a:lnTo>
                  <a:pt x="9" y="204"/>
                </a:lnTo>
                <a:lnTo>
                  <a:pt x="9" y="201"/>
                </a:lnTo>
                <a:lnTo>
                  <a:pt x="9" y="201"/>
                </a:lnTo>
                <a:lnTo>
                  <a:pt x="12" y="195"/>
                </a:lnTo>
                <a:lnTo>
                  <a:pt x="12" y="192"/>
                </a:lnTo>
                <a:lnTo>
                  <a:pt x="12" y="189"/>
                </a:lnTo>
                <a:lnTo>
                  <a:pt x="12" y="189"/>
                </a:lnTo>
                <a:lnTo>
                  <a:pt x="12" y="186"/>
                </a:lnTo>
                <a:lnTo>
                  <a:pt x="9" y="183"/>
                </a:lnTo>
                <a:lnTo>
                  <a:pt x="3" y="180"/>
                </a:lnTo>
                <a:lnTo>
                  <a:pt x="3" y="177"/>
                </a:lnTo>
                <a:lnTo>
                  <a:pt x="0" y="174"/>
                </a:lnTo>
                <a:lnTo>
                  <a:pt x="0" y="174"/>
                </a:lnTo>
                <a:lnTo>
                  <a:pt x="3" y="171"/>
                </a:lnTo>
                <a:lnTo>
                  <a:pt x="9" y="165"/>
                </a:lnTo>
                <a:lnTo>
                  <a:pt x="24" y="162"/>
                </a:lnTo>
                <a:lnTo>
                  <a:pt x="27" y="162"/>
                </a:lnTo>
                <a:lnTo>
                  <a:pt x="30" y="159"/>
                </a:lnTo>
                <a:lnTo>
                  <a:pt x="30" y="156"/>
                </a:lnTo>
                <a:lnTo>
                  <a:pt x="30" y="156"/>
                </a:lnTo>
                <a:lnTo>
                  <a:pt x="30" y="153"/>
                </a:lnTo>
                <a:lnTo>
                  <a:pt x="30" y="150"/>
                </a:lnTo>
                <a:lnTo>
                  <a:pt x="30" y="147"/>
                </a:lnTo>
                <a:lnTo>
                  <a:pt x="30" y="147"/>
                </a:lnTo>
                <a:lnTo>
                  <a:pt x="30" y="138"/>
                </a:lnTo>
                <a:lnTo>
                  <a:pt x="27" y="132"/>
                </a:lnTo>
                <a:lnTo>
                  <a:pt x="27" y="123"/>
                </a:lnTo>
                <a:lnTo>
                  <a:pt x="24" y="120"/>
                </a:lnTo>
                <a:lnTo>
                  <a:pt x="24" y="117"/>
                </a:lnTo>
                <a:lnTo>
                  <a:pt x="27" y="111"/>
                </a:lnTo>
                <a:lnTo>
                  <a:pt x="27" y="108"/>
                </a:lnTo>
                <a:lnTo>
                  <a:pt x="27" y="105"/>
                </a:lnTo>
                <a:lnTo>
                  <a:pt x="24" y="102"/>
                </a:lnTo>
                <a:lnTo>
                  <a:pt x="24" y="99"/>
                </a:lnTo>
                <a:lnTo>
                  <a:pt x="24" y="96"/>
                </a:lnTo>
                <a:lnTo>
                  <a:pt x="24" y="93"/>
                </a:lnTo>
                <a:lnTo>
                  <a:pt x="24" y="93"/>
                </a:lnTo>
                <a:lnTo>
                  <a:pt x="21" y="93"/>
                </a:lnTo>
                <a:lnTo>
                  <a:pt x="21" y="90"/>
                </a:lnTo>
                <a:lnTo>
                  <a:pt x="21" y="90"/>
                </a:lnTo>
                <a:lnTo>
                  <a:pt x="21" y="87"/>
                </a:lnTo>
                <a:lnTo>
                  <a:pt x="21" y="87"/>
                </a:lnTo>
                <a:lnTo>
                  <a:pt x="24" y="84"/>
                </a:lnTo>
                <a:lnTo>
                  <a:pt x="27" y="84"/>
                </a:lnTo>
                <a:lnTo>
                  <a:pt x="27" y="81"/>
                </a:lnTo>
                <a:lnTo>
                  <a:pt x="27" y="81"/>
                </a:lnTo>
                <a:lnTo>
                  <a:pt x="30" y="81"/>
                </a:lnTo>
                <a:lnTo>
                  <a:pt x="30" y="78"/>
                </a:lnTo>
                <a:lnTo>
                  <a:pt x="33" y="78"/>
                </a:lnTo>
                <a:lnTo>
                  <a:pt x="45" y="72"/>
                </a:lnTo>
                <a:lnTo>
                  <a:pt x="48" y="78"/>
                </a:lnTo>
                <a:lnTo>
                  <a:pt x="48" y="81"/>
                </a:lnTo>
                <a:lnTo>
                  <a:pt x="48" y="81"/>
                </a:lnTo>
                <a:lnTo>
                  <a:pt x="48" y="81"/>
                </a:lnTo>
                <a:lnTo>
                  <a:pt x="48" y="90"/>
                </a:lnTo>
                <a:lnTo>
                  <a:pt x="48" y="90"/>
                </a:lnTo>
                <a:lnTo>
                  <a:pt x="48" y="93"/>
                </a:lnTo>
                <a:lnTo>
                  <a:pt x="51" y="93"/>
                </a:lnTo>
                <a:lnTo>
                  <a:pt x="51" y="96"/>
                </a:lnTo>
                <a:lnTo>
                  <a:pt x="57" y="96"/>
                </a:lnTo>
                <a:lnTo>
                  <a:pt x="60" y="96"/>
                </a:lnTo>
                <a:lnTo>
                  <a:pt x="63" y="102"/>
                </a:lnTo>
                <a:lnTo>
                  <a:pt x="66" y="102"/>
                </a:lnTo>
                <a:lnTo>
                  <a:pt x="69" y="105"/>
                </a:lnTo>
                <a:lnTo>
                  <a:pt x="72" y="105"/>
                </a:lnTo>
                <a:lnTo>
                  <a:pt x="84" y="99"/>
                </a:lnTo>
                <a:lnTo>
                  <a:pt x="87" y="99"/>
                </a:lnTo>
                <a:lnTo>
                  <a:pt x="90" y="99"/>
                </a:lnTo>
                <a:lnTo>
                  <a:pt x="99" y="102"/>
                </a:lnTo>
                <a:lnTo>
                  <a:pt x="99" y="102"/>
                </a:lnTo>
                <a:lnTo>
                  <a:pt x="102" y="102"/>
                </a:lnTo>
                <a:lnTo>
                  <a:pt x="108" y="99"/>
                </a:lnTo>
                <a:lnTo>
                  <a:pt x="111" y="99"/>
                </a:lnTo>
                <a:lnTo>
                  <a:pt x="120" y="102"/>
                </a:lnTo>
                <a:lnTo>
                  <a:pt x="126" y="105"/>
                </a:lnTo>
                <a:lnTo>
                  <a:pt x="129" y="105"/>
                </a:lnTo>
                <a:lnTo>
                  <a:pt x="132" y="105"/>
                </a:lnTo>
                <a:lnTo>
                  <a:pt x="135" y="105"/>
                </a:lnTo>
                <a:lnTo>
                  <a:pt x="135" y="105"/>
                </a:lnTo>
                <a:lnTo>
                  <a:pt x="141" y="102"/>
                </a:lnTo>
                <a:lnTo>
                  <a:pt x="144" y="96"/>
                </a:lnTo>
                <a:lnTo>
                  <a:pt x="150" y="90"/>
                </a:lnTo>
                <a:lnTo>
                  <a:pt x="153" y="87"/>
                </a:lnTo>
                <a:lnTo>
                  <a:pt x="153" y="81"/>
                </a:lnTo>
                <a:lnTo>
                  <a:pt x="156" y="72"/>
                </a:lnTo>
                <a:lnTo>
                  <a:pt x="156" y="72"/>
                </a:lnTo>
                <a:lnTo>
                  <a:pt x="156" y="69"/>
                </a:lnTo>
                <a:lnTo>
                  <a:pt x="159" y="69"/>
                </a:lnTo>
                <a:lnTo>
                  <a:pt x="159" y="69"/>
                </a:lnTo>
                <a:lnTo>
                  <a:pt x="168" y="72"/>
                </a:lnTo>
                <a:lnTo>
                  <a:pt x="177" y="75"/>
                </a:lnTo>
                <a:lnTo>
                  <a:pt x="180" y="72"/>
                </a:lnTo>
                <a:lnTo>
                  <a:pt x="183" y="72"/>
                </a:lnTo>
                <a:lnTo>
                  <a:pt x="183" y="69"/>
                </a:lnTo>
                <a:lnTo>
                  <a:pt x="186" y="69"/>
                </a:lnTo>
                <a:lnTo>
                  <a:pt x="189" y="69"/>
                </a:lnTo>
                <a:lnTo>
                  <a:pt x="189" y="72"/>
                </a:lnTo>
                <a:lnTo>
                  <a:pt x="192" y="75"/>
                </a:lnTo>
                <a:lnTo>
                  <a:pt x="192" y="75"/>
                </a:lnTo>
                <a:lnTo>
                  <a:pt x="195" y="78"/>
                </a:lnTo>
                <a:lnTo>
                  <a:pt x="198" y="78"/>
                </a:lnTo>
                <a:lnTo>
                  <a:pt x="201" y="75"/>
                </a:lnTo>
                <a:lnTo>
                  <a:pt x="201" y="75"/>
                </a:lnTo>
                <a:lnTo>
                  <a:pt x="201" y="72"/>
                </a:lnTo>
                <a:lnTo>
                  <a:pt x="201" y="69"/>
                </a:lnTo>
                <a:lnTo>
                  <a:pt x="201" y="69"/>
                </a:lnTo>
                <a:lnTo>
                  <a:pt x="204" y="66"/>
                </a:lnTo>
                <a:lnTo>
                  <a:pt x="204" y="66"/>
                </a:lnTo>
                <a:lnTo>
                  <a:pt x="210" y="69"/>
                </a:lnTo>
                <a:lnTo>
                  <a:pt x="213" y="69"/>
                </a:lnTo>
                <a:lnTo>
                  <a:pt x="213" y="72"/>
                </a:lnTo>
                <a:lnTo>
                  <a:pt x="213" y="75"/>
                </a:lnTo>
                <a:lnTo>
                  <a:pt x="213" y="75"/>
                </a:lnTo>
                <a:lnTo>
                  <a:pt x="213" y="78"/>
                </a:lnTo>
                <a:lnTo>
                  <a:pt x="219" y="81"/>
                </a:lnTo>
                <a:lnTo>
                  <a:pt x="219" y="81"/>
                </a:lnTo>
                <a:lnTo>
                  <a:pt x="219" y="84"/>
                </a:lnTo>
                <a:lnTo>
                  <a:pt x="219" y="90"/>
                </a:lnTo>
                <a:lnTo>
                  <a:pt x="219" y="90"/>
                </a:lnTo>
                <a:lnTo>
                  <a:pt x="222" y="96"/>
                </a:lnTo>
                <a:lnTo>
                  <a:pt x="222" y="99"/>
                </a:lnTo>
                <a:lnTo>
                  <a:pt x="228" y="102"/>
                </a:lnTo>
                <a:lnTo>
                  <a:pt x="240" y="105"/>
                </a:lnTo>
                <a:lnTo>
                  <a:pt x="240" y="102"/>
                </a:lnTo>
                <a:lnTo>
                  <a:pt x="237" y="102"/>
                </a:lnTo>
                <a:lnTo>
                  <a:pt x="237" y="99"/>
                </a:lnTo>
                <a:lnTo>
                  <a:pt x="240" y="99"/>
                </a:lnTo>
                <a:lnTo>
                  <a:pt x="240" y="96"/>
                </a:lnTo>
                <a:lnTo>
                  <a:pt x="243" y="81"/>
                </a:lnTo>
                <a:lnTo>
                  <a:pt x="243" y="78"/>
                </a:lnTo>
                <a:lnTo>
                  <a:pt x="255" y="54"/>
                </a:lnTo>
                <a:lnTo>
                  <a:pt x="255" y="54"/>
                </a:lnTo>
                <a:lnTo>
                  <a:pt x="255" y="51"/>
                </a:lnTo>
                <a:lnTo>
                  <a:pt x="255" y="51"/>
                </a:lnTo>
                <a:lnTo>
                  <a:pt x="255" y="48"/>
                </a:lnTo>
                <a:lnTo>
                  <a:pt x="255" y="48"/>
                </a:lnTo>
                <a:lnTo>
                  <a:pt x="255" y="48"/>
                </a:lnTo>
                <a:lnTo>
                  <a:pt x="255" y="45"/>
                </a:lnTo>
                <a:lnTo>
                  <a:pt x="258" y="42"/>
                </a:lnTo>
                <a:lnTo>
                  <a:pt x="261" y="36"/>
                </a:lnTo>
                <a:lnTo>
                  <a:pt x="261" y="33"/>
                </a:lnTo>
                <a:lnTo>
                  <a:pt x="261" y="30"/>
                </a:lnTo>
                <a:lnTo>
                  <a:pt x="264" y="21"/>
                </a:lnTo>
                <a:lnTo>
                  <a:pt x="264" y="21"/>
                </a:lnTo>
                <a:lnTo>
                  <a:pt x="264" y="18"/>
                </a:lnTo>
                <a:lnTo>
                  <a:pt x="267" y="12"/>
                </a:lnTo>
                <a:lnTo>
                  <a:pt x="267" y="12"/>
                </a:lnTo>
                <a:lnTo>
                  <a:pt x="267" y="9"/>
                </a:lnTo>
                <a:lnTo>
                  <a:pt x="267" y="6"/>
                </a:lnTo>
                <a:lnTo>
                  <a:pt x="270" y="6"/>
                </a:lnTo>
                <a:lnTo>
                  <a:pt x="270" y="3"/>
                </a:lnTo>
                <a:lnTo>
                  <a:pt x="270" y="3"/>
                </a:lnTo>
                <a:lnTo>
                  <a:pt x="270" y="3"/>
                </a:lnTo>
                <a:lnTo>
                  <a:pt x="273" y="3"/>
                </a:lnTo>
                <a:lnTo>
                  <a:pt x="276" y="3"/>
                </a:lnTo>
                <a:lnTo>
                  <a:pt x="279" y="3"/>
                </a:lnTo>
                <a:lnTo>
                  <a:pt x="288" y="6"/>
                </a:lnTo>
                <a:lnTo>
                  <a:pt x="291" y="6"/>
                </a:lnTo>
                <a:lnTo>
                  <a:pt x="297" y="6"/>
                </a:lnTo>
                <a:lnTo>
                  <a:pt x="309" y="3"/>
                </a:lnTo>
                <a:lnTo>
                  <a:pt x="315" y="0"/>
                </a:lnTo>
                <a:lnTo>
                  <a:pt x="318" y="3"/>
                </a:lnTo>
                <a:lnTo>
                  <a:pt x="321" y="3"/>
                </a:lnTo>
                <a:lnTo>
                  <a:pt x="324" y="6"/>
                </a:lnTo>
                <a:close/>
              </a:path>
            </a:pathLst>
          </a:custGeom>
          <a:solidFill>
            <a:schemeClr val="accent4">
              <a:lumMod val="40000"/>
              <a:lumOff val="60000"/>
            </a:schemeClr>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0" name="Freeform 12">
            <a:extLst>
              <a:ext uri="{FF2B5EF4-FFF2-40B4-BE49-F238E27FC236}">
                <a16:creationId xmlns:a16="http://schemas.microsoft.com/office/drawing/2014/main" xmlns="" id="{0E6B43BC-6EB2-CA43-85C7-843379A37714}"/>
              </a:ext>
            </a:extLst>
          </p:cNvPr>
          <p:cNvSpPr>
            <a:spLocks/>
          </p:cNvSpPr>
          <p:nvPr/>
        </p:nvSpPr>
        <p:spPr bwMode="auto">
          <a:xfrm>
            <a:off x="8593890" y="4612878"/>
            <a:ext cx="1160463" cy="965200"/>
          </a:xfrm>
          <a:custGeom>
            <a:avLst/>
            <a:gdLst>
              <a:gd name="T0" fmla="*/ 480 w 731"/>
              <a:gd name="T1" fmla="*/ 18 h 608"/>
              <a:gd name="T2" fmla="*/ 501 w 731"/>
              <a:gd name="T3" fmla="*/ 9 h 608"/>
              <a:gd name="T4" fmla="*/ 528 w 731"/>
              <a:gd name="T5" fmla="*/ 60 h 608"/>
              <a:gd name="T6" fmla="*/ 588 w 731"/>
              <a:gd name="T7" fmla="*/ 93 h 608"/>
              <a:gd name="T8" fmla="*/ 597 w 731"/>
              <a:gd name="T9" fmla="*/ 132 h 608"/>
              <a:gd name="T10" fmla="*/ 552 w 731"/>
              <a:gd name="T11" fmla="*/ 174 h 608"/>
              <a:gd name="T12" fmla="*/ 558 w 731"/>
              <a:gd name="T13" fmla="*/ 225 h 608"/>
              <a:gd name="T14" fmla="*/ 582 w 731"/>
              <a:gd name="T15" fmla="*/ 264 h 608"/>
              <a:gd name="T16" fmla="*/ 653 w 731"/>
              <a:gd name="T17" fmla="*/ 297 h 608"/>
              <a:gd name="T18" fmla="*/ 731 w 731"/>
              <a:gd name="T19" fmla="*/ 309 h 608"/>
              <a:gd name="T20" fmla="*/ 686 w 731"/>
              <a:gd name="T21" fmla="*/ 375 h 608"/>
              <a:gd name="T22" fmla="*/ 680 w 731"/>
              <a:gd name="T23" fmla="*/ 404 h 608"/>
              <a:gd name="T24" fmla="*/ 653 w 731"/>
              <a:gd name="T25" fmla="*/ 422 h 608"/>
              <a:gd name="T26" fmla="*/ 615 w 731"/>
              <a:gd name="T27" fmla="*/ 437 h 608"/>
              <a:gd name="T28" fmla="*/ 597 w 731"/>
              <a:gd name="T29" fmla="*/ 461 h 608"/>
              <a:gd name="T30" fmla="*/ 567 w 731"/>
              <a:gd name="T31" fmla="*/ 494 h 608"/>
              <a:gd name="T32" fmla="*/ 543 w 731"/>
              <a:gd name="T33" fmla="*/ 500 h 608"/>
              <a:gd name="T34" fmla="*/ 507 w 731"/>
              <a:gd name="T35" fmla="*/ 533 h 608"/>
              <a:gd name="T36" fmla="*/ 516 w 731"/>
              <a:gd name="T37" fmla="*/ 557 h 608"/>
              <a:gd name="T38" fmla="*/ 492 w 731"/>
              <a:gd name="T39" fmla="*/ 566 h 608"/>
              <a:gd name="T40" fmla="*/ 450 w 731"/>
              <a:gd name="T41" fmla="*/ 587 h 608"/>
              <a:gd name="T42" fmla="*/ 414 w 731"/>
              <a:gd name="T43" fmla="*/ 587 h 608"/>
              <a:gd name="T44" fmla="*/ 399 w 731"/>
              <a:gd name="T45" fmla="*/ 605 h 608"/>
              <a:gd name="T46" fmla="*/ 360 w 731"/>
              <a:gd name="T47" fmla="*/ 587 h 608"/>
              <a:gd name="T48" fmla="*/ 339 w 731"/>
              <a:gd name="T49" fmla="*/ 605 h 608"/>
              <a:gd name="T50" fmla="*/ 315 w 731"/>
              <a:gd name="T51" fmla="*/ 581 h 608"/>
              <a:gd name="T52" fmla="*/ 282 w 731"/>
              <a:gd name="T53" fmla="*/ 566 h 608"/>
              <a:gd name="T54" fmla="*/ 237 w 731"/>
              <a:gd name="T55" fmla="*/ 560 h 608"/>
              <a:gd name="T56" fmla="*/ 201 w 731"/>
              <a:gd name="T57" fmla="*/ 527 h 608"/>
              <a:gd name="T58" fmla="*/ 210 w 731"/>
              <a:gd name="T59" fmla="*/ 485 h 608"/>
              <a:gd name="T60" fmla="*/ 168 w 731"/>
              <a:gd name="T61" fmla="*/ 464 h 608"/>
              <a:gd name="T62" fmla="*/ 162 w 731"/>
              <a:gd name="T63" fmla="*/ 503 h 608"/>
              <a:gd name="T64" fmla="*/ 111 w 731"/>
              <a:gd name="T65" fmla="*/ 503 h 608"/>
              <a:gd name="T66" fmla="*/ 114 w 731"/>
              <a:gd name="T67" fmla="*/ 509 h 608"/>
              <a:gd name="T68" fmla="*/ 0 w 731"/>
              <a:gd name="T69" fmla="*/ 488 h 608"/>
              <a:gd name="T70" fmla="*/ 18 w 731"/>
              <a:gd name="T71" fmla="*/ 473 h 608"/>
              <a:gd name="T72" fmla="*/ 45 w 731"/>
              <a:gd name="T73" fmla="*/ 455 h 608"/>
              <a:gd name="T74" fmla="*/ 42 w 731"/>
              <a:gd name="T75" fmla="*/ 440 h 608"/>
              <a:gd name="T76" fmla="*/ 75 w 731"/>
              <a:gd name="T77" fmla="*/ 422 h 608"/>
              <a:gd name="T78" fmla="*/ 81 w 731"/>
              <a:gd name="T79" fmla="*/ 410 h 608"/>
              <a:gd name="T80" fmla="*/ 96 w 731"/>
              <a:gd name="T81" fmla="*/ 366 h 608"/>
              <a:gd name="T82" fmla="*/ 123 w 731"/>
              <a:gd name="T83" fmla="*/ 342 h 608"/>
              <a:gd name="T84" fmla="*/ 129 w 731"/>
              <a:gd name="T85" fmla="*/ 336 h 608"/>
              <a:gd name="T86" fmla="*/ 111 w 731"/>
              <a:gd name="T87" fmla="*/ 309 h 608"/>
              <a:gd name="T88" fmla="*/ 105 w 731"/>
              <a:gd name="T89" fmla="*/ 291 h 608"/>
              <a:gd name="T90" fmla="*/ 93 w 731"/>
              <a:gd name="T91" fmla="*/ 261 h 608"/>
              <a:gd name="T92" fmla="*/ 123 w 731"/>
              <a:gd name="T93" fmla="*/ 264 h 608"/>
              <a:gd name="T94" fmla="*/ 174 w 731"/>
              <a:gd name="T95" fmla="*/ 246 h 608"/>
              <a:gd name="T96" fmla="*/ 195 w 731"/>
              <a:gd name="T97" fmla="*/ 261 h 608"/>
              <a:gd name="T98" fmla="*/ 243 w 731"/>
              <a:gd name="T99" fmla="*/ 276 h 608"/>
              <a:gd name="T100" fmla="*/ 285 w 731"/>
              <a:gd name="T101" fmla="*/ 285 h 608"/>
              <a:gd name="T102" fmla="*/ 306 w 731"/>
              <a:gd name="T103" fmla="*/ 279 h 608"/>
              <a:gd name="T104" fmla="*/ 294 w 731"/>
              <a:gd name="T105" fmla="*/ 237 h 608"/>
              <a:gd name="T106" fmla="*/ 258 w 731"/>
              <a:gd name="T107" fmla="*/ 219 h 608"/>
              <a:gd name="T108" fmla="*/ 267 w 731"/>
              <a:gd name="T109" fmla="*/ 207 h 608"/>
              <a:gd name="T110" fmla="*/ 273 w 731"/>
              <a:gd name="T111" fmla="*/ 192 h 608"/>
              <a:gd name="T112" fmla="*/ 291 w 731"/>
              <a:gd name="T113" fmla="*/ 168 h 608"/>
              <a:gd name="T114" fmla="*/ 318 w 731"/>
              <a:gd name="T115" fmla="*/ 144 h 608"/>
              <a:gd name="T116" fmla="*/ 342 w 731"/>
              <a:gd name="T117" fmla="*/ 114 h 608"/>
              <a:gd name="T118" fmla="*/ 378 w 731"/>
              <a:gd name="T119" fmla="*/ 90 h 608"/>
              <a:gd name="T120" fmla="*/ 420 w 731"/>
              <a:gd name="T121" fmla="*/ 81 h 608"/>
              <a:gd name="T122" fmla="*/ 453 w 731"/>
              <a:gd name="T123" fmla="*/ 66 h 608"/>
              <a:gd name="T124" fmla="*/ 426 w 731"/>
              <a:gd name="T125" fmla="*/ 3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608">
                <a:moveTo>
                  <a:pt x="435" y="6"/>
                </a:moveTo>
                <a:lnTo>
                  <a:pt x="438" y="6"/>
                </a:lnTo>
                <a:lnTo>
                  <a:pt x="444" y="6"/>
                </a:lnTo>
                <a:lnTo>
                  <a:pt x="450" y="6"/>
                </a:lnTo>
                <a:lnTo>
                  <a:pt x="453" y="9"/>
                </a:lnTo>
                <a:lnTo>
                  <a:pt x="453" y="9"/>
                </a:lnTo>
                <a:lnTo>
                  <a:pt x="456" y="15"/>
                </a:lnTo>
                <a:lnTo>
                  <a:pt x="456" y="15"/>
                </a:lnTo>
                <a:lnTo>
                  <a:pt x="456" y="18"/>
                </a:lnTo>
                <a:lnTo>
                  <a:pt x="471" y="24"/>
                </a:lnTo>
                <a:lnTo>
                  <a:pt x="474" y="24"/>
                </a:lnTo>
                <a:lnTo>
                  <a:pt x="477" y="21"/>
                </a:lnTo>
                <a:lnTo>
                  <a:pt x="480" y="18"/>
                </a:lnTo>
                <a:lnTo>
                  <a:pt x="480" y="15"/>
                </a:lnTo>
                <a:lnTo>
                  <a:pt x="480" y="12"/>
                </a:lnTo>
                <a:lnTo>
                  <a:pt x="480" y="9"/>
                </a:lnTo>
                <a:lnTo>
                  <a:pt x="483" y="9"/>
                </a:lnTo>
                <a:lnTo>
                  <a:pt x="483" y="9"/>
                </a:lnTo>
                <a:lnTo>
                  <a:pt x="489" y="9"/>
                </a:lnTo>
                <a:lnTo>
                  <a:pt x="492" y="6"/>
                </a:lnTo>
                <a:lnTo>
                  <a:pt x="501" y="3"/>
                </a:lnTo>
                <a:lnTo>
                  <a:pt x="507" y="3"/>
                </a:lnTo>
                <a:lnTo>
                  <a:pt x="507" y="3"/>
                </a:lnTo>
                <a:lnTo>
                  <a:pt x="504" y="3"/>
                </a:lnTo>
                <a:lnTo>
                  <a:pt x="501" y="9"/>
                </a:lnTo>
                <a:lnTo>
                  <a:pt x="501" y="9"/>
                </a:lnTo>
                <a:lnTo>
                  <a:pt x="504" y="12"/>
                </a:lnTo>
                <a:lnTo>
                  <a:pt x="510" y="15"/>
                </a:lnTo>
                <a:lnTo>
                  <a:pt x="510" y="18"/>
                </a:lnTo>
                <a:lnTo>
                  <a:pt x="510" y="18"/>
                </a:lnTo>
                <a:lnTo>
                  <a:pt x="510" y="21"/>
                </a:lnTo>
                <a:lnTo>
                  <a:pt x="510" y="24"/>
                </a:lnTo>
                <a:lnTo>
                  <a:pt x="513" y="27"/>
                </a:lnTo>
                <a:lnTo>
                  <a:pt x="513" y="30"/>
                </a:lnTo>
                <a:lnTo>
                  <a:pt x="522" y="30"/>
                </a:lnTo>
                <a:lnTo>
                  <a:pt x="528" y="36"/>
                </a:lnTo>
                <a:lnTo>
                  <a:pt x="528" y="42"/>
                </a:lnTo>
                <a:lnTo>
                  <a:pt x="528" y="42"/>
                </a:lnTo>
                <a:lnTo>
                  <a:pt x="528" y="60"/>
                </a:lnTo>
                <a:lnTo>
                  <a:pt x="528" y="60"/>
                </a:lnTo>
                <a:lnTo>
                  <a:pt x="531" y="66"/>
                </a:lnTo>
                <a:lnTo>
                  <a:pt x="540" y="72"/>
                </a:lnTo>
                <a:lnTo>
                  <a:pt x="552" y="81"/>
                </a:lnTo>
                <a:lnTo>
                  <a:pt x="558" y="81"/>
                </a:lnTo>
                <a:lnTo>
                  <a:pt x="567" y="78"/>
                </a:lnTo>
                <a:lnTo>
                  <a:pt x="570" y="81"/>
                </a:lnTo>
                <a:lnTo>
                  <a:pt x="582" y="84"/>
                </a:lnTo>
                <a:lnTo>
                  <a:pt x="585" y="87"/>
                </a:lnTo>
                <a:lnTo>
                  <a:pt x="588" y="90"/>
                </a:lnTo>
                <a:lnTo>
                  <a:pt x="588" y="93"/>
                </a:lnTo>
                <a:lnTo>
                  <a:pt x="588" y="93"/>
                </a:lnTo>
                <a:lnTo>
                  <a:pt x="588" y="93"/>
                </a:lnTo>
                <a:lnTo>
                  <a:pt x="588" y="93"/>
                </a:lnTo>
                <a:lnTo>
                  <a:pt x="588" y="93"/>
                </a:lnTo>
                <a:lnTo>
                  <a:pt x="588" y="96"/>
                </a:lnTo>
                <a:lnTo>
                  <a:pt x="588" y="96"/>
                </a:lnTo>
                <a:lnTo>
                  <a:pt x="585" y="96"/>
                </a:lnTo>
                <a:lnTo>
                  <a:pt x="585" y="99"/>
                </a:lnTo>
                <a:lnTo>
                  <a:pt x="585" y="99"/>
                </a:lnTo>
                <a:lnTo>
                  <a:pt x="585" y="99"/>
                </a:lnTo>
                <a:lnTo>
                  <a:pt x="588" y="105"/>
                </a:lnTo>
                <a:lnTo>
                  <a:pt x="588" y="114"/>
                </a:lnTo>
                <a:lnTo>
                  <a:pt x="591" y="117"/>
                </a:lnTo>
                <a:lnTo>
                  <a:pt x="597" y="129"/>
                </a:lnTo>
                <a:lnTo>
                  <a:pt x="597" y="132"/>
                </a:lnTo>
                <a:lnTo>
                  <a:pt x="597" y="132"/>
                </a:lnTo>
                <a:lnTo>
                  <a:pt x="594" y="132"/>
                </a:lnTo>
                <a:lnTo>
                  <a:pt x="585" y="129"/>
                </a:lnTo>
                <a:lnTo>
                  <a:pt x="582" y="129"/>
                </a:lnTo>
                <a:lnTo>
                  <a:pt x="576" y="132"/>
                </a:lnTo>
                <a:lnTo>
                  <a:pt x="573" y="138"/>
                </a:lnTo>
                <a:lnTo>
                  <a:pt x="573" y="144"/>
                </a:lnTo>
                <a:lnTo>
                  <a:pt x="573" y="144"/>
                </a:lnTo>
                <a:lnTo>
                  <a:pt x="573" y="150"/>
                </a:lnTo>
                <a:lnTo>
                  <a:pt x="573" y="150"/>
                </a:lnTo>
                <a:lnTo>
                  <a:pt x="570" y="153"/>
                </a:lnTo>
                <a:lnTo>
                  <a:pt x="564" y="165"/>
                </a:lnTo>
                <a:lnTo>
                  <a:pt x="552" y="174"/>
                </a:lnTo>
                <a:lnTo>
                  <a:pt x="552" y="177"/>
                </a:lnTo>
                <a:lnTo>
                  <a:pt x="552" y="177"/>
                </a:lnTo>
                <a:lnTo>
                  <a:pt x="552" y="186"/>
                </a:lnTo>
                <a:lnTo>
                  <a:pt x="555" y="195"/>
                </a:lnTo>
                <a:lnTo>
                  <a:pt x="564" y="201"/>
                </a:lnTo>
                <a:lnTo>
                  <a:pt x="567" y="207"/>
                </a:lnTo>
                <a:lnTo>
                  <a:pt x="567" y="207"/>
                </a:lnTo>
                <a:lnTo>
                  <a:pt x="561" y="210"/>
                </a:lnTo>
                <a:lnTo>
                  <a:pt x="561" y="213"/>
                </a:lnTo>
                <a:lnTo>
                  <a:pt x="558" y="222"/>
                </a:lnTo>
                <a:lnTo>
                  <a:pt x="558" y="225"/>
                </a:lnTo>
                <a:lnTo>
                  <a:pt x="558" y="225"/>
                </a:lnTo>
                <a:lnTo>
                  <a:pt x="558" y="225"/>
                </a:lnTo>
                <a:lnTo>
                  <a:pt x="558" y="228"/>
                </a:lnTo>
                <a:lnTo>
                  <a:pt x="558" y="228"/>
                </a:lnTo>
                <a:lnTo>
                  <a:pt x="564" y="234"/>
                </a:lnTo>
                <a:lnTo>
                  <a:pt x="564" y="237"/>
                </a:lnTo>
                <a:lnTo>
                  <a:pt x="567" y="243"/>
                </a:lnTo>
                <a:lnTo>
                  <a:pt x="570" y="246"/>
                </a:lnTo>
                <a:lnTo>
                  <a:pt x="570" y="249"/>
                </a:lnTo>
                <a:lnTo>
                  <a:pt x="576" y="252"/>
                </a:lnTo>
                <a:lnTo>
                  <a:pt x="576" y="252"/>
                </a:lnTo>
                <a:lnTo>
                  <a:pt x="579" y="255"/>
                </a:lnTo>
                <a:lnTo>
                  <a:pt x="579" y="258"/>
                </a:lnTo>
                <a:lnTo>
                  <a:pt x="579" y="261"/>
                </a:lnTo>
                <a:lnTo>
                  <a:pt x="582" y="264"/>
                </a:lnTo>
                <a:lnTo>
                  <a:pt x="585" y="264"/>
                </a:lnTo>
                <a:lnTo>
                  <a:pt x="588" y="264"/>
                </a:lnTo>
                <a:lnTo>
                  <a:pt x="591" y="264"/>
                </a:lnTo>
                <a:lnTo>
                  <a:pt x="594" y="264"/>
                </a:lnTo>
                <a:lnTo>
                  <a:pt x="594" y="264"/>
                </a:lnTo>
                <a:lnTo>
                  <a:pt x="609" y="270"/>
                </a:lnTo>
                <a:lnTo>
                  <a:pt x="615" y="273"/>
                </a:lnTo>
                <a:lnTo>
                  <a:pt x="639" y="288"/>
                </a:lnTo>
                <a:lnTo>
                  <a:pt x="642" y="288"/>
                </a:lnTo>
                <a:lnTo>
                  <a:pt x="647" y="291"/>
                </a:lnTo>
                <a:lnTo>
                  <a:pt x="650" y="291"/>
                </a:lnTo>
                <a:lnTo>
                  <a:pt x="653" y="294"/>
                </a:lnTo>
                <a:lnTo>
                  <a:pt x="653" y="297"/>
                </a:lnTo>
                <a:lnTo>
                  <a:pt x="656" y="297"/>
                </a:lnTo>
                <a:lnTo>
                  <a:pt x="656" y="297"/>
                </a:lnTo>
                <a:lnTo>
                  <a:pt x="665" y="297"/>
                </a:lnTo>
                <a:lnTo>
                  <a:pt x="701" y="288"/>
                </a:lnTo>
                <a:lnTo>
                  <a:pt x="707" y="288"/>
                </a:lnTo>
                <a:lnTo>
                  <a:pt x="716" y="282"/>
                </a:lnTo>
                <a:lnTo>
                  <a:pt x="722" y="282"/>
                </a:lnTo>
                <a:lnTo>
                  <a:pt x="722" y="282"/>
                </a:lnTo>
                <a:lnTo>
                  <a:pt x="722" y="291"/>
                </a:lnTo>
                <a:lnTo>
                  <a:pt x="722" y="291"/>
                </a:lnTo>
                <a:lnTo>
                  <a:pt x="722" y="297"/>
                </a:lnTo>
                <a:lnTo>
                  <a:pt x="728" y="303"/>
                </a:lnTo>
                <a:lnTo>
                  <a:pt x="731" y="309"/>
                </a:lnTo>
                <a:lnTo>
                  <a:pt x="731" y="309"/>
                </a:lnTo>
                <a:lnTo>
                  <a:pt x="731" y="315"/>
                </a:lnTo>
                <a:lnTo>
                  <a:pt x="728" y="318"/>
                </a:lnTo>
                <a:lnTo>
                  <a:pt x="725" y="321"/>
                </a:lnTo>
                <a:lnTo>
                  <a:pt x="722" y="324"/>
                </a:lnTo>
                <a:lnTo>
                  <a:pt x="722" y="327"/>
                </a:lnTo>
                <a:lnTo>
                  <a:pt x="719" y="333"/>
                </a:lnTo>
                <a:lnTo>
                  <a:pt x="719" y="336"/>
                </a:lnTo>
                <a:lnTo>
                  <a:pt x="713" y="342"/>
                </a:lnTo>
                <a:lnTo>
                  <a:pt x="704" y="351"/>
                </a:lnTo>
                <a:lnTo>
                  <a:pt x="698" y="357"/>
                </a:lnTo>
                <a:lnTo>
                  <a:pt x="689" y="369"/>
                </a:lnTo>
                <a:lnTo>
                  <a:pt x="686" y="375"/>
                </a:lnTo>
                <a:lnTo>
                  <a:pt x="686" y="375"/>
                </a:lnTo>
                <a:lnTo>
                  <a:pt x="686" y="381"/>
                </a:lnTo>
                <a:lnTo>
                  <a:pt x="692" y="395"/>
                </a:lnTo>
                <a:lnTo>
                  <a:pt x="689" y="395"/>
                </a:lnTo>
                <a:lnTo>
                  <a:pt x="686" y="395"/>
                </a:lnTo>
                <a:lnTo>
                  <a:pt x="686" y="395"/>
                </a:lnTo>
                <a:lnTo>
                  <a:pt x="686" y="398"/>
                </a:lnTo>
                <a:lnTo>
                  <a:pt x="686" y="398"/>
                </a:lnTo>
                <a:lnTo>
                  <a:pt x="686" y="401"/>
                </a:lnTo>
                <a:lnTo>
                  <a:pt x="686" y="404"/>
                </a:lnTo>
                <a:lnTo>
                  <a:pt x="683" y="404"/>
                </a:lnTo>
                <a:lnTo>
                  <a:pt x="683" y="404"/>
                </a:lnTo>
                <a:lnTo>
                  <a:pt x="680" y="404"/>
                </a:lnTo>
                <a:lnTo>
                  <a:pt x="680" y="404"/>
                </a:lnTo>
                <a:lnTo>
                  <a:pt x="677" y="404"/>
                </a:lnTo>
                <a:lnTo>
                  <a:pt x="677" y="407"/>
                </a:lnTo>
                <a:lnTo>
                  <a:pt x="671" y="404"/>
                </a:lnTo>
                <a:lnTo>
                  <a:pt x="668" y="404"/>
                </a:lnTo>
                <a:lnTo>
                  <a:pt x="665" y="407"/>
                </a:lnTo>
                <a:lnTo>
                  <a:pt x="662" y="413"/>
                </a:lnTo>
                <a:lnTo>
                  <a:pt x="659" y="413"/>
                </a:lnTo>
                <a:lnTo>
                  <a:pt x="656" y="416"/>
                </a:lnTo>
                <a:lnTo>
                  <a:pt x="656" y="419"/>
                </a:lnTo>
                <a:lnTo>
                  <a:pt x="656" y="422"/>
                </a:lnTo>
                <a:lnTo>
                  <a:pt x="653" y="422"/>
                </a:lnTo>
                <a:lnTo>
                  <a:pt x="653" y="422"/>
                </a:lnTo>
                <a:lnTo>
                  <a:pt x="653" y="419"/>
                </a:lnTo>
                <a:lnTo>
                  <a:pt x="644" y="419"/>
                </a:lnTo>
                <a:lnTo>
                  <a:pt x="642" y="419"/>
                </a:lnTo>
                <a:lnTo>
                  <a:pt x="639" y="419"/>
                </a:lnTo>
                <a:lnTo>
                  <a:pt x="636" y="422"/>
                </a:lnTo>
                <a:lnTo>
                  <a:pt x="633" y="428"/>
                </a:lnTo>
                <a:lnTo>
                  <a:pt x="630" y="428"/>
                </a:lnTo>
                <a:lnTo>
                  <a:pt x="630" y="431"/>
                </a:lnTo>
                <a:lnTo>
                  <a:pt x="627" y="431"/>
                </a:lnTo>
                <a:lnTo>
                  <a:pt x="624" y="431"/>
                </a:lnTo>
                <a:lnTo>
                  <a:pt x="621" y="431"/>
                </a:lnTo>
                <a:lnTo>
                  <a:pt x="618" y="434"/>
                </a:lnTo>
                <a:lnTo>
                  <a:pt x="615" y="437"/>
                </a:lnTo>
                <a:lnTo>
                  <a:pt x="615" y="440"/>
                </a:lnTo>
                <a:lnTo>
                  <a:pt x="615" y="440"/>
                </a:lnTo>
                <a:lnTo>
                  <a:pt x="615" y="455"/>
                </a:lnTo>
                <a:lnTo>
                  <a:pt x="615" y="458"/>
                </a:lnTo>
                <a:lnTo>
                  <a:pt x="615" y="458"/>
                </a:lnTo>
                <a:lnTo>
                  <a:pt x="615" y="461"/>
                </a:lnTo>
                <a:lnTo>
                  <a:pt x="612" y="461"/>
                </a:lnTo>
                <a:lnTo>
                  <a:pt x="612" y="461"/>
                </a:lnTo>
                <a:lnTo>
                  <a:pt x="609" y="461"/>
                </a:lnTo>
                <a:lnTo>
                  <a:pt x="609" y="458"/>
                </a:lnTo>
                <a:lnTo>
                  <a:pt x="609" y="458"/>
                </a:lnTo>
                <a:lnTo>
                  <a:pt x="603" y="458"/>
                </a:lnTo>
                <a:lnTo>
                  <a:pt x="597" y="461"/>
                </a:lnTo>
                <a:lnTo>
                  <a:pt x="594" y="464"/>
                </a:lnTo>
                <a:lnTo>
                  <a:pt x="588" y="461"/>
                </a:lnTo>
                <a:lnTo>
                  <a:pt x="585" y="464"/>
                </a:lnTo>
                <a:lnTo>
                  <a:pt x="582" y="464"/>
                </a:lnTo>
                <a:lnTo>
                  <a:pt x="579" y="467"/>
                </a:lnTo>
                <a:lnTo>
                  <a:pt x="576" y="473"/>
                </a:lnTo>
                <a:lnTo>
                  <a:pt x="576" y="473"/>
                </a:lnTo>
                <a:lnTo>
                  <a:pt x="576" y="476"/>
                </a:lnTo>
                <a:lnTo>
                  <a:pt x="576" y="479"/>
                </a:lnTo>
                <a:lnTo>
                  <a:pt x="576" y="479"/>
                </a:lnTo>
                <a:lnTo>
                  <a:pt x="567" y="491"/>
                </a:lnTo>
                <a:lnTo>
                  <a:pt x="567" y="491"/>
                </a:lnTo>
                <a:lnTo>
                  <a:pt x="567" y="494"/>
                </a:lnTo>
                <a:lnTo>
                  <a:pt x="564" y="494"/>
                </a:lnTo>
                <a:lnTo>
                  <a:pt x="564" y="494"/>
                </a:lnTo>
                <a:lnTo>
                  <a:pt x="564" y="497"/>
                </a:lnTo>
                <a:lnTo>
                  <a:pt x="561" y="500"/>
                </a:lnTo>
                <a:lnTo>
                  <a:pt x="561" y="500"/>
                </a:lnTo>
                <a:lnTo>
                  <a:pt x="558" y="500"/>
                </a:lnTo>
                <a:lnTo>
                  <a:pt x="558" y="497"/>
                </a:lnTo>
                <a:lnTo>
                  <a:pt x="558" y="497"/>
                </a:lnTo>
                <a:lnTo>
                  <a:pt x="558" y="497"/>
                </a:lnTo>
                <a:lnTo>
                  <a:pt x="555" y="497"/>
                </a:lnTo>
                <a:lnTo>
                  <a:pt x="555" y="500"/>
                </a:lnTo>
                <a:lnTo>
                  <a:pt x="555" y="500"/>
                </a:lnTo>
                <a:lnTo>
                  <a:pt x="543" y="500"/>
                </a:lnTo>
                <a:lnTo>
                  <a:pt x="537" y="500"/>
                </a:lnTo>
                <a:lnTo>
                  <a:pt x="534" y="497"/>
                </a:lnTo>
                <a:lnTo>
                  <a:pt x="531" y="500"/>
                </a:lnTo>
                <a:lnTo>
                  <a:pt x="528" y="506"/>
                </a:lnTo>
                <a:lnTo>
                  <a:pt x="528" y="509"/>
                </a:lnTo>
                <a:lnTo>
                  <a:pt x="525" y="518"/>
                </a:lnTo>
                <a:lnTo>
                  <a:pt x="522" y="521"/>
                </a:lnTo>
                <a:lnTo>
                  <a:pt x="519" y="521"/>
                </a:lnTo>
                <a:lnTo>
                  <a:pt x="516" y="524"/>
                </a:lnTo>
                <a:lnTo>
                  <a:pt x="516" y="527"/>
                </a:lnTo>
                <a:lnTo>
                  <a:pt x="513" y="530"/>
                </a:lnTo>
                <a:lnTo>
                  <a:pt x="513" y="533"/>
                </a:lnTo>
                <a:lnTo>
                  <a:pt x="507" y="533"/>
                </a:lnTo>
                <a:lnTo>
                  <a:pt x="501" y="536"/>
                </a:lnTo>
                <a:lnTo>
                  <a:pt x="498" y="539"/>
                </a:lnTo>
                <a:lnTo>
                  <a:pt x="498" y="542"/>
                </a:lnTo>
                <a:lnTo>
                  <a:pt x="498" y="542"/>
                </a:lnTo>
                <a:lnTo>
                  <a:pt x="519" y="542"/>
                </a:lnTo>
                <a:lnTo>
                  <a:pt x="519" y="542"/>
                </a:lnTo>
                <a:lnTo>
                  <a:pt x="519" y="548"/>
                </a:lnTo>
                <a:lnTo>
                  <a:pt x="516" y="551"/>
                </a:lnTo>
                <a:lnTo>
                  <a:pt x="516" y="551"/>
                </a:lnTo>
                <a:lnTo>
                  <a:pt x="516" y="551"/>
                </a:lnTo>
                <a:lnTo>
                  <a:pt x="516" y="554"/>
                </a:lnTo>
                <a:lnTo>
                  <a:pt x="516" y="557"/>
                </a:lnTo>
                <a:lnTo>
                  <a:pt x="516" y="557"/>
                </a:lnTo>
                <a:lnTo>
                  <a:pt x="519" y="557"/>
                </a:lnTo>
                <a:lnTo>
                  <a:pt x="519" y="560"/>
                </a:lnTo>
                <a:lnTo>
                  <a:pt x="516" y="560"/>
                </a:lnTo>
                <a:lnTo>
                  <a:pt x="507" y="569"/>
                </a:lnTo>
                <a:lnTo>
                  <a:pt x="510" y="572"/>
                </a:lnTo>
                <a:lnTo>
                  <a:pt x="507" y="572"/>
                </a:lnTo>
                <a:lnTo>
                  <a:pt x="504" y="575"/>
                </a:lnTo>
                <a:lnTo>
                  <a:pt x="501" y="575"/>
                </a:lnTo>
                <a:lnTo>
                  <a:pt x="501" y="572"/>
                </a:lnTo>
                <a:lnTo>
                  <a:pt x="501" y="569"/>
                </a:lnTo>
                <a:lnTo>
                  <a:pt x="498" y="569"/>
                </a:lnTo>
                <a:lnTo>
                  <a:pt x="495" y="566"/>
                </a:lnTo>
                <a:lnTo>
                  <a:pt x="492" y="566"/>
                </a:lnTo>
                <a:lnTo>
                  <a:pt x="486" y="569"/>
                </a:lnTo>
                <a:lnTo>
                  <a:pt x="483" y="572"/>
                </a:lnTo>
                <a:lnTo>
                  <a:pt x="480" y="575"/>
                </a:lnTo>
                <a:lnTo>
                  <a:pt x="477" y="575"/>
                </a:lnTo>
                <a:lnTo>
                  <a:pt x="474" y="575"/>
                </a:lnTo>
                <a:lnTo>
                  <a:pt x="471" y="575"/>
                </a:lnTo>
                <a:lnTo>
                  <a:pt x="465" y="575"/>
                </a:lnTo>
                <a:lnTo>
                  <a:pt x="462" y="578"/>
                </a:lnTo>
                <a:lnTo>
                  <a:pt x="456" y="578"/>
                </a:lnTo>
                <a:lnTo>
                  <a:pt x="453" y="581"/>
                </a:lnTo>
                <a:lnTo>
                  <a:pt x="450" y="584"/>
                </a:lnTo>
                <a:lnTo>
                  <a:pt x="450" y="587"/>
                </a:lnTo>
                <a:lnTo>
                  <a:pt x="450" y="587"/>
                </a:lnTo>
                <a:lnTo>
                  <a:pt x="450" y="590"/>
                </a:lnTo>
                <a:lnTo>
                  <a:pt x="453" y="593"/>
                </a:lnTo>
                <a:lnTo>
                  <a:pt x="450" y="596"/>
                </a:lnTo>
                <a:lnTo>
                  <a:pt x="444" y="596"/>
                </a:lnTo>
                <a:lnTo>
                  <a:pt x="444" y="596"/>
                </a:lnTo>
                <a:lnTo>
                  <a:pt x="441" y="593"/>
                </a:lnTo>
                <a:lnTo>
                  <a:pt x="441" y="590"/>
                </a:lnTo>
                <a:lnTo>
                  <a:pt x="438" y="587"/>
                </a:lnTo>
                <a:lnTo>
                  <a:pt x="438" y="587"/>
                </a:lnTo>
                <a:lnTo>
                  <a:pt x="435" y="587"/>
                </a:lnTo>
                <a:lnTo>
                  <a:pt x="432" y="587"/>
                </a:lnTo>
                <a:lnTo>
                  <a:pt x="417" y="587"/>
                </a:lnTo>
                <a:lnTo>
                  <a:pt x="414" y="587"/>
                </a:lnTo>
                <a:lnTo>
                  <a:pt x="411" y="590"/>
                </a:lnTo>
                <a:lnTo>
                  <a:pt x="408" y="593"/>
                </a:lnTo>
                <a:lnTo>
                  <a:pt x="408" y="599"/>
                </a:lnTo>
                <a:lnTo>
                  <a:pt x="405" y="605"/>
                </a:lnTo>
                <a:lnTo>
                  <a:pt x="408" y="605"/>
                </a:lnTo>
                <a:lnTo>
                  <a:pt x="411" y="605"/>
                </a:lnTo>
                <a:lnTo>
                  <a:pt x="411" y="605"/>
                </a:lnTo>
                <a:lnTo>
                  <a:pt x="411" y="608"/>
                </a:lnTo>
                <a:lnTo>
                  <a:pt x="408" y="608"/>
                </a:lnTo>
                <a:lnTo>
                  <a:pt x="393" y="608"/>
                </a:lnTo>
                <a:lnTo>
                  <a:pt x="390" y="608"/>
                </a:lnTo>
                <a:lnTo>
                  <a:pt x="390" y="605"/>
                </a:lnTo>
                <a:lnTo>
                  <a:pt x="399" y="605"/>
                </a:lnTo>
                <a:lnTo>
                  <a:pt x="399" y="605"/>
                </a:lnTo>
                <a:lnTo>
                  <a:pt x="399" y="599"/>
                </a:lnTo>
                <a:lnTo>
                  <a:pt x="399" y="596"/>
                </a:lnTo>
                <a:lnTo>
                  <a:pt x="399" y="596"/>
                </a:lnTo>
                <a:lnTo>
                  <a:pt x="384" y="596"/>
                </a:lnTo>
                <a:lnTo>
                  <a:pt x="381" y="593"/>
                </a:lnTo>
                <a:lnTo>
                  <a:pt x="378" y="590"/>
                </a:lnTo>
                <a:lnTo>
                  <a:pt x="372" y="590"/>
                </a:lnTo>
                <a:lnTo>
                  <a:pt x="366" y="590"/>
                </a:lnTo>
                <a:lnTo>
                  <a:pt x="360" y="593"/>
                </a:lnTo>
                <a:lnTo>
                  <a:pt x="360" y="590"/>
                </a:lnTo>
                <a:lnTo>
                  <a:pt x="360" y="587"/>
                </a:lnTo>
                <a:lnTo>
                  <a:pt x="360" y="587"/>
                </a:lnTo>
                <a:lnTo>
                  <a:pt x="357" y="587"/>
                </a:lnTo>
                <a:lnTo>
                  <a:pt x="354" y="587"/>
                </a:lnTo>
                <a:lnTo>
                  <a:pt x="348" y="590"/>
                </a:lnTo>
                <a:lnTo>
                  <a:pt x="351" y="590"/>
                </a:lnTo>
                <a:lnTo>
                  <a:pt x="357" y="596"/>
                </a:lnTo>
                <a:lnTo>
                  <a:pt x="360" y="599"/>
                </a:lnTo>
                <a:lnTo>
                  <a:pt x="360" y="599"/>
                </a:lnTo>
                <a:lnTo>
                  <a:pt x="354" y="599"/>
                </a:lnTo>
                <a:lnTo>
                  <a:pt x="351" y="599"/>
                </a:lnTo>
                <a:lnTo>
                  <a:pt x="348" y="602"/>
                </a:lnTo>
                <a:lnTo>
                  <a:pt x="348" y="605"/>
                </a:lnTo>
                <a:lnTo>
                  <a:pt x="345" y="605"/>
                </a:lnTo>
                <a:lnTo>
                  <a:pt x="339" y="605"/>
                </a:lnTo>
                <a:lnTo>
                  <a:pt x="330" y="602"/>
                </a:lnTo>
                <a:lnTo>
                  <a:pt x="327" y="599"/>
                </a:lnTo>
                <a:lnTo>
                  <a:pt x="327" y="596"/>
                </a:lnTo>
                <a:lnTo>
                  <a:pt x="327" y="593"/>
                </a:lnTo>
                <a:lnTo>
                  <a:pt x="336" y="590"/>
                </a:lnTo>
                <a:lnTo>
                  <a:pt x="333" y="590"/>
                </a:lnTo>
                <a:lnTo>
                  <a:pt x="333" y="587"/>
                </a:lnTo>
                <a:lnTo>
                  <a:pt x="330" y="587"/>
                </a:lnTo>
                <a:lnTo>
                  <a:pt x="327" y="587"/>
                </a:lnTo>
                <a:lnTo>
                  <a:pt x="327" y="584"/>
                </a:lnTo>
                <a:lnTo>
                  <a:pt x="324" y="581"/>
                </a:lnTo>
                <a:lnTo>
                  <a:pt x="321" y="581"/>
                </a:lnTo>
                <a:lnTo>
                  <a:pt x="315" y="581"/>
                </a:lnTo>
                <a:lnTo>
                  <a:pt x="309" y="575"/>
                </a:lnTo>
                <a:lnTo>
                  <a:pt x="309" y="572"/>
                </a:lnTo>
                <a:lnTo>
                  <a:pt x="306" y="569"/>
                </a:lnTo>
                <a:lnTo>
                  <a:pt x="294" y="569"/>
                </a:lnTo>
                <a:lnTo>
                  <a:pt x="294" y="569"/>
                </a:lnTo>
                <a:lnTo>
                  <a:pt x="294" y="569"/>
                </a:lnTo>
                <a:lnTo>
                  <a:pt x="291" y="572"/>
                </a:lnTo>
                <a:lnTo>
                  <a:pt x="291" y="572"/>
                </a:lnTo>
                <a:lnTo>
                  <a:pt x="291" y="572"/>
                </a:lnTo>
                <a:lnTo>
                  <a:pt x="288" y="572"/>
                </a:lnTo>
                <a:lnTo>
                  <a:pt x="288" y="569"/>
                </a:lnTo>
                <a:lnTo>
                  <a:pt x="285" y="569"/>
                </a:lnTo>
                <a:lnTo>
                  <a:pt x="282" y="566"/>
                </a:lnTo>
                <a:lnTo>
                  <a:pt x="279" y="560"/>
                </a:lnTo>
                <a:lnTo>
                  <a:pt x="276" y="560"/>
                </a:lnTo>
                <a:lnTo>
                  <a:pt x="273" y="563"/>
                </a:lnTo>
                <a:lnTo>
                  <a:pt x="270" y="563"/>
                </a:lnTo>
                <a:lnTo>
                  <a:pt x="267" y="563"/>
                </a:lnTo>
                <a:lnTo>
                  <a:pt x="267" y="563"/>
                </a:lnTo>
                <a:lnTo>
                  <a:pt x="264" y="560"/>
                </a:lnTo>
                <a:lnTo>
                  <a:pt x="258" y="560"/>
                </a:lnTo>
                <a:lnTo>
                  <a:pt x="252" y="560"/>
                </a:lnTo>
                <a:lnTo>
                  <a:pt x="249" y="563"/>
                </a:lnTo>
                <a:lnTo>
                  <a:pt x="246" y="560"/>
                </a:lnTo>
                <a:lnTo>
                  <a:pt x="240" y="560"/>
                </a:lnTo>
                <a:lnTo>
                  <a:pt x="237" y="560"/>
                </a:lnTo>
                <a:lnTo>
                  <a:pt x="237" y="557"/>
                </a:lnTo>
                <a:lnTo>
                  <a:pt x="237" y="554"/>
                </a:lnTo>
                <a:lnTo>
                  <a:pt x="237" y="551"/>
                </a:lnTo>
                <a:lnTo>
                  <a:pt x="240" y="545"/>
                </a:lnTo>
                <a:lnTo>
                  <a:pt x="240" y="545"/>
                </a:lnTo>
                <a:lnTo>
                  <a:pt x="240" y="542"/>
                </a:lnTo>
                <a:lnTo>
                  <a:pt x="240" y="542"/>
                </a:lnTo>
                <a:lnTo>
                  <a:pt x="240" y="542"/>
                </a:lnTo>
                <a:lnTo>
                  <a:pt x="237" y="539"/>
                </a:lnTo>
                <a:lnTo>
                  <a:pt x="237" y="539"/>
                </a:lnTo>
                <a:lnTo>
                  <a:pt x="237" y="524"/>
                </a:lnTo>
                <a:lnTo>
                  <a:pt x="231" y="518"/>
                </a:lnTo>
                <a:lnTo>
                  <a:pt x="201" y="527"/>
                </a:lnTo>
                <a:lnTo>
                  <a:pt x="192" y="524"/>
                </a:lnTo>
                <a:lnTo>
                  <a:pt x="189" y="527"/>
                </a:lnTo>
                <a:lnTo>
                  <a:pt x="177" y="527"/>
                </a:lnTo>
                <a:lnTo>
                  <a:pt x="171" y="524"/>
                </a:lnTo>
                <a:lnTo>
                  <a:pt x="165" y="518"/>
                </a:lnTo>
                <a:lnTo>
                  <a:pt x="165" y="512"/>
                </a:lnTo>
                <a:lnTo>
                  <a:pt x="168" y="506"/>
                </a:lnTo>
                <a:lnTo>
                  <a:pt x="174" y="503"/>
                </a:lnTo>
                <a:lnTo>
                  <a:pt x="192" y="503"/>
                </a:lnTo>
                <a:lnTo>
                  <a:pt x="198" y="500"/>
                </a:lnTo>
                <a:lnTo>
                  <a:pt x="204" y="497"/>
                </a:lnTo>
                <a:lnTo>
                  <a:pt x="207" y="491"/>
                </a:lnTo>
                <a:lnTo>
                  <a:pt x="210" y="485"/>
                </a:lnTo>
                <a:lnTo>
                  <a:pt x="210" y="479"/>
                </a:lnTo>
                <a:lnTo>
                  <a:pt x="204" y="482"/>
                </a:lnTo>
                <a:lnTo>
                  <a:pt x="198" y="485"/>
                </a:lnTo>
                <a:lnTo>
                  <a:pt x="192" y="485"/>
                </a:lnTo>
                <a:lnTo>
                  <a:pt x="186" y="479"/>
                </a:lnTo>
                <a:lnTo>
                  <a:pt x="186" y="473"/>
                </a:lnTo>
                <a:lnTo>
                  <a:pt x="186" y="473"/>
                </a:lnTo>
                <a:lnTo>
                  <a:pt x="183" y="470"/>
                </a:lnTo>
                <a:lnTo>
                  <a:pt x="180" y="470"/>
                </a:lnTo>
                <a:lnTo>
                  <a:pt x="177" y="467"/>
                </a:lnTo>
                <a:lnTo>
                  <a:pt x="174" y="470"/>
                </a:lnTo>
                <a:lnTo>
                  <a:pt x="171" y="467"/>
                </a:lnTo>
                <a:lnTo>
                  <a:pt x="168" y="464"/>
                </a:lnTo>
                <a:lnTo>
                  <a:pt x="168" y="464"/>
                </a:lnTo>
                <a:lnTo>
                  <a:pt x="168" y="464"/>
                </a:lnTo>
                <a:lnTo>
                  <a:pt x="165" y="467"/>
                </a:lnTo>
                <a:lnTo>
                  <a:pt x="165" y="473"/>
                </a:lnTo>
                <a:lnTo>
                  <a:pt x="165" y="476"/>
                </a:lnTo>
                <a:lnTo>
                  <a:pt x="165" y="479"/>
                </a:lnTo>
                <a:lnTo>
                  <a:pt x="168" y="482"/>
                </a:lnTo>
                <a:lnTo>
                  <a:pt x="171" y="485"/>
                </a:lnTo>
                <a:lnTo>
                  <a:pt x="174" y="488"/>
                </a:lnTo>
                <a:lnTo>
                  <a:pt x="174" y="494"/>
                </a:lnTo>
                <a:lnTo>
                  <a:pt x="174" y="500"/>
                </a:lnTo>
                <a:lnTo>
                  <a:pt x="168" y="503"/>
                </a:lnTo>
                <a:lnTo>
                  <a:pt x="162" y="503"/>
                </a:lnTo>
                <a:lnTo>
                  <a:pt x="159" y="503"/>
                </a:lnTo>
                <a:lnTo>
                  <a:pt x="147" y="497"/>
                </a:lnTo>
                <a:lnTo>
                  <a:pt x="141" y="500"/>
                </a:lnTo>
                <a:lnTo>
                  <a:pt x="138" y="500"/>
                </a:lnTo>
                <a:lnTo>
                  <a:pt x="135" y="503"/>
                </a:lnTo>
                <a:lnTo>
                  <a:pt x="132" y="503"/>
                </a:lnTo>
                <a:lnTo>
                  <a:pt x="129" y="509"/>
                </a:lnTo>
                <a:lnTo>
                  <a:pt x="132" y="509"/>
                </a:lnTo>
                <a:lnTo>
                  <a:pt x="132" y="512"/>
                </a:lnTo>
                <a:lnTo>
                  <a:pt x="135" y="515"/>
                </a:lnTo>
                <a:lnTo>
                  <a:pt x="126" y="515"/>
                </a:lnTo>
                <a:lnTo>
                  <a:pt x="117" y="509"/>
                </a:lnTo>
                <a:lnTo>
                  <a:pt x="111" y="503"/>
                </a:lnTo>
                <a:lnTo>
                  <a:pt x="108" y="494"/>
                </a:lnTo>
                <a:lnTo>
                  <a:pt x="108" y="479"/>
                </a:lnTo>
                <a:lnTo>
                  <a:pt x="108" y="473"/>
                </a:lnTo>
                <a:lnTo>
                  <a:pt x="105" y="467"/>
                </a:lnTo>
                <a:lnTo>
                  <a:pt x="105" y="464"/>
                </a:lnTo>
                <a:lnTo>
                  <a:pt x="102" y="458"/>
                </a:lnTo>
                <a:lnTo>
                  <a:pt x="96" y="458"/>
                </a:lnTo>
                <a:lnTo>
                  <a:pt x="96" y="458"/>
                </a:lnTo>
                <a:lnTo>
                  <a:pt x="105" y="470"/>
                </a:lnTo>
                <a:lnTo>
                  <a:pt x="105" y="473"/>
                </a:lnTo>
                <a:lnTo>
                  <a:pt x="105" y="494"/>
                </a:lnTo>
                <a:lnTo>
                  <a:pt x="108" y="503"/>
                </a:lnTo>
                <a:lnTo>
                  <a:pt x="114" y="509"/>
                </a:lnTo>
                <a:lnTo>
                  <a:pt x="120" y="512"/>
                </a:lnTo>
                <a:lnTo>
                  <a:pt x="126" y="518"/>
                </a:lnTo>
                <a:lnTo>
                  <a:pt x="117" y="521"/>
                </a:lnTo>
                <a:lnTo>
                  <a:pt x="87" y="521"/>
                </a:lnTo>
                <a:lnTo>
                  <a:pt x="78" y="518"/>
                </a:lnTo>
                <a:lnTo>
                  <a:pt x="72" y="515"/>
                </a:lnTo>
                <a:lnTo>
                  <a:pt x="72" y="512"/>
                </a:lnTo>
                <a:lnTo>
                  <a:pt x="75" y="509"/>
                </a:lnTo>
                <a:lnTo>
                  <a:pt x="75" y="503"/>
                </a:lnTo>
                <a:lnTo>
                  <a:pt x="75" y="497"/>
                </a:lnTo>
                <a:lnTo>
                  <a:pt x="69" y="491"/>
                </a:lnTo>
                <a:lnTo>
                  <a:pt x="60" y="491"/>
                </a:lnTo>
                <a:lnTo>
                  <a:pt x="0" y="488"/>
                </a:lnTo>
                <a:lnTo>
                  <a:pt x="0" y="485"/>
                </a:lnTo>
                <a:lnTo>
                  <a:pt x="3" y="482"/>
                </a:lnTo>
                <a:lnTo>
                  <a:pt x="3" y="479"/>
                </a:lnTo>
                <a:lnTo>
                  <a:pt x="3" y="479"/>
                </a:lnTo>
                <a:lnTo>
                  <a:pt x="3" y="479"/>
                </a:lnTo>
                <a:lnTo>
                  <a:pt x="3" y="479"/>
                </a:lnTo>
                <a:lnTo>
                  <a:pt x="3" y="479"/>
                </a:lnTo>
                <a:lnTo>
                  <a:pt x="6" y="479"/>
                </a:lnTo>
                <a:lnTo>
                  <a:pt x="9" y="479"/>
                </a:lnTo>
                <a:lnTo>
                  <a:pt x="9" y="476"/>
                </a:lnTo>
                <a:lnTo>
                  <a:pt x="12" y="476"/>
                </a:lnTo>
                <a:lnTo>
                  <a:pt x="15" y="473"/>
                </a:lnTo>
                <a:lnTo>
                  <a:pt x="18" y="473"/>
                </a:lnTo>
                <a:lnTo>
                  <a:pt x="21" y="470"/>
                </a:lnTo>
                <a:lnTo>
                  <a:pt x="30" y="464"/>
                </a:lnTo>
                <a:lnTo>
                  <a:pt x="30" y="464"/>
                </a:lnTo>
                <a:lnTo>
                  <a:pt x="36" y="461"/>
                </a:lnTo>
                <a:lnTo>
                  <a:pt x="36" y="461"/>
                </a:lnTo>
                <a:lnTo>
                  <a:pt x="36" y="461"/>
                </a:lnTo>
                <a:lnTo>
                  <a:pt x="36" y="458"/>
                </a:lnTo>
                <a:lnTo>
                  <a:pt x="36" y="458"/>
                </a:lnTo>
                <a:lnTo>
                  <a:pt x="39" y="455"/>
                </a:lnTo>
                <a:lnTo>
                  <a:pt x="39" y="455"/>
                </a:lnTo>
                <a:lnTo>
                  <a:pt x="39" y="455"/>
                </a:lnTo>
                <a:lnTo>
                  <a:pt x="45" y="455"/>
                </a:lnTo>
                <a:lnTo>
                  <a:pt x="45" y="455"/>
                </a:lnTo>
                <a:lnTo>
                  <a:pt x="45" y="452"/>
                </a:lnTo>
                <a:lnTo>
                  <a:pt x="48" y="452"/>
                </a:lnTo>
                <a:lnTo>
                  <a:pt x="48" y="449"/>
                </a:lnTo>
                <a:lnTo>
                  <a:pt x="48" y="446"/>
                </a:lnTo>
                <a:lnTo>
                  <a:pt x="48" y="446"/>
                </a:lnTo>
                <a:lnTo>
                  <a:pt x="45" y="446"/>
                </a:lnTo>
                <a:lnTo>
                  <a:pt x="45" y="446"/>
                </a:lnTo>
                <a:lnTo>
                  <a:pt x="42" y="446"/>
                </a:lnTo>
                <a:lnTo>
                  <a:pt x="42" y="446"/>
                </a:lnTo>
                <a:lnTo>
                  <a:pt x="42" y="443"/>
                </a:lnTo>
                <a:lnTo>
                  <a:pt x="42" y="443"/>
                </a:lnTo>
                <a:lnTo>
                  <a:pt x="42" y="443"/>
                </a:lnTo>
                <a:lnTo>
                  <a:pt x="42" y="440"/>
                </a:lnTo>
                <a:lnTo>
                  <a:pt x="42" y="437"/>
                </a:lnTo>
                <a:lnTo>
                  <a:pt x="45" y="437"/>
                </a:lnTo>
                <a:lnTo>
                  <a:pt x="45" y="434"/>
                </a:lnTo>
                <a:lnTo>
                  <a:pt x="45" y="431"/>
                </a:lnTo>
                <a:lnTo>
                  <a:pt x="51" y="425"/>
                </a:lnTo>
                <a:lnTo>
                  <a:pt x="57" y="419"/>
                </a:lnTo>
                <a:lnTo>
                  <a:pt x="63" y="419"/>
                </a:lnTo>
                <a:lnTo>
                  <a:pt x="63" y="419"/>
                </a:lnTo>
                <a:lnTo>
                  <a:pt x="63" y="416"/>
                </a:lnTo>
                <a:lnTo>
                  <a:pt x="66" y="419"/>
                </a:lnTo>
                <a:lnTo>
                  <a:pt x="72" y="419"/>
                </a:lnTo>
                <a:lnTo>
                  <a:pt x="72" y="422"/>
                </a:lnTo>
                <a:lnTo>
                  <a:pt x="75" y="422"/>
                </a:lnTo>
                <a:lnTo>
                  <a:pt x="75" y="422"/>
                </a:lnTo>
                <a:lnTo>
                  <a:pt x="78" y="422"/>
                </a:lnTo>
                <a:lnTo>
                  <a:pt x="78" y="422"/>
                </a:lnTo>
                <a:lnTo>
                  <a:pt x="78" y="422"/>
                </a:lnTo>
                <a:lnTo>
                  <a:pt x="78" y="422"/>
                </a:lnTo>
                <a:lnTo>
                  <a:pt x="81" y="419"/>
                </a:lnTo>
                <a:lnTo>
                  <a:pt x="81" y="416"/>
                </a:lnTo>
                <a:lnTo>
                  <a:pt x="81" y="416"/>
                </a:lnTo>
                <a:lnTo>
                  <a:pt x="81" y="413"/>
                </a:lnTo>
                <a:lnTo>
                  <a:pt x="81" y="413"/>
                </a:lnTo>
                <a:lnTo>
                  <a:pt x="81" y="413"/>
                </a:lnTo>
                <a:lnTo>
                  <a:pt x="81" y="410"/>
                </a:lnTo>
                <a:lnTo>
                  <a:pt x="81" y="410"/>
                </a:lnTo>
                <a:lnTo>
                  <a:pt x="84" y="401"/>
                </a:lnTo>
                <a:lnTo>
                  <a:pt x="87" y="395"/>
                </a:lnTo>
                <a:lnTo>
                  <a:pt x="87" y="392"/>
                </a:lnTo>
                <a:lnTo>
                  <a:pt x="87" y="389"/>
                </a:lnTo>
                <a:lnTo>
                  <a:pt x="87" y="386"/>
                </a:lnTo>
                <a:lnTo>
                  <a:pt x="87" y="381"/>
                </a:lnTo>
                <a:lnTo>
                  <a:pt x="87" y="381"/>
                </a:lnTo>
                <a:lnTo>
                  <a:pt x="87" y="378"/>
                </a:lnTo>
                <a:lnTo>
                  <a:pt x="87" y="375"/>
                </a:lnTo>
                <a:lnTo>
                  <a:pt x="87" y="372"/>
                </a:lnTo>
                <a:lnTo>
                  <a:pt x="87" y="372"/>
                </a:lnTo>
                <a:lnTo>
                  <a:pt x="90" y="369"/>
                </a:lnTo>
                <a:lnTo>
                  <a:pt x="96" y="366"/>
                </a:lnTo>
                <a:lnTo>
                  <a:pt x="105" y="360"/>
                </a:lnTo>
                <a:lnTo>
                  <a:pt x="108" y="357"/>
                </a:lnTo>
                <a:lnTo>
                  <a:pt x="114" y="354"/>
                </a:lnTo>
                <a:lnTo>
                  <a:pt x="114" y="354"/>
                </a:lnTo>
                <a:lnTo>
                  <a:pt x="117" y="351"/>
                </a:lnTo>
                <a:lnTo>
                  <a:pt x="117" y="351"/>
                </a:lnTo>
                <a:lnTo>
                  <a:pt x="120" y="351"/>
                </a:lnTo>
                <a:lnTo>
                  <a:pt x="120" y="348"/>
                </a:lnTo>
                <a:lnTo>
                  <a:pt x="123" y="348"/>
                </a:lnTo>
                <a:lnTo>
                  <a:pt x="123" y="345"/>
                </a:lnTo>
                <a:lnTo>
                  <a:pt x="123" y="345"/>
                </a:lnTo>
                <a:lnTo>
                  <a:pt x="123" y="342"/>
                </a:lnTo>
                <a:lnTo>
                  <a:pt x="123" y="342"/>
                </a:lnTo>
                <a:lnTo>
                  <a:pt x="123" y="336"/>
                </a:lnTo>
                <a:lnTo>
                  <a:pt x="123" y="336"/>
                </a:lnTo>
                <a:lnTo>
                  <a:pt x="123" y="336"/>
                </a:lnTo>
                <a:lnTo>
                  <a:pt x="123" y="336"/>
                </a:lnTo>
                <a:lnTo>
                  <a:pt x="126" y="333"/>
                </a:lnTo>
                <a:lnTo>
                  <a:pt x="126" y="333"/>
                </a:lnTo>
                <a:lnTo>
                  <a:pt x="126" y="336"/>
                </a:lnTo>
                <a:lnTo>
                  <a:pt x="126" y="336"/>
                </a:lnTo>
                <a:lnTo>
                  <a:pt x="126" y="336"/>
                </a:lnTo>
                <a:lnTo>
                  <a:pt x="129" y="336"/>
                </a:lnTo>
                <a:lnTo>
                  <a:pt x="129" y="336"/>
                </a:lnTo>
                <a:lnTo>
                  <a:pt x="129" y="336"/>
                </a:lnTo>
                <a:lnTo>
                  <a:pt x="129" y="336"/>
                </a:lnTo>
                <a:lnTo>
                  <a:pt x="129" y="336"/>
                </a:lnTo>
                <a:lnTo>
                  <a:pt x="129" y="333"/>
                </a:lnTo>
                <a:lnTo>
                  <a:pt x="129" y="333"/>
                </a:lnTo>
                <a:lnTo>
                  <a:pt x="129" y="333"/>
                </a:lnTo>
                <a:lnTo>
                  <a:pt x="129" y="333"/>
                </a:lnTo>
                <a:lnTo>
                  <a:pt x="129" y="330"/>
                </a:lnTo>
                <a:lnTo>
                  <a:pt x="129" y="330"/>
                </a:lnTo>
                <a:lnTo>
                  <a:pt x="129" y="327"/>
                </a:lnTo>
                <a:lnTo>
                  <a:pt x="126" y="324"/>
                </a:lnTo>
                <a:lnTo>
                  <a:pt x="114" y="309"/>
                </a:lnTo>
                <a:lnTo>
                  <a:pt x="114" y="309"/>
                </a:lnTo>
                <a:lnTo>
                  <a:pt x="111" y="309"/>
                </a:lnTo>
                <a:lnTo>
                  <a:pt x="111" y="309"/>
                </a:lnTo>
                <a:lnTo>
                  <a:pt x="108" y="309"/>
                </a:lnTo>
                <a:lnTo>
                  <a:pt x="108" y="309"/>
                </a:lnTo>
                <a:lnTo>
                  <a:pt x="108" y="309"/>
                </a:lnTo>
                <a:lnTo>
                  <a:pt x="105" y="309"/>
                </a:lnTo>
                <a:lnTo>
                  <a:pt x="105" y="309"/>
                </a:lnTo>
                <a:lnTo>
                  <a:pt x="105" y="309"/>
                </a:lnTo>
                <a:lnTo>
                  <a:pt x="102" y="306"/>
                </a:lnTo>
                <a:lnTo>
                  <a:pt x="102" y="297"/>
                </a:lnTo>
                <a:lnTo>
                  <a:pt x="102" y="297"/>
                </a:lnTo>
                <a:lnTo>
                  <a:pt x="102" y="297"/>
                </a:lnTo>
                <a:lnTo>
                  <a:pt x="102" y="294"/>
                </a:lnTo>
                <a:lnTo>
                  <a:pt x="102" y="294"/>
                </a:lnTo>
                <a:lnTo>
                  <a:pt x="105" y="291"/>
                </a:lnTo>
                <a:lnTo>
                  <a:pt x="105" y="288"/>
                </a:lnTo>
                <a:lnTo>
                  <a:pt x="102" y="279"/>
                </a:lnTo>
                <a:lnTo>
                  <a:pt x="102" y="276"/>
                </a:lnTo>
                <a:lnTo>
                  <a:pt x="102" y="276"/>
                </a:lnTo>
                <a:lnTo>
                  <a:pt x="99" y="273"/>
                </a:lnTo>
                <a:lnTo>
                  <a:pt x="96" y="273"/>
                </a:lnTo>
                <a:lnTo>
                  <a:pt x="96" y="270"/>
                </a:lnTo>
                <a:lnTo>
                  <a:pt x="96" y="270"/>
                </a:lnTo>
                <a:lnTo>
                  <a:pt x="96" y="267"/>
                </a:lnTo>
                <a:lnTo>
                  <a:pt x="96" y="267"/>
                </a:lnTo>
                <a:lnTo>
                  <a:pt x="96" y="264"/>
                </a:lnTo>
                <a:lnTo>
                  <a:pt x="96" y="264"/>
                </a:lnTo>
                <a:lnTo>
                  <a:pt x="93" y="261"/>
                </a:lnTo>
                <a:lnTo>
                  <a:pt x="90" y="258"/>
                </a:lnTo>
                <a:lnTo>
                  <a:pt x="90" y="252"/>
                </a:lnTo>
                <a:lnTo>
                  <a:pt x="90" y="237"/>
                </a:lnTo>
                <a:lnTo>
                  <a:pt x="96" y="237"/>
                </a:lnTo>
                <a:lnTo>
                  <a:pt x="102" y="237"/>
                </a:lnTo>
                <a:lnTo>
                  <a:pt x="108" y="240"/>
                </a:lnTo>
                <a:lnTo>
                  <a:pt x="108" y="240"/>
                </a:lnTo>
                <a:lnTo>
                  <a:pt x="111" y="240"/>
                </a:lnTo>
                <a:lnTo>
                  <a:pt x="114" y="243"/>
                </a:lnTo>
                <a:lnTo>
                  <a:pt x="117" y="246"/>
                </a:lnTo>
                <a:lnTo>
                  <a:pt x="117" y="249"/>
                </a:lnTo>
                <a:lnTo>
                  <a:pt x="123" y="261"/>
                </a:lnTo>
                <a:lnTo>
                  <a:pt x="123" y="264"/>
                </a:lnTo>
                <a:lnTo>
                  <a:pt x="123" y="264"/>
                </a:lnTo>
                <a:lnTo>
                  <a:pt x="126" y="264"/>
                </a:lnTo>
                <a:lnTo>
                  <a:pt x="129" y="264"/>
                </a:lnTo>
                <a:lnTo>
                  <a:pt x="132" y="264"/>
                </a:lnTo>
                <a:lnTo>
                  <a:pt x="135" y="261"/>
                </a:lnTo>
                <a:lnTo>
                  <a:pt x="138" y="258"/>
                </a:lnTo>
                <a:lnTo>
                  <a:pt x="138" y="258"/>
                </a:lnTo>
                <a:lnTo>
                  <a:pt x="144" y="258"/>
                </a:lnTo>
                <a:lnTo>
                  <a:pt x="147" y="258"/>
                </a:lnTo>
                <a:lnTo>
                  <a:pt x="150" y="255"/>
                </a:lnTo>
                <a:lnTo>
                  <a:pt x="156" y="252"/>
                </a:lnTo>
                <a:lnTo>
                  <a:pt x="159" y="252"/>
                </a:lnTo>
                <a:lnTo>
                  <a:pt x="174" y="246"/>
                </a:lnTo>
                <a:lnTo>
                  <a:pt x="177" y="249"/>
                </a:lnTo>
                <a:lnTo>
                  <a:pt x="186" y="249"/>
                </a:lnTo>
                <a:lnTo>
                  <a:pt x="189" y="249"/>
                </a:lnTo>
                <a:lnTo>
                  <a:pt x="192" y="249"/>
                </a:lnTo>
                <a:lnTo>
                  <a:pt x="195" y="246"/>
                </a:lnTo>
                <a:lnTo>
                  <a:pt x="195" y="243"/>
                </a:lnTo>
                <a:lnTo>
                  <a:pt x="198" y="243"/>
                </a:lnTo>
                <a:lnTo>
                  <a:pt x="198" y="246"/>
                </a:lnTo>
                <a:lnTo>
                  <a:pt x="198" y="246"/>
                </a:lnTo>
                <a:lnTo>
                  <a:pt x="198" y="249"/>
                </a:lnTo>
                <a:lnTo>
                  <a:pt x="195" y="252"/>
                </a:lnTo>
                <a:lnTo>
                  <a:pt x="195" y="255"/>
                </a:lnTo>
                <a:lnTo>
                  <a:pt x="195" y="261"/>
                </a:lnTo>
                <a:lnTo>
                  <a:pt x="198" y="261"/>
                </a:lnTo>
                <a:lnTo>
                  <a:pt x="198" y="264"/>
                </a:lnTo>
                <a:lnTo>
                  <a:pt x="201" y="267"/>
                </a:lnTo>
                <a:lnTo>
                  <a:pt x="204" y="267"/>
                </a:lnTo>
                <a:lnTo>
                  <a:pt x="210" y="270"/>
                </a:lnTo>
                <a:lnTo>
                  <a:pt x="213" y="267"/>
                </a:lnTo>
                <a:lnTo>
                  <a:pt x="216" y="267"/>
                </a:lnTo>
                <a:lnTo>
                  <a:pt x="219" y="267"/>
                </a:lnTo>
                <a:lnTo>
                  <a:pt x="234" y="273"/>
                </a:lnTo>
                <a:lnTo>
                  <a:pt x="237" y="273"/>
                </a:lnTo>
                <a:lnTo>
                  <a:pt x="240" y="273"/>
                </a:lnTo>
                <a:lnTo>
                  <a:pt x="240" y="273"/>
                </a:lnTo>
                <a:lnTo>
                  <a:pt x="243" y="276"/>
                </a:lnTo>
                <a:lnTo>
                  <a:pt x="243" y="279"/>
                </a:lnTo>
                <a:lnTo>
                  <a:pt x="243" y="279"/>
                </a:lnTo>
                <a:lnTo>
                  <a:pt x="246" y="282"/>
                </a:lnTo>
                <a:lnTo>
                  <a:pt x="246" y="285"/>
                </a:lnTo>
                <a:lnTo>
                  <a:pt x="246" y="288"/>
                </a:lnTo>
                <a:lnTo>
                  <a:pt x="249" y="288"/>
                </a:lnTo>
                <a:lnTo>
                  <a:pt x="252" y="291"/>
                </a:lnTo>
                <a:lnTo>
                  <a:pt x="261" y="297"/>
                </a:lnTo>
                <a:lnTo>
                  <a:pt x="261" y="297"/>
                </a:lnTo>
                <a:lnTo>
                  <a:pt x="270" y="300"/>
                </a:lnTo>
                <a:lnTo>
                  <a:pt x="276" y="294"/>
                </a:lnTo>
                <a:lnTo>
                  <a:pt x="282" y="288"/>
                </a:lnTo>
                <a:lnTo>
                  <a:pt x="285" y="285"/>
                </a:lnTo>
                <a:lnTo>
                  <a:pt x="288" y="282"/>
                </a:lnTo>
                <a:lnTo>
                  <a:pt x="291" y="282"/>
                </a:lnTo>
                <a:lnTo>
                  <a:pt x="294" y="282"/>
                </a:lnTo>
                <a:lnTo>
                  <a:pt x="297" y="285"/>
                </a:lnTo>
                <a:lnTo>
                  <a:pt x="297" y="285"/>
                </a:lnTo>
                <a:lnTo>
                  <a:pt x="300" y="288"/>
                </a:lnTo>
                <a:lnTo>
                  <a:pt x="300" y="288"/>
                </a:lnTo>
                <a:lnTo>
                  <a:pt x="300" y="291"/>
                </a:lnTo>
                <a:lnTo>
                  <a:pt x="303" y="291"/>
                </a:lnTo>
                <a:lnTo>
                  <a:pt x="303" y="291"/>
                </a:lnTo>
                <a:lnTo>
                  <a:pt x="306" y="288"/>
                </a:lnTo>
                <a:lnTo>
                  <a:pt x="303" y="282"/>
                </a:lnTo>
                <a:lnTo>
                  <a:pt x="306" y="279"/>
                </a:lnTo>
                <a:lnTo>
                  <a:pt x="306" y="267"/>
                </a:lnTo>
                <a:lnTo>
                  <a:pt x="306" y="258"/>
                </a:lnTo>
                <a:lnTo>
                  <a:pt x="306" y="255"/>
                </a:lnTo>
                <a:lnTo>
                  <a:pt x="303" y="255"/>
                </a:lnTo>
                <a:lnTo>
                  <a:pt x="300" y="252"/>
                </a:lnTo>
                <a:lnTo>
                  <a:pt x="300" y="252"/>
                </a:lnTo>
                <a:lnTo>
                  <a:pt x="297" y="249"/>
                </a:lnTo>
                <a:lnTo>
                  <a:pt x="294" y="246"/>
                </a:lnTo>
                <a:lnTo>
                  <a:pt x="294" y="246"/>
                </a:lnTo>
                <a:lnTo>
                  <a:pt x="294" y="243"/>
                </a:lnTo>
                <a:lnTo>
                  <a:pt x="294" y="240"/>
                </a:lnTo>
                <a:lnTo>
                  <a:pt x="297" y="240"/>
                </a:lnTo>
                <a:lnTo>
                  <a:pt x="294" y="237"/>
                </a:lnTo>
                <a:lnTo>
                  <a:pt x="294" y="237"/>
                </a:lnTo>
                <a:lnTo>
                  <a:pt x="291" y="237"/>
                </a:lnTo>
                <a:lnTo>
                  <a:pt x="282" y="237"/>
                </a:lnTo>
                <a:lnTo>
                  <a:pt x="279" y="237"/>
                </a:lnTo>
                <a:lnTo>
                  <a:pt x="276" y="234"/>
                </a:lnTo>
                <a:lnTo>
                  <a:pt x="273" y="234"/>
                </a:lnTo>
                <a:lnTo>
                  <a:pt x="270" y="234"/>
                </a:lnTo>
                <a:lnTo>
                  <a:pt x="267" y="234"/>
                </a:lnTo>
                <a:lnTo>
                  <a:pt x="267" y="231"/>
                </a:lnTo>
                <a:lnTo>
                  <a:pt x="258" y="225"/>
                </a:lnTo>
                <a:lnTo>
                  <a:pt x="258" y="225"/>
                </a:lnTo>
                <a:lnTo>
                  <a:pt x="258" y="222"/>
                </a:lnTo>
                <a:lnTo>
                  <a:pt x="258" y="219"/>
                </a:lnTo>
                <a:lnTo>
                  <a:pt x="258" y="219"/>
                </a:lnTo>
                <a:lnTo>
                  <a:pt x="255" y="216"/>
                </a:lnTo>
                <a:lnTo>
                  <a:pt x="252" y="213"/>
                </a:lnTo>
                <a:lnTo>
                  <a:pt x="252" y="210"/>
                </a:lnTo>
                <a:lnTo>
                  <a:pt x="252" y="210"/>
                </a:lnTo>
                <a:lnTo>
                  <a:pt x="255" y="207"/>
                </a:lnTo>
                <a:lnTo>
                  <a:pt x="258" y="207"/>
                </a:lnTo>
                <a:lnTo>
                  <a:pt x="264" y="210"/>
                </a:lnTo>
                <a:lnTo>
                  <a:pt x="264" y="210"/>
                </a:lnTo>
                <a:lnTo>
                  <a:pt x="267" y="210"/>
                </a:lnTo>
                <a:lnTo>
                  <a:pt x="267" y="210"/>
                </a:lnTo>
                <a:lnTo>
                  <a:pt x="267" y="207"/>
                </a:lnTo>
                <a:lnTo>
                  <a:pt x="267" y="207"/>
                </a:lnTo>
                <a:lnTo>
                  <a:pt x="267" y="204"/>
                </a:lnTo>
                <a:lnTo>
                  <a:pt x="267" y="204"/>
                </a:lnTo>
                <a:lnTo>
                  <a:pt x="264" y="204"/>
                </a:lnTo>
                <a:lnTo>
                  <a:pt x="264" y="201"/>
                </a:lnTo>
                <a:lnTo>
                  <a:pt x="261" y="201"/>
                </a:lnTo>
                <a:lnTo>
                  <a:pt x="261" y="198"/>
                </a:lnTo>
                <a:lnTo>
                  <a:pt x="261" y="195"/>
                </a:lnTo>
                <a:lnTo>
                  <a:pt x="261" y="195"/>
                </a:lnTo>
                <a:lnTo>
                  <a:pt x="261" y="192"/>
                </a:lnTo>
                <a:lnTo>
                  <a:pt x="261" y="189"/>
                </a:lnTo>
                <a:lnTo>
                  <a:pt x="264" y="189"/>
                </a:lnTo>
                <a:lnTo>
                  <a:pt x="267" y="189"/>
                </a:lnTo>
                <a:lnTo>
                  <a:pt x="273" y="192"/>
                </a:lnTo>
                <a:lnTo>
                  <a:pt x="285" y="195"/>
                </a:lnTo>
                <a:lnTo>
                  <a:pt x="288" y="195"/>
                </a:lnTo>
                <a:lnTo>
                  <a:pt x="291" y="195"/>
                </a:lnTo>
                <a:lnTo>
                  <a:pt x="300" y="189"/>
                </a:lnTo>
                <a:lnTo>
                  <a:pt x="303" y="186"/>
                </a:lnTo>
                <a:lnTo>
                  <a:pt x="300" y="183"/>
                </a:lnTo>
                <a:lnTo>
                  <a:pt x="300" y="180"/>
                </a:lnTo>
                <a:lnTo>
                  <a:pt x="300" y="180"/>
                </a:lnTo>
                <a:lnTo>
                  <a:pt x="294" y="177"/>
                </a:lnTo>
                <a:lnTo>
                  <a:pt x="291" y="174"/>
                </a:lnTo>
                <a:lnTo>
                  <a:pt x="291" y="171"/>
                </a:lnTo>
                <a:lnTo>
                  <a:pt x="291" y="171"/>
                </a:lnTo>
                <a:lnTo>
                  <a:pt x="291" y="168"/>
                </a:lnTo>
                <a:lnTo>
                  <a:pt x="291" y="168"/>
                </a:lnTo>
                <a:lnTo>
                  <a:pt x="291" y="165"/>
                </a:lnTo>
                <a:lnTo>
                  <a:pt x="297" y="156"/>
                </a:lnTo>
                <a:lnTo>
                  <a:pt x="300" y="153"/>
                </a:lnTo>
                <a:lnTo>
                  <a:pt x="300" y="150"/>
                </a:lnTo>
                <a:lnTo>
                  <a:pt x="300" y="147"/>
                </a:lnTo>
                <a:lnTo>
                  <a:pt x="300" y="144"/>
                </a:lnTo>
                <a:lnTo>
                  <a:pt x="303" y="144"/>
                </a:lnTo>
                <a:lnTo>
                  <a:pt x="306" y="144"/>
                </a:lnTo>
                <a:lnTo>
                  <a:pt x="309" y="144"/>
                </a:lnTo>
                <a:lnTo>
                  <a:pt x="312" y="144"/>
                </a:lnTo>
                <a:lnTo>
                  <a:pt x="315" y="144"/>
                </a:lnTo>
                <a:lnTo>
                  <a:pt x="318" y="144"/>
                </a:lnTo>
                <a:lnTo>
                  <a:pt x="321" y="144"/>
                </a:lnTo>
                <a:lnTo>
                  <a:pt x="324" y="141"/>
                </a:lnTo>
                <a:lnTo>
                  <a:pt x="330" y="141"/>
                </a:lnTo>
                <a:lnTo>
                  <a:pt x="333" y="141"/>
                </a:lnTo>
                <a:lnTo>
                  <a:pt x="336" y="138"/>
                </a:lnTo>
                <a:lnTo>
                  <a:pt x="336" y="135"/>
                </a:lnTo>
                <a:lnTo>
                  <a:pt x="339" y="132"/>
                </a:lnTo>
                <a:lnTo>
                  <a:pt x="339" y="132"/>
                </a:lnTo>
                <a:lnTo>
                  <a:pt x="336" y="129"/>
                </a:lnTo>
                <a:lnTo>
                  <a:pt x="336" y="126"/>
                </a:lnTo>
                <a:lnTo>
                  <a:pt x="333" y="123"/>
                </a:lnTo>
                <a:lnTo>
                  <a:pt x="339" y="114"/>
                </a:lnTo>
                <a:lnTo>
                  <a:pt x="342" y="114"/>
                </a:lnTo>
                <a:lnTo>
                  <a:pt x="345" y="111"/>
                </a:lnTo>
                <a:lnTo>
                  <a:pt x="345" y="111"/>
                </a:lnTo>
                <a:lnTo>
                  <a:pt x="351" y="111"/>
                </a:lnTo>
                <a:lnTo>
                  <a:pt x="357" y="111"/>
                </a:lnTo>
                <a:lnTo>
                  <a:pt x="366" y="108"/>
                </a:lnTo>
                <a:lnTo>
                  <a:pt x="366" y="108"/>
                </a:lnTo>
                <a:lnTo>
                  <a:pt x="369" y="105"/>
                </a:lnTo>
                <a:lnTo>
                  <a:pt x="369" y="102"/>
                </a:lnTo>
                <a:lnTo>
                  <a:pt x="366" y="99"/>
                </a:lnTo>
                <a:lnTo>
                  <a:pt x="366" y="99"/>
                </a:lnTo>
                <a:lnTo>
                  <a:pt x="369" y="96"/>
                </a:lnTo>
                <a:lnTo>
                  <a:pt x="372" y="93"/>
                </a:lnTo>
                <a:lnTo>
                  <a:pt x="378" y="90"/>
                </a:lnTo>
                <a:lnTo>
                  <a:pt x="378" y="90"/>
                </a:lnTo>
                <a:lnTo>
                  <a:pt x="381" y="87"/>
                </a:lnTo>
                <a:lnTo>
                  <a:pt x="381" y="90"/>
                </a:lnTo>
                <a:lnTo>
                  <a:pt x="387" y="90"/>
                </a:lnTo>
                <a:lnTo>
                  <a:pt x="387" y="90"/>
                </a:lnTo>
                <a:lnTo>
                  <a:pt x="390" y="90"/>
                </a:lnTo>
                <a:lnTo>
                  <a:pt x="402" y="81"/>
                </a:lnTo>
                <a:lnTo>
                  <a:pt x="402" y="81"/>
                </a:lnTo>
                <a:lnTo>
                  <a:pt x="405" y="81"/>
                </a:lnTo>
                <a:lnTo>
                  <a:pt x="408" y="84"/>
                </a:lnTo>
                <a:lnTo>
                  <a:pt x="411" y="84"/>
                </a:lnTo>
                <a:lnTo>
                  <a:pt x="417" y="81"/>
                </a:lnTo>
                <a:lnTo>
                  <a:pt x="420" y="81"/>
                </a:lnTo>
                <a:lnTo>
                  <a:pt x="423" y="81"/>
                </a:lnTo>
                <a:lnTo>
                  <a:pt x="426" y="81"/>
                </a:lnTo>
                <a:lnTo>
                  <a:pt x="432" y="78"/>
                </a:lnTo>
                <a:lnTo>
                  <a:pt x="435" y="78"/>
                </a:lnTo>
                <a:lnTo>
                  <a:pt x="438" y="78"/>
                </a:lnTo>
                <a:lnTo>
                  <a:pt x="438" y="78"/>
                </a:lnTo>
                <a:lnTo>
                  <a:pt x="447" y="81"/>
                </a:lnTo>
                <a:lnTo>
                  <a:pt x="447" y="81"/>
                </a:lnTo>
                <a:lnTo>
                  <a:pt x="450" y="81"/>
                </a:lnTo>
                <a:lnTo>
                  <a:pt x="450" y="81"/>
                </a:lnTo>
                <a:lnTo>
                  <a:pt x="450" y="78"/>
                </a:lnTo>
                <a:lnTo>
                  <a:pt x="453" y="75"/>
                </a:lnTo>
                <a:lnTo>
                  <a:pt x="453" y="66"/>
                </a:lnTo>
                <a:lnTo>
                  <a:pt x="453" y="63"/>
                </a:lnTo>
                <a:lnTo>
                  <a:pt x="450" y="60"/>
                </a:lnTo>
                <a:lnTo>
                  <a:pt x="447" y="57"/>
                </a:lnTo>
                <a:lnTo>
                  <a:pt x="447" y="54"/>
                </a:lnTo>
                <a:lnTo>
                  <a:pt x="444" y="51"/>
                </a:lnTo>
                <a:lnTo>
                  <a:pt x="444" y="51"/>
                </a:lnTo>
                <a:lnTo>
                  <a:pt x="444" y="42"/>
                </a:lnTo>
                <a:lnTo>
                  <a:pt x="444" y="42"/>
                </a:lnTo>
                <a:lnTo>
                  <a:pt x="444" y="39"/>
                </a:lnTo>
                <a:lnTo>
                  <a:pt x="441" y="36"/>
                </a:lnTo>
                <a:lnTo>
                  <a:pt x="438" y="36"/>
                </a:lnTo>
                <a:lnTo>
                  <a:pt x="429" y="39"/>
                </a:lnTo>
                <a:lnTo>
                  <a:pt x="426" y="39"/>
                </a:lnTo>
                <a:lnTo>
                  <a:pt x="423" y="39"/>
                </a:lnTo>
                <a:lnTo>
                  <a:pt x="423" y="36"/>
                </a:lnTo>
                <a:lnTo>
                  <a:pt x="420" y="33"/>
                </a:lnTo>
                <a:lnTo>
                  <a:pt x="420" y="27"/>
                </a:lnTo>
                <a:lnTo>
                  <a:pt x="423" y="18"/>
                </a:lnTo>
                <a:lnTo>
                  <a:pt x="423" y="12"/>
                </a:lnTo>
                <a:lnTo>
                  <a:pt x="426" y="9"/>
                </a:lnTo>
                <a:lnTo>
                  <a:pt x="426" y="6"/>
                </a:lnTo>
                <a:lnTo>
                  <a:pt x="429" y="0"/>
                </a:lnTo>
                <a:lnTo>
                  <a:pt x="435" y="3"/>
                </a:lnTo>
                <a:lnTo>
                  <a:pt x="435" y="6"/>
                </a:lnTo>
                <a:close/>
              </a:path>
            </a:pathLst>
          </a:custGeom>
          <a:solidFill>
            <a:schemeClr val="accent4">
              <a:lumMod val="40000"/>
              <a:lumOff val="60000"/>
            </a:schemeClr>
          </a:solid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3" name="Freeform 15">
            <a:extLst>
              <a:ext uri="{FF2B5EF4-FFF2-40B4-BE49-F238E27FC236}">
                <a16:creationId xmlns:a16="http://schemas.microsoft.com/office/drawing/2014/main" xmlns="" id="{A7BC0D4C-B2B9-3849-B440-864BB5ABC5FE}"/>
              </a:ext>
            </a:extLst>
          </p:cNvPr>
          <p:cNvSpPr>
            <a:spLocks noEditPoints="1"/>
          </p:cNvSpPr>
          <p:nvPr/>
        </p:nvSpPr>
        <p:spPr bwMode="auto">
          <a:xfrm>
            <a:off x="6309478" y="2893616"/>
            <a:ext cx="1166813" cy="1128713"/>
          </a:xfrm>
          <a:custGeom>
            <a:avLst/>
            <a:gdLst>
              <a:gd name="T0" fmla="*/ 87 w 735"/>
              <a:gd name="T1" fmla="*/ 501 h 711"/>
              <a:gd name="T2" fmla="*/ 72 w 735"/>
              <a:gd name="T3" fmla="*/ 498 h 711"/>
              <a:gd name="T4" fmla="*/ 723 w 735"/>
              <a:gd name="T5" fmla="*/ 126 h 711"/>
              <a:gd name="T6" fmla="*/ 678 w 735"/>
              <a:gd name="T7" fmla="*/ 99 h 711"/>
              <a:gd name="T8" fmla="*/ 642 w 735"/>
              <a:gd name="T9" fmla="*/ 81 h 711"/>
              <a:gd name="T10" fmla="*/ 621 w 735"/>
              <a:gd name="T11" fmla="*/ 36 h 711"/>
              <a:gd name="T12" fmla="*/ 570 w 735"/>
              <a:gd name="T13" fmla="*/ 42 h 711"/>
              <a:gd name="T14" fmla="*/ 552 w 735"/>
              <a:gd name="T15" fmla="*/ 57 h 711"/>
              <a:gd name="T16" fmla="*/ 510 w 735"/>
              <a:gd name="T17" fmla="*/ 21 h 711"/>
              <a:gd name="T18" fmla="*/ 492 w 735"/>
              <a:gd name="T19" fmla="*/ 9 h 711"/>
              <a:gd name="T20" fmla="*/ 444 w 735"/>
              <a:gd name="T21" fmla="*/ 15 h 711"/>
              <a:gd name="T22" fmla="*/ 399 w 735"/>
              <a:gd name="T23" fmla="*/ 27 h 711"/>
              <a:gd name="T24" fmla="*/ 372 w 735"/>
              <a:gd name="T25" fmla="*/ 33 h 711"/>
              <a:gd name="T26" fmla="*/ 342 w 735"/>
              <a:gd name="T27" fmla="*/ 18 h 711"/>
              <a:gd name="T28" fmla="*/ 315 w 735"/>
              <a:gd name="T29" fmla="*/ 75 h 711"/>
              <a:gd name="T30" fmla="*/ 315 w 735"/>
              <a:gd name="T31" fmla="*/ 111 h 711"/>
              <a:gd name="T32" fmla="*/ 318 w 735"/>
              <a:gd name="T33" fmla="*/ 153 h 711"/>
              <a:gd name="T34" fmla="*/ 318 w 735"/>
              <a:gd name="T35" fmla="*/ 180 h 711"/>
              <a:gd name="T36" fmla="*/ 288 w 735"/>
              <a:gd name="T37" fmla="*/ 213 h 711"/>
              <a:gd name="T38" fmla="*/ 249 w 735"/>
              <a:gd name="T39" fmla="*/ 234 h 711"/>
              <a:gd name="T40" fmla="*/ 195 w 735"/>
              <a:gd name="T41" fmla="*/ 258 h 711"/>
              <a:gd name="T42" fmla="*/ 111 w 735"/>
              <a:gd name="T43" fmla="*/ 282 h 711"/>
              <a:gd name="T44" fmla="*/ 99 w 735"/>
              <a:gd name="T45" fmla="*/ 306 h 711"/>
              <a:gd name="T46" fmla="*/ 78 w 735"/>
              <a:gd name="T47" fmla="*/ 339 h 711"/>
              <a:gd name="T48" fmla="*/ 63 w 735"/>
              <a:gd name="T49" fmla="*/ 333 h 711"/>
              <a:gd name="T50" fmla="*/ 45 w 735"/>
              <a:gd name="T51" fmla="*/ 348 h 711"/>
              <a:gd name="T52" fmla="*/ 21 w 735"/>
              <a:gd name="T53" fmla="*/ 348 h 711"/>
              <a:gd name="T54" fmla="*/ 27 w 735"/>
              <a:gd name="T55" fmla="*/ 363 h 711"/>
              <a:gd name="T56" fmla="*/ 15 w 735"/>
              <a:gd name="T57" fmla="*/ 384 h 711"/>
              <a:gd name="T58" fmla="*/ 24 w 735"/>
              <a:gd name="T59" fmla="*/ 408 h 711"/>
              <a:gd name="T60" fmla="*/ 57 w 735"/>
              <a:gd name="T61" fmla="*/ 414 h 711"/>
              <a:gd name="T62" fmla="*/ 129 w 735"/>
              <a:gd name="T63" fmla="*/ 396 h 711"/>
              <a:gd name="T64" fmla="*/ 156 w 735"/>
              <a:gd name="T65" fmla="*/ 417 h 711"/>
              <a:gd name="T66" fmla="*/ 120 w 735"/>
              <a:gd name="T67" fmla="*/ 399 h 711"/>
              <a:gd name="T68" fmla="*/ 84 w 735"/>
              <a:gd name="T69" fmla="*/ 420 h 711"/>
              <a:gd name="T70" fmla="*/ 114 w 735"/>
              <a:gd name="T71" fmla="*/ 462 h 711"/>
              <a:gd name="T72" fmla="*/ 93 w 735"/>
              <a:gd name="T73" fmla="*/ 519 h 711"/>
              <a:gd name="T74" fmla="*/ 132 w 735"/>
              <a:gd name="T75" fmla="*/ 582 h 711"/>
              <a:gd name="T76" fmla="*/ 159 w 735"/>
              <a:gd name="T77" fmla="*/ 642 h 711"/>
              <a:gd name="T78" fmla="*/ 186 w 735"/>
              <a:gd name="T79" fmla="*/ 657 h 711"/>
              <a:gd name="T80" fmla="*/ 252 w 735"/>
              <a:gd name="T81" fmla="*/ 687 h 711"/>
              <a:gd name="T82" fmla="*/ 306 w 735"/>
              <a:gd name="T83" fmla="*/ 702 h 711"/>
              <a:gd name="T84" fmla="*/ 339 w 735"/>
              <a:gd name="T85" fmla="*/ 693 h 711"/>
              <a:gd name="T86" fmla="*/ 369 w 735"/>
              <a:gd name="T87" fmla="*/ 696 h 711"/>
              <a:gd name="T88" fmla="*/ 417 w 735"/>
              <a:gd name="T89" fmla="*/ 687 h 711"/>
              <a:gd name="T90" fmla="*/ 411 w 735"/>
              <a:gd name="T91" fmla="*/ 672 h 711"/>
              <a:gd name="T92" fmla="*/ 411 w 735"/>
              <a:gd name="T93" fmla="*/ 630 h 711"/>
              <a:gd name="T94" fmla="*/ 402 w 735"/>
              <a:gd name="T95" fmla="*/ 588 h 711"/>
              <a:gd name="T96" fmla="*/ 372 w 735"/>
              <a:gd name="T97" fmla="*/ 531 h 711"/>
              <a:gd name="T98" fmla="*/ 342 w 735"/>
              <a:gd name="T99" fmla="*/ 486 h 711"/>
              <a:gd name="T100" fmla="*/ 408 w 735"/>
              <a:gd name="T101" fmla="*/ 492 h 711"/>
              <a:gd name="T102" fmla="*/ 432 w 735"/>
              <a:gd name="T103" fmla="*/ 465 h 711"/>
              <a:gd name="T104" fmla="*/ 510 w 735"/>
              <a:gd name="T105" fmla="*/ 462 h 711"/>
              <a:gd name="T106" fmla="*/ 534 w 735"/>
              <a:gd name="T107" fmla="*/ 453 h 711"/>
              <a:gd name="T108" fmla="*/ 579 w 735"/>
              <a:gd name="T109" fmla="*/ 372 h 711"/>
              <a:gd name="T110" fmla="*/ 594 w 735"/>
              <a:gd name="T111" fmla="*/ 303 h 711"/>
              <a:gd name="T112" fmla="*/ 630 w 735"/>
              <a:gd name="T113" fmla="*/ 294 h 711"/>
              <a:gd name="T114" fmla="*/ 672 w 735"/>
              <a:gd name="T115" fmla="*/ 279 h 711"/>
              <a:gd name="T116" fmla="*/ 699 w 735"/>
              <a:gd name="T117" fmla="*/ 243 h 711"/>
              <a:gd name="T118" fmla="*/ 717 w 735"/>
              <a:gd name="T119" fmla="*/ 198 h 711"/>
              <a:gd name="T120" fmla="*/ 714 w 735"/>
              <a:gd name="T121" fmla="*/ 165 h 711"/>
              <a:gd name="T122" fmla="*/ 720 w 735"/>
              <a:gd name="T123" fmla="*/ 14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5" h="711">
                <a:moveTo>
                  <a:pt x="57" y="576"/>
                </a:moveTo>
                <a:lnTo>
                  <a:pt x="48" y="573"/>
                </a:lnTo>
                <a:lnTo>
                  <a:pt x="42" y="573"/>
                </a:lnTo>
                <a:lnTo>
                  <a:pt x="39" y="573"/>
                </a:lnTo>
                <a:lnTo>
                  <a:pt x="39" y="576"/>
                </a:lnTo>
                <a:lnTo>
                  <a:pt x="39" y="582"/>
                </a:lnTo>
                <a:lnTo>
                  <a:pt x="57" y="582"/>
                </a:lnTo>
                <a:lnTo>
                  <a:pt x="63" y="582"/>
                </a:lnTo>
                <a:lnTo>
                  <a:pt x="60" y="579"/>
                </a:lnTo>
                <a:lnTo>
                  <a:pt x="57" y="576"/>
                </a:lnTo>
                <a:close/>
                <a:moveTo>
                  <a:pt x="87" y="504"/>
                </a:moveTo>
                <a:lnTo>
                  <a:pt x="87" y="501"/>
                </a:lnTo>
                <a:lnTo>
                  <a:pt x="78" y="498"/>
                </a:lnTo>
                <a:lnTo>
                  <a:pt x="78" y="495"/>
                </a:lnTo>
                <a:lnTo>
                  <a:pt x="75" y="489"/>
                </a:lnTo>
                <a:lnTo>
                  <a:pt x="78" y="486"/>
                </a:lnTo>
                <a:lnTo>
                  <a:pt x="78" y="483"/>
                </a:lnTo>
                <a:lnTo>
                  <a:pt x="72" y="480"/>
                </a:lnTo>
                <a:lnTo>
                  <a:pt x="69" y="480"/>
                </a:lnTo>
                <a:lnTo>
                  <a:pt x="57" y="480"/>
                </a:lnTo>
                <a:lnTo>
                  <a:pt x="60" y="483"/>
                </a:lnTo>
                <a:lnTo>
                  <a:pt x="63" y="495"/>
                </a:lnTo>
                <a:lnTo>
                  <a:pt x="66" y="501"/>
                </a:lnTo>
                <a:lnTo>
                  <a:pt x="72" y="498"/>
                </a:lnTo>
                <a:lnTo>
                  <a:pt x="78" y="501"/>
                </a:lnTo>
                <a:lnTo>
                  <a:pt x="81" y="507"/>
                </a:lnTo>
                <a:lnTo>
                  <a:pt x="84" y="516"/>
                </a:lnTo>
                <a:lnTo>
                  <a:pt x="90" y="516"/>
                </a:lnTo>
                <a:lnTo>
                  <a:pt x="90" y="513"/>
                </a:lnTo>
                <a:lnTo>
                  <a:pt x="90" y="507"/>
                </a:lnTo>
                <a:lnTo>
                  <a:pt x="87" y="504"/>
                </a:lnTo>
                <a:close/>
                <a:moveTo>
                  <a:pt x="735" y="129"/>
                </a:moveTo>
                <a:lnTo>
                  <a:pt x="732" y="129"/>
                </a:lnTo>
                <a:lnTo>
                  <a:pt x="732" y="126"/>
                </a:lnTo>
                <a:lnTo>
                  <a:pt x="723" y="126"/>
                </a:lnTo>
                <a:lnTo>
                  <a:pt x="723" y="126"/>
                </a:lnTo>
                <a:lnTo>
                  <a:pt x="711" y="117"/>
                </a:lnTo>
                <a:lnTo>
                  <a:pt x="705" y="120"/>
                </a:lnTo>
                <a:lnTo>
                  <a:pt x="702" y="120"/>
                </a:lnTo>
                <a:lnTo>
                  <a:pt x="696" y="114"/>
                </a:lnTo>
                <a:lnTo>
                  <a:pt x="693" y="114"/>
                </a:lnTo>
                <a:lnTo>
                  <a:pt x="693" y="111"/>
                </a:lnTo>
                <a:lnTo>
                  <a:pt x="687" y="102"/>
                </a:lnTo>
                <a:lnTo>
                  <a:pt x="684" y="99"/>
                </a:lnTo>
                <a:lnTo>
                  <a:pt x="681" y="96"/>
                </a:lnTo>
                <a:lnTo>
                  <a:pt x="678" y="96"/>
                </a:lnTo>
                <a:lnTo>
                  <a:pt x="678" y="96"/>
                </a:lnTo>
                <a:lnTo>
                  <a:pt x="678" y="99"/>
                </a:lnTo>
                <a:lnTo>
                  <a:pt x="678" y="99"/>
                </a:lnTo>
                <a:lnTo>
                  <a:pt x="669" y="99"/>
                </a:lnTo>
                <a:lnTo>
                  <a:pt x="651" y="93"/>
                </a:lnTo>
                <a:lnTo>
                  <a:pt x="648" y="90"/>
                </a:lnTo>
                <a:lnTo>
                  <a:pt x="648" y="90"/>
                </a:lnTo>
                <a:lnTo>
                  <a:pt x="648" y="87"/>
                </a:lnTo>
                <a:lnTo>
                  <a:pt x="648" y="84"/>
                </a:lnTo>
                <a:lnTo>
                  <a:pt x="648" y="84"/>
                </a:lnTo>
                <a:lnTo>
                  <a:pt x="648" y="81"/>
                </a:lnTo>
                <a:lnTo>
                  <a:pt x="645" y="81"/>
                </a:lnTo>
                <a:lnTo>
                  <a:pt x="645" y="81"/>
                </a:lnTo>
                <a:lnTo>
                  <a:pt x="642" y="81"/>
                </a:lnTo>
                <a:lnTo>
                  <a:pt x="636" y="81"/>
                </a:lnTo>
                <a:lnTo>
                  <a:pt x="630" y="78"/>
                </a:lnTo>
                <a:lnTo>
                  <a:pt x="627" y="75"/>
                </a:lnTo>
                <a:lnTo>
                  <a:pt x="624" y="72"/>
                </a:lnTo>
                <a:lnTo>
                  <a:pt x="624" y="66"/>
                </a:lnTo>
                <a:lnTo>
                  <a:pt x="624" y="63"/>
                </a:lnTo>
                <a:lnTo>
                  <a:pt x="621" y="60"/>
                </a:lnTo>
                <a:lnTo>
                  <a:pt x="621" y="51"/>
                </a:lnTo>
                <a:lnTo>
                  <a:pt x="624" y="42"/>
                </a:lnTo>
                <a:lnTo>
                  <a:pt x="624" y="39"/>
                </a:lnTo>
                <a:lnTo>
                  <a:pt x="621" y="39"/>
                </a:lnTo>
                <a:lnTo>
                  <a:pt x="621" y="36"/>
                </a:lnTo>
                <a:lnTo>
                  <a:pt x="621" y="33"/>
                </a:lnTo>
                <a:lnTo>
                  <a:pt x="618" y="30"/>
                </a:lnTo>
                <a:lnTo>
                  <a:pt x="609" y="27"/>
                </a:lnTo>
                <a:lnTo>
                  <a:pt x="606" y="27"/>
                </a:lnTo>
                <a:lnTo>
                  <a:pt x="603" y="27"/>
                </a:lnTo>
                <a:lnTo>
                  <a:pt x="582" y="30"/>
                </a:lnTo>
                <a:lnTo>
                  <a:pt x="579" y="33"/>
                </a:lnTo>
                <a:lnTo>
                  <a:pt x="579" y="36"/>
                </a:lnTo>
                <a:lnTo>
                  <a:pt x="576" y="36"/>
                </a:lnTo>
                <a:lnTo>
                  <a:pt x="573" y="39"/>
                </a:lnTo>
                <a:lnTo>
                  <a:pt x="570" y="39"/>
                </a:lnTo>
                <a:lnTo>
                  <a:pt x="570" y="42"/>
                </a:lnTo>
                <a:lnTo>
                  <a:pt x="567" y="45"/>
                </a:lnTo>
                <a:lnTo>
                  <a:pt x="567" y="45"/>
                </a:lnTo>
                <a:lnTo>
                  <a:pt x="567" y="48"/>
                </a:lnTo>
                <a:lnTo>
                  <a:pt x="564" y="48"/>
                </a:lnTo>
                <a:lnTo>
                  <a:pt x="561" y="48"/>
                </a:lnTo>
                <a:lnTo>
                  <a:pt x="561" y="48"/>
                </a:lnTo>
                <a:lnTo>
                  <a:pt x="561" y="48"/>
                </a:lnTo>
                <a:lnTo>
                  <a:pt x="558" y="51"/>
                </a:lnTo>
                <a:lnTo>
                  <a:pt x="558" y="51"/>
                </a:lnTo>
                <a:lnTo>
                  <a:pt x="558" y="54"/>
                </a:lnTo>
                <a:lnTo>
                  <a:pt x="555" y="57"/>
                </a:lnTo>
                <a:lnTo>
                  <a:pt x="552" y="57"/>
                </a:lnTo>
                <a:lnTo>
                  <a:pt x="549" y="54"/>
                </a:lnTo>
                <a:lnTo>
                  <a:pt x="546" y="54"/>
                </a:lnTo>
                <a:lnTo>
                  <a:pt x="543" y="54"/>
                </a:lnTo>
                <a:lnTo>
                  <a:pt x="531" y="57"/>
                </a:lnTo>
                <a:lnTo>
                  <a:pt x="531" y="39"/>
                </a:lnTo>
                <a:lnTo>
                  <a:pt x="528" y="39"/>
                </a:lnTo>
                <a:lnTo>
                  <a:pt x="528" y="36"/>
                </a:lnTo>
                <a:lnTo>
                  <a:pt x="525" y="36"/>
                </a:lnTo>
                <a:lnTo>
                  <a:pt x="525" y="36"/>
                </a:lnTo>
                <a:lnTo>
                  <a:pt x="522" y="33"/>
                </a:lnTo>
                <a:lnTo>
                  <a:pt x="516" y="30"/>
                </a:lnTo>
                <a:lnTo>
                  <a:pt x="510" y="21"/>
                </a:lnTo>
                <a:lnTo>
                  <a:pt x="507" y="18"/>
                </a:lnTo>
                <a:lnTo>
                  <a:pt x="507" y="15"/>
                </a:lnTo>
                <a:lnTo>
                  <a:pt x="510" y="12"/>
                </a:lnTo>
                <a:lnTo>
                  <a:pt x="510" y="9"/>
                </a:lnTo>
                <a:lnTo>
                  <a:pt x="507" y="6"/>
                </a:lnTo>
                <a:lnTo>
                  <a:pt x="507" y="3"/>
                </a:lnTo>
                <a:lnTo>
                  <a:pt x="492" y="0"/>
                </a:lnTo>
                <a:lnTo>
                  <a:pt x="492" y="0"/>
                </a:lnTo>
                <a:lnTo>
                  <a:pt x="492" y="0"/>
                </a:lnTo>
                <a:lnTo>
                  <a:pt x="492" y="3"/>
                </a:lnTo>
                <a:lnTo>
                  <a:pt x="492" y="6"/>
                </a:lnTo>
                <a:lnTo>
                  <a:pt x="492" y="9"/>
                </a:lnTo>
                <a:lnTo>
                  <a:pt x="489" y="9"/>
                </a:lnTo>
                <a:lnTo>
                  <a:pt x="489" y="12"/>
                </a:lnTo>
                <a:lnTo>
                  <a:pt x="486" y="12"/>
                </a:lnTo>
                <a:lnTo>
                  <a:pt x="480" y="12"/>
                </a:lnTo>
                <a:lnTo>
                  <a:pt x="477" y="12"/>
                </a:lnTo>
                <a:lnTo>
                  <a:pt x="474" y="15"/>
                </a:lnTo>
                <a:lnTo>
                  <a:pt x="474" y="18"/>
                </a:lnTo>
                <a:lnTo>
                  <a:pt x="471" y="18"/>
                </a:lnTo>
                <a:lnTo>
                  <a:pt x="471" y="21"/>
                </a:lnTo>
                <a:lnTo>
                  <a:pt x="468" y="21"/>
                </a:lnTo>
                <a:lnTo>
                  <a:pt x="453" y="18"/>
                </a:lnTo>
                <a:lnTo>
                  <a:pt x="444" y="15"/>
                </a:lnTo>
                <a:lnTo>
                  <a:pt x="441" y="15"/>
                </a:lnTo>
                <a:lnTo>
                  <a:pt x="438" y="18"/>
                </a:lnTo>
                <a:lnTo>
                  <a:pt x="438" y="18"/>
                </a:lnTo>
                <a:lnTo>
                  <a:pt x="429" y="27"/>
                </a:lnTo>
                <a:lnTo>
                  <a:pt x="426" y="27"/>
                </a:lnTo>
                <a:lnTo>
                  <a:pt x="426" y="27"/>
                </a:lnTo>
                <a:lnTo>
                  <a:pt x="408" y="33"/>
                </a:lnTo>
                <a:lnTo>
                  <a:pt x="405" y="33"/>
                </a:lnTo>
                <a:lnTo>
                  <a:pt x="405" y="30"/>
                </a:lnTo>
                <a:lnTo>
                  <a:pt x="402" y="30"/>
                </a:lnTo>
                <a:lnTo>
                  <a:pt x="402" y="27"/>
                </a:lnTo>
                <a:lnTo>
                  <a:pt x="399" y="27"/>
                </a:lnTo>
                <a:lnTo>
                  <a:pt x="390" y="30"/>
                </a:lnTo>
                <a:lnTo>
                  <a:pt x="387" y="30"/>
                </a:lnTo>
                <a:lnTo>
                  <a:pt x="387" y="33"/>
                </a:lnTo>
                <a:lnTo>
                  <a:pt x="387" y="33"/>
                </a:lnTo>
                <a:lnTo>
                  <a:pt x="384" y="36"/>
                </a:lnTo>
                <a:lnTo>
                  <a:pt x="384" y="36"/>
                </a:lnTo>
                <a:lnTo>
                  <a:pt x="381" y="36"/>
                </a:lnTo>
                <a:lnTo>
                  <a:pt x="378" y="36"/>
                </a:lnTo>
                <a:lnTo>
                  <a:pt x="378" y="33"/>
                </a:lnTo>
                <a:lnTo>
                  <a:pt x="375" y="33"/>
                </a:lnTo>
                <a:lnTo>
                  <a:pt x="375" y="33"/>
                </a:lnTo>
                <a:lnTo>
                  <a:pt x="372" y="33"/>
                </a:lnTo>
                <a:lnTo>
                  <a:pt x="372" y="33"/>
                </a:lnTo>
                <a:lnTo>
                  <a:pt x="369" y="33"/>
                </a:lnTo>
                <a:lnTo>
                  <a:pt x="369" y="30"/>
                </a:lnTo>
                <a:lnTo>
                  <a:pt x="366" y="24"/>
                </a:lnTo>
                <a:lnTo>
                  <a:pt x="363" y="21"/>
                </a:lnTo>
                <a:lnTo>
                  <a:pt x="360" y="18"/>
                </a:lnTo>
                <a:lnTo>
                  <a:pt x="351" y="18"/>
                </a:lnTo>
                <a:lnTo>
                  <a:pt x="351" y="18"/>
                </a:lnTo>
                <a:lnTo>
                  <a:pt x="348" y="18"/>
                </a:lnTo>
                <a:lnTo>
                  <a:pt x="348" y="18"/>
                </a:lnTo>
                <a:lnTo>
                  <a:pt x="345" y="15"/>
                </a:lnTo>
                <a:lnTo>
                  <a:pt x="342" y="18"/>
                </a:lnTo>
                <a:lnTo>
                  <a:pt x="339" y="18"/>
                </a:lnTo>
                <a:lnTo>
                  <a:pt x="339" y="18"/>
                </a:lnTo>
                <a:lnTo>
                  <a:pt x="339" y="18"/>
                </a:lnTo>
                <a:lnTo>
                  <a:pt x="333" y="21"/>
                </a:lnTo>
                <a:lnTo>
                  <a:pt x="324" y="21"/>
                </a:lnTo>
                <a:lnTo>
                  <a:pt x="315" y="18"/>
                </a:lnTo>
                <a:lnTo>
                  <a:pt x="315" y="33"/>
                </a:lnTo>
                <a:lnTo>
                  <a:pt x="312" y="36"/>
                </a:lnTo>
                <a:lnTo>
                  <a:pt x="312" y="42"/>
                </a:lnTo>
                <a:lnTo>
                  <a:pt x="315" y="66"/>
                </a:lnTo>
                <a:lnTo>
                  <a:pt x="315" y="72"/>
                </a:lnTo>
                <a:lnTo>
                  <a:pt x="315" y="75"/>
                </a:lnTo>
                <a:lnTo>
                  <a:pt x="315" y="78"/>
                </a:lnTo>
                <a:lnTo>
                  <a:pt x="312" y="87"/>
                </a:lnTo>
                <a:lnTo>
                  <a:pt x="309" y="90"/>
                </a:lnTo>
                <a:lnTo>
                  <a:pt x="309" y="93"/>
                </a:lnTo>
                <a:lnTo>
                  <a:pt x="309" y="96"/>
                </a:lnTo>
                <a:lnTo>
                  <a:pt x="309" y="96"/>
                </a:lnTo>
                <a:lnTo>
                  <a:pt x="312" y="96"/>
                </a:lnTo>
                <a:lnTo>
                  <a:pt x="312" y="99"/>
                </a:lnTo>
                <a:lnTo>
                  <a:pt x="312" y="102"/>
                </a:lnTo>
                <a:lnTo>
                  <a:pt x="312" y="102"/>
                </a:lnTo>
                <a:lnTo>
                  <a:pt x="312" y="105"/>
                </a:lnTo>
                <a:lnTo>
                  <a:pt x="315" y="111"/>
                </a:lnTo>
                <a:lnTo>
                  <a:pt x="315" y="114"/>
                </a:lnTo>
                <a:lnTo>
                  <a:pt x="315" y="123"/>
                </a:lnTo>
                <a:lnTo>
                  <a:pt x="315" y="123"/>
                </a:lnTo>
                <a:lnTo>
                  <a:pt x="315" y="126"/>
                </a:lnTo>
                <a:lnTo>
                  <a:pt x="315" y="126"/>
                </a:lnTo>
                <a:lnTo>
                  <a:pt x="315" y="126"/>
                </a:lnTo>
                <a:lnTo>
                  <a:pt x="315" y="126"/>
                </a:lnTo>
                <a:lnTo>
                  <a:pt x="312" y="129"/>
                </a:lnTo>
                <a:lnTo>
                  <a:pt x="315" y="147"/>
                </a:lnTo>
                <a:lnTo>
                  <a:pt x="315" y="150"/>
                </a:lnTo>
                <a:lnTo>
                  <a:pt x="318" y="150"/>
                </a:lnTo>
                <a:lnTo>
                  <a:pt x="318" y="153"/>
                </a:lnTo>
                <a:lnTo>
                  <a:pt x="321" y="156"/>
                </a:lnTo>
                <a:lnTo>
                  <a:pt x="321" y="156"/>
                </a:lnTo>
                <a:lnTo>
                  <a:pt x="321" y="159"/>
                </a:lnTo>
                <a:lnTo>
                  <a:pt x="321" y="162"/>
                </a:lnTo>
                <a:lnTo>
                  <a:pt x="321" y="168"/>
                </a:lnTo>
                <a:lnTo>
                  <a:pt x="321" y="171"/>
                </a:lnTo>
                <a:lnTo>
                  <a:pt x="321" y="174"/>
                </a:lnTo>
                <a:lnTo>
                  <a:pt x="321" y="177"/>
                </a:lnTo>
                <a:lnTo>
                  <a:pt x="321" y="177"/>
                </a:lnTo>
                <a:lnTo>
                  <a:pt x="321" y="177"/>
                </a:lnTo>
                <a:lnTo>
                  <a:pt x="318" y="180"/>
                </a:lnTo>
                <a:lnTo>
                  <a:pt x="318" y="180"/>
                </a:lnTo>
                <a:lnTo>
                  <a:pt x="315" y="180"/>
                </a:lnTo>
                <a:lnTo>
                  <a:pt x="306" y="180"/>
                </a:lnTo>
                <a:lnTo>
                  <a:pt x="303" y="180"/>
                </a:lnTo>
                <a:lnTo>
                  <a:pt x="303" y="183"/>
                </a:lnTo>
                <a:lnTo>
                  <a:pt x="300" y="183"/>
                </a:lnTo>
                <a:lnTo>
                  <a:pt x="297" y="186"/>
                </a:lnTo>
                <a:lnTo>
                  <a:pt x="294" y="189"/>
                </a:lnTo>
                <a:lnTo>
                  <a:pt x="294" y="192"/>
                </a:lnTo>
                <a:lnTo>
                  <a:pt x="294" y="192"/>
                </a:lnTo>
                <a:lnTo>
                  <a:pt x="291" y="198"/>
                </a:lnTo>
                <a:lnTo>
                  <a:pt x="291" y="210"/>
                </a:lnTo>
                <a:lnTo>
                  <a:pt x="288" y="213"/>
                </a:lnTo>
                <a:lnTo>
                  <a:pt x="285" y="219"/>
                </a:lnTo>
                <a:lnTo>
                  <a:pt x="285" y="222"/>
                </a:lnTo>
                <a:lnTo>
                  <a:pt x="282" y="231"/>
                </a:lnTo>
                <a:lnTo>
                  <a:pt x="282" y="234"/>
                </a:lnTo>
                <a:lnTo>
                  <a:pt x="282" y="234"/>
                </a:lnTo>
                <a:lnTo>
                  <a:pt x="279" y="237"/>
                </a:lnTo>
                <a:lnTo>
                  <a:pt x="279" y="246"/>
                </a:lnTo>
                <a:lnTo>
                  <a:pt x="255" y="243"/>
                </a:lnTo>
                <a:lnTo>
                  <a:pt x="255" y="240"/>
                </a:lnTo>
                <a:lnTo>
                  <a:pt x="252" y="240"/>
                </a:lnTo>
                <a:lnTo>
                  <a:pt x="249" y="237"/>
                </a:lnTo>
                <a:lnTo>
                  <a:pt x="249" y="234"/>
                </a:lnTo>
                <a:lnTo>
                  <a:pt x="246" y="234"/>
                </a:lnTo>
                <a:lnTo>
                  <a:pt x="243" y="234"/>
                </a:lnTo>
                <a:lnTo>
                  <a:pt x="240" y="231"/>
                </a:lnTo>
                <a:lnTo>
                  <a:pt x="234" y="234"/>
                </a:lnTo>
                <a:lnTo>
                  <a:pt x="231" y="234"/>
                </a:lnTo>
                <a:lnTo>
                  <a:pt x="228" y="237"/>
                </a:lnTo>
                <a:lnTo>
                  <a:pt x="204" y="249"/>
                </a:lnTo>
                <a:lnTo>
                  <a:pt x="201" y="252"/>
                </a:lnTo>
                <a:lnTo>
                  <a:pt x="198" y="252"/>
                </a:lnTo>
                <a:lnTo>
                  <a:pt x="198" y="255"/>
                </a:lnTo>
                <a:lnTo>
                  <a:pt x="195" y="258"/>
                </a:lnTo>
                <a:lnTo>
                  <a:pt x="195" y="258"/>
                </a:lnTo>
                <a:lnTo>
                  <a:pt x="192" y="261"/>
                </a:lnTo>
                <a:lnTo>
                  <a:pt x="186" y="267"/>
                </a:lnTo>
                <a:lnTo>
                  <a:pt x="159" y="273"/>
                </a:lnTo>
                <a:lnTo>
                  <a:pt x="159" y="273"/>
                </a:lnTo>
                <a:lnTo>
                  <a:pt x="153" y="273"/>
                </a:lnTo>
                <a:lnTo>
                  <a:pt x="147" y="270"/>
                </a:lnTo>
                <a:lnTo>
                  <a:pt x="132" y="276"/>
                </a:lnTo>
                <a:lnTo>
                  <a:pt x="129" y="279"/>
                </a:lnTo>
                <a:lnTo>
                  <a:pt x="120" y="279"/>
                </a:lnTo>
                <a:lnTo>
                  <a:pt x="114" y="279"/>
                </a:lnTo>
                <a:lnTo>
                  <a:pt x="111" y="279"/>
                </a:lnTo>
                <a:lnTo>
                  <a:pt x="111" y="282"/>
                </a:lnTo>
                <a:lnTo>
                  <a:pt x="108" y="285"/>
                </a:lnTo>
                <a:lnTo>
                  <a:pt x="102" y="288"/>
                </a:lnTo>
                <a:lnTo>
                  <a:pt x="99" y="291"/>
                </a:lnTo>
                <a:lnTo>
                  <a:pt x="102" y="294"/>
                </a:lnTo>
                <a:lnTo>
                  <a:pt x="102" y="294"/>
                </a:lnTo>
                <a:lnTo>
                  <a:pt x="102" y="297"/>
                </a:lnTo>
                <a:lnTo>
                  <a:pt x="102" y="297"/>
                </a:lnTo>
                <a:lnTo>
                  <a:pt x="99" y="300"/>
                </a:lnTo>
                <a:lnTo>
                  <a:pt x="102" y="300"/>
                </a:lnTo>
                <a:lnTo>
                  <a:pt x="99" y="303"/>
                </a:lnTo>
                <a:lnTo>
                  <a:pt x="99" y="303"/>
                </a:lnTo>
                <a:lnTo>
                  <a:pt x="99" y="306"/>
                </a:lnTo>
                <a:lnTo>
                  <a:pt x="96" y="321"/>
                </a:lnTo>
                <a:lnTo>
                  <a:pt x="93" y="324"/>
                </a:lnTo>
                <a:lnTo>
                  <a:pt x="90" y="327"/>
                </a:lnTo>
                <a:lnTo>
                  <a:pt x="90" y="327"/>
                </a:lnTo>
                <a:lnTo>
                  <a:pt x="87" y="330"/>
                </a:lnTo>
                <a:lnTo>
                  <a:pt x="84" y="333"/>
                </a:lnTo>
                <a:lnTo>
                  <a:pt x="84" y="336"/>
                </a:lnTo>
                <a:lnTo>
                  <a:pt x="81" y="339"/>
                </a:lnTo>
                <a:lnTo>
                  <a:pt x="81" y="339"/>
                </a:lnTo>
                <a:lnTo>
                  <a:pt x="78" y="339"/>
                </a:lnTo>
                <a:lnTo>
                  <a:pt x="78" y="339"/>
                </a:lnTo>
                <a:lnTo>
                  <a:pt x="78" y="339"/>
                </a:lnTo>
                <a:lnTo>
                  <a:pt x="78" y="336"/>
                </a:lnTo>
                <a:lnTo>
                  <a:pt x="78" y="336"/>
                </a:lnTo>
                <a:lnTo>
                  <a:pt x="78" y="333"/>
                </a:lnTo>
                <a:lnTo>
                  <a:pt x="78" y="333"/>
                </a:lnTo>
                <a:lnTo>
                  <a:pt x="75" y="333"/>
                </a:lnTo>
                <a:lnTo>
                  <a:pt x="75" y="333"/>
                </a:lnTo>
                <a:lnTo>
                  <a:pt x="72" y="333"/>
                </a:lnTo>
                <a:lnTo>
                  <a:pt x="69" y="336"/>
                </a:lnTo>
                <a:lnTo>
                  <a:pt x="66" y="336"/>
                </a:lnTo>
                <a:lnTo>
                  <a:pt x="63" y="336"/>
                </a:lnTo>
                <a:lnTo>
                  <a:pt x="63" y="333"/>
                </a:lnTo>
                <a:lnTo>
                  <a:pt x="63" y="333"/>
                </a:lnTo>
                <a:lnTo>
                  <a:pt x="63" y="333"/>
                </a:lnTo>
                <a:lnTo>
                  <a:pt x="60" y="333"/>
                </a:lnTo>
                <a:lnTo>
                  <a:pt x="60" y="333"/>
                </a:lnTo>
                <a:lnTo>
                  <a:pt x="57" y="333"/>
                </a:lnTo>
                <a:lnTo>
                  <a:pt x="57" y="333"/>
                </a:lnTo>
                <a:lnTo>
                  <a:pt x="54" y="333"/>
                </a:lnTo>
                <a:lnTo>
                  <a:pt x="54" y="333"/>
                </a:lnTo>
                <a:lnTo>
                  <a:pt x="54" y="336"/>
                </a:lnTo>
                <a:lnTo>
                  <a:pt x="54" y="339"/>
                </a:lnTo>
                <a:lnTo>
                  <a:pt x="51" y="342"/>
                </a:lnTo>
                <a:lnTo>
                  <a:pt x="48" y="345"/>
                </a:lnTo>
                <a:lnTo>
                  <a:pt x="45" y="348"/>
                </a:lnTo>
                <a:lnTo>
                  <a:pt x="45" y="348"/>
                </a:lnTo>
                <a:lnTo>
                  <a:pt x="42" y="348"/>
                </a:lnTo>
                <a:lnTo>
                  <a:pt x="39" y="348"/>
                </a:lnTo>
                <a:lnTo>
                  <a:pt x="36" y="348"/>
                </a:lnTo>
                <a:lnTo>
                  <a:pt x="33" y="348"/>
                </a:lnTo>
                <a:lnTo>
                  <a:pt x="30" y="348"/>
                </a:lnTo>
                <a:lnTo>
                  <a:pt x="30" y="345"/>
                </a:lnTo>
                <a:lnTo>
                  <a:pt x="27" y="345"/>
                </a:lnTo>
                <a:lnTo>
                  <a:pt x="24" y="345"/>
                </a:lnTo>
                <a:lnTo>
                  <a:pt x="24" y="345"/>
                </a:lnTo>
                <a:lnTo>
                  <a:pt x="21" y="348"/>
                </a:lnTo>
                <a:lnTo>
                  <a:pt x="21" y="348"/>
                </a:lnTo>
                <a:lnTo>
                  <a:pt x="24" y="348"/>
                </a:lnTo>
                <a:lnTo>
                  <a:pt x="27" y="351"/>
                </a:lnTo>
                <a:lnTo>
                  <a:pt x="24" y="357"/>
                </a:lnTo>
                <a:lnTo>
                  <a:pt x="27" y="357"/>
                </a:lnTo>
                <a:lnTo>
                  <a:pt x="33" y="357"/>
                </a:lnTo>
                <a:lnTo>
                  <a:pt x="36" y="357"/>
                </a:lnTo>
                <a:lnTo>
                  <a:pt x="36" y="360"/>
                </a:lnTo>
                <a:lnTo>
                  <a:pt x="27" y="363"/>
                </a:lnTo>
                <a:lnTo>
                  <a:pt x="27" y="366"/>
                </a:lnTo>
                <a:lnTo>
                  <a:pt x="24" y="363"/>
                </a:lnTo>
                <a:lnTo>
                  <a:pt x="24" y="363"/>
                </a:lnTo>
                <a:lnTo>
                  <a:pt x="27" y="363"/>
                </a:lnTo>
                <a:lnTo>
                  <a:pt x="27" y="363"/>
                </a:lnTo>
                <a:lnTo>
                  <a:pt x="21" y="360"/>
                </a:lnTo>
                <a:lnTo>
                  <a:pt x="21" y="360"/>
                </a:lnTo>
                <a:lnTo>
                  <a:pt x="18" y="360"/>
                </a:lnTo>
                <a:lnTo>
                  <a:pt x="0" y="369"/>
                </a:lnTo>
                <a:lnTo>
                  <a:pt x="9" y="375"/>
                </a:lnTo>
                <a:lnTo>
                  <a:pt x="12" y="381"/>
                </a:lnTo>
                <a:lnTo>
                  <a:pt x="12" y="390"/>
                </a:lnTo>
                <a:lnTo>
                  <a:pt x="15" y="390"/>
                </a:lnTo>
                <a:lnTo>
                  <a:pt x="15" y="387"/>
                </a:lnTo>
                <a:lnTo>
                  <a:pt x="15" y="387"/>
                </a:lnTo>
                <a:lnTo>
                  <a:pt x="15" y="384"/>
                </a:lnTo>
                <a:lnTo>
                  <a:pt x="15" y="384"/>
                </a:lnTo>
                <a:lnTo>
                  <a:pt x="15" y="381"/>
                </a:lnTo>
                <a:lnTo>
                  <a:pt x="18" y="381"/>
                </a:lnTo>
                <a:lnTo>
                  <a:pt x="21" y="387"/>
                </a:lnTo>
                <a:lnTo>
                  <a:pt x="24" y="390"/>
                </a:lnTo>
                <a:lnTo>
                  <a:pt x="27" y="393"/>
                </a:lnTo>
                <a:lnTo>
                  <a:pt x="24" y="399"/>
                </a:lnTo>
                <a:lnTo>
                  <a:pt x="18" y="399"/>
                </a:lnTo>
                <a:lnTo>
                  <a:pt x="9" y="396"/>
                </a:lnTo>
                <a:lnTo>
                  <a:pt x="3" y="393"/>
                </a:lnTo>
                <a:lnTo>
                  <a:pt x="3" y="396"/>
                </a:lnTo>
                <a:lnTo>
                  <a:pt x="24" y="408"/>
                </a:lnTo>
                <a:lnTo>
                  <a:pt x="30" y="408"/>
                </a:lnTo>
                <a:lnTo>
                  <a:pt x="30" y="405"/>
                </a:lnTo>
                <a:lnTo>
                  <a:pt x="30" y="405"/>
                </a:lnTo>
                <a:lnTo>
                  <a:pt x="33" y="402"/>
                </a:lnTo>
                <a:lnTo>
                  <a:pt x="33" y="402"/>
                </a:lnTo>
                <a:lnTo>
                  <a:pt x="36" y="399"/>
                </a:lnTo>
                <a:lnTo>
                  <a:pt x="36" y="399"/>
                </a:lnTo>
                <a:lnTo>
                  <a:pt x="39" y="402"/>
                </a:lnTo>
                <a:lnTo>
                  <a:pt x="45" y="402"/>
                </a:lnTo>
                <a:lnTo>
                  <a:pt x="48" y="408"/>
                </a:lnTo>
                <a:lnTo>
                  <a:pt x="51" y="411"/>
                </a:lnTo>
                <a:lnTo>
                  <a:pt x="57" y="414"/>
                </a:lnTo>
                <a:lnTo>
                  <a:pt x="60" y="414"/>
                </a:lnTo>
                <a:lnTo>
                  <a:pt x="63" y="411"/>
                </a:lnTo>
                <a:lnTo>
                  <a:pt x="69" y="408"/>
                </a:lnTo>
                <a:lnTo>
                  <a:pt x="75" y="405"/>
                </a:lnTo>
                <a:lnTo>
                  <a:pt x="78" y="402"/>
                </a:lnTo>
                <a:lnTo>
                  <a:pt x="78" y="402"/>
                </a:lnTo>
                <a:lnTo>
                  <a:pt x="78" y="399"/>
                </a:lnTo>
                <a:lnTo>
                  <a:pt x="81" y="396"/>
                </a:lnTo>
                <a:lnTo>
                  <a:pt x="87" y="393"/>
                </a:lnTo>
                <a:lnTo>
                  <a:pt x="117" y="390"/>
                </a:lnTo>
                <a:lnTo>
                  <a:pt x="126" y="393"/>
                </a:lnTo>
                <a:lnTo>
                  <a:pt x="129" y="396"/>
                </a:lnTo>
                <a:lnTo>
                  <a:pt x="129" y="396"/>
                </a:lnTo>
                <a:lnTo>
                  <a:pt x="135" y="396"/>
                </a:lnTo>
                <a:lnTo>
                  <a:pt x="138" y="399"/>
                </a:lnTo>
                <a:lnTo>
                  <a:pt x="147" y="402"/>
                </a:lnTo>
                <a:lnTo>
                  <a:pt x="153" y="408"/>
                </a:lnTo>
                <a:lnTo>
                  <a:pt x="159" y="417"/>
                </a:lnTo>
                <a:lnTo>
                  <a:pt x="165" y="420"/>
                </a:lnTo>
                <a:lnTo>
                  <a:pt x="174" y="420"/>
                </a:lnTo>
                <a:lnTo>
                  <a:pt x="177" y="423"/>
                </a:lnTo>
                <a:lnTo>
                  <a:pt x="165" y="423"/>
                </a:lnTo>
                <a:lnTo>
                  <a:pt x="162" y="423"/>
                </a:lnTo>
                <a:lnTo>
                  <a:pt x="156" y="417"/>
                </a:lnTo>
                <a:lnTo>
                  <a:pt x="153" y="414"/>
                </a:lnTo>
                <a:lnTo>
                  <a:pt x="144" y="414"/>
                </a:lnTo>
                <a:lnTo>
                  <a:pt x="135" y="408"/>
                </a:lnTo>
                <a:lnTo>
                  <a:pt x="135" y="405"/>
                </a:lnTo>
                <a:lnTo>
                  <a:pt x="141" y="405"/>
                </a:lnTo>
                <a:lnTo>
                  <a:pt x="138" y="402"/>
                </a:lnTo>
                <a:lnTo>
                  <a:pt x="138" y="402"/>
                </a:lnTo>
                <a:lnTo>
                  <a:pt x="135" y="402"/>
                </a:lnTo>
                <a:lnTo>
                  <a:pt x="132" y="402"/>
                </a:lnTo>
                <a:lnTo>
                  <a:pt x="132" y="402"/>
                </a:lnTo>
                <a:lnTo>
                  <a:pt x="129" y="402"/>
                </a:lnTo>
                <a:lnTo>
                  <a:pt x="120" y="399"/>
                </a:lnTo>
                <a:lnTo>
                  <a:pt x="117" y="399"/>
                </a:lnTo>
                <a:lnTo>
                  <a:pt x="117" y="396"/>
                </a:lnTo>
                <a:lnTo>
                  <a:pt x="114" y="396"/>
                </a:lnTo>
                <a:lnTo>
                  <a:pt x="114" y="396"/>
                </a:lnTo>
                <a:lnTo>
                  <a:pt x="111" y="399"/>
                </a:lnTo>
                <a:lnTo>
                  <a:pt x="93" y="399"/>
                </a:lnTo>
                <a:lnTo>
                  <a:pt x="87" y="402"/>
                </a:lnTo>
                <a:lnTo>
                  <a:pt x="84" y="405"/>
                </a:lnTo>
                <a:lnTo>
                  <a:pt x="84" y="408"/>
                </a:lnTo>
                <a:lnTo>
                  <a:pt x="84" y="414"/>
                </a:lnTo>
                <a:lnTo>
                  <a:pt x="84" y="417"/>
                </a:lnTo>
                <a:lnTo>
                  <a:pt x="84" y="420"/>
                </a:lnTo>
                <a:lnTo>
                  <a:pt x="84" y="426"/>
                </a:lnTo>
                <a:lnTo>
                  <a:pt x="84" y="429"/>
                </a:lnTo>
                <a:lnTo>
                  <a:pt x="84" y="435"/>
                </a:lnTo>
                <a:lnTo>
                  <a:pt x="84" y="438"/>
                </a:lnTo>
                <a:lnTo>
                  <a:pt x="81" y="438"/>
                </a:lnTo>
                <a:lnTo>
                  <a:pt x="75" y="441"/>
                </a:lnTo>
                <a:lnTo>
                  <a:pt x="72" y="441"/>
                </a:lnTo>
                <a:lnTo>
                  <a:pt x="72" y="444"/>
                </a:lnTo>
                <a:lnTo>
                  <a:pt x="69" y="444"/>
                </a:lnTo>
                <a:lnTo>
                  <a:pt x="75" y="450"/>
                </a:lnTo>
                <a:lnTo>
                  <a:pt x="99" y="453"/>
                </a:lnTo>
                <a:lnTo>
                  <a:pt x="114" y="462"/>
                </a:lnTo>
                <a:lnTo>
                  <a:pt x="117" y="465"/>
                </a:lnTo>
                <a:lnTo>
                  <a:pt x="117" y="468"/>
                </a:lnTo>
                <a:lnTo>
                  <a:pt x="120" y="474"/>
                </a:lnTo>
                <a:lnTo>
                  <a:pt x="120" y="480"/>
                </a:lnTo>
                <a:lnTo>
                  <a:pt x="117" y="480"/>
                </a:lnTo>
                <a:lnTo>
                  <a:pt x="114" y="486"/>
                </a:lnTo>
                <a:lnTo>
                  <a:pt x="111" y="498"/>
                </a:lnTo>
                <a:lnTo>
                  <a:pt x="108" y="504"/>
                </a:lnTo>
                <a:lnTo>
                  <a:pt x="99" y="507"/>
                </a:lnTo>
                <a:lnTo>
                  <a:pt x="96" y="510"/>
                </a:lnTo>
                <a:lnTo>
                  <a:pt x="99" y="516"/>
                </a:lnTo>
                <a:lnTo>
                  <a:pt x="93" y="519"/>
                </a:lnTo>
                <a:lnTo>
                  <a:pt x="93" y="522"/>
                </a:lnTo>
                <a:lnTo>
                  <a:pt x="90" y="528"/>
                </a:lnTo>
                <a:lnTo>
                  <a:pt x="90" y="534"/>
                </a:lnTo>
                <a:lnTo>
                  <a:pt x="93" y="540"/>
                </a:lnTo>
                <a:lnTo>
                  <a:pt x="93" y="546"/>
                </a:lnTo>
                <a:lnTo>
                  <a:pt x="96" y="546"/>
                </a:lnTo>
                <a:lnTo>
                  <a:pt x="102" y="549"/>
                </a:lnTo>
                <a:lnTo>
                  <a:pt x="108" y="555"/>
                </a:lnTo>
                <a:lnTo>
                  <a:pt x="120" y="567"/>
                </a:lnTo>
                <a:lnTo>
                  <a:pt x="126" y="579"/>
                </a:lnTo>
                <a:lnTo>
                  <a:pt x="129" y="582"/>
                </a:lnTo>
                <a:lnTo>
                  <a:pt x="132" y="582"/>
                </a:lnTo>
                <a:lnTo>
                  <a:pt x="135" y="582"/>
                </a:lnTo>
                <a:lnTo>
                  <a:pt x="138" y="585"/>
                </a:lnTo>
                <a:lnTo>
                  <a:pt x="141" y="594"/>
                </a:lnTo>
                <a:lnTo>
                  <a:pt x="144" y="597"/>
                </a:lnTo>
                <a:lnTo>
                  <a:pt x="147" y="597"/>
                </a:lnTo>
                <a:lnTo>
                  <a:pt x="150" y="603"/>
                </a:lnTo>
                <a:lnTo>
                  <a:pt x="150" y="606"/>
                </a:lnTo>
                <a:lnTo>
                  <a:pt x="150" y="609"/>
                </a:lnTo>
                <a:lnTo>
                  <a:pt x="153" y="612"/>
                </a:lnTo>
                <a:lnTo>
                  <a:pt x="156" y="615"/>
                </a:lnTo>
                <a:lnTo>
                  <a:pt x="156" y="621"/>
                </a:lnTo>
                <a:lnTo>
                  <a:pt x="159" y="642"/>
                </a:lnTo>
                <a:lnTo>
                  <a:pt x="162" y="645"/>
                </a:lnTo>
                <a:lnTo>
                  <a:pt x="165" y="645"/>
                </a:lnTo>
                <a:lnTo>
                  <a:pt x="165" y="645"/>
                </a:lnTo>
                <a:lnTo>
                  <a:pt x="165" y="642"/>
                </a:lnTo>
                <a:lnTo>
                  <a:pt x="165" y="636"/>
                </a:lnTo>
                <a:lnTo>
                  <a:pt x="165" y="633"/>
                </a:lnTo>
                <a:lnTo>
                  <a:pt x="165" y="636"/>
                </a:lnTo>
                <a:lnTo>
                  <a:pt x="168" y="645"/>
                </a:lnTo>
                <a:lnTo>
                  <a:pt x="171" y="645"/>
                </a:lnTo>
                <a:lnTo>
                  <a:pt x="171" y="648"/>
                </a:lnTo>
                <a:lnTo>
                  <a:pt x="177" y="648"/>
                </a:lnTo>
                <a:lnTo>
                  <a:pt x="186" y="657"/>
                </a:lnTo>
                <a:lnTo>
                  <a:pt x="198" y="657"/>
                </a:lnTo>
                <a:lnTo>
                  <a:pt x="201" y="660"/>
                </a:lnTo>
                <a:lnTo>
                  <a:pt x="198" y="666"/>
                </a:lnTo>
                <a:lnTo>
                  <a:pt x="204" y="666"/>
                </a:lnTo>
                <a:lnTo>
                  <a:pt x="219" y="666"/>
                </a:lnTo>
                <a:lnTo>
                  <a:pt x="225" y="669"/>
                </a:lnTo>
                <a:lnTo>
                  <a:pt x="228" y="672"/>
                </a:lnTo>
                <a:lnTo>
                  <a:pt x="231" y="678"/>
                </a:lnTo>
                <a:lnTo>
                  <a:pt x="234" y="684"/>
                </a:lnTo>
                <a:lnTo>
                  <a:pt x="237" y="693"/>
                </a:lnTo>
                <a:lnTo>
                  <a:pt x="240" y="693"/>
                </a:lnTo>
                <a:lnTo>
                  <a:pt x="252" y="687"/>
                </a:lnTo>
                <a:lnTo>
                  <a:pt x="255" y="690"/>
                </a:lnTo>
                <a:lnTo>
                  <a:pt x="261" y="693"/>
                </a:lnTo>
                <a:lnTo>
                  <a:pt x="267" y="699"/>
                </a:lnTo>
                <a:lnTo>
                  <a:pt x="270" y="699"/>
                </a:lnTo>
                <a:lnTo>
                  <a:pt x="273" y="699"/>
                </a:lnTo>
                <a:lnTo>
                  <a:pt x="276" y="705"/>
                </a:lnTo>
                <a:lnTo>
                  <a:pt x="279" y="711"/>
                </a:lnTo>
                <a:lnTo>
                  <a:pt x="285" y="711"/>
                </a:lnTo>
                <a:lnTo>
                  <a:pt x="285" y="702"/>
                </a:lnTo>
                <a:lnTo>
                  <a:pt x="294" y="696"/>
                </a:lnTo>
                <a:lnTo>
                  <a:pt x="303" y="699"/>
                </a:lnTo>
                <a:lnTo>
                  <a:pt x="306" y="702"/>
                </a:lnTo>
                <a:lnTo>
                  <a:pt x="306" y="699"/>
                </a:lnTo>
                <a:lnTo>
                  <a:pt x="309" y="693"/>
                </a:lnTo>
                <a:lnTo>
                  <a:pt x="312" y="693"/>
                </a:lnTo>
                <a:lnTo>
                  <a:pt x="315" y="693"/>
                </a:lnTo>
                <a:lnTo>
                  <a:pt x="327" y="690"/>
                </a:lnTo>
                <a:lnTo>
                  <a:pt x="330" y="687"/>
                </a:lnTo>
                <a:lnTo>
                  <a:pt x="333" y="687"/>
                </a:lnTo>
                <a:lnTo>
                  <a:pt x="336" y="687"/>
                </a:lnTo>
                <a:lnTo>
                  <a:pt x="339" y="687"/>
                </a:lnTo>
                <a:lnTo>
                  <a:pt x="339" y="690"/>
                </a:lnTo>
                <a:lnTo>
                  <a:pt x="339" y="690"/>
                </a:lnTo>
                <a:lnTo>
                  <a:pt x="339" y="693"/>
                </a:lnTo>
                <a:lnTo>
                  <a:pt x="336" y="693"/>
                </a:lnTo>
                <a:lnTo>
                  <a:pt x="336" y="696"/>
                </a:lnTo>
                <a:lnTo>
                  <a:pt x="336" y="699"/>
                </a:lnTo>
                <a:lnTo>
                  <a:pt x="339" y="699"/>
                </a:lnTo>
                <a:lnTo>
                  <a:pt x="342" y="699"/>
                </a:lnTo>
                <a:lnTo>
                  <a:pt x="345" y="699"/>
                </a:lnTo>
                <a:lnTo>
                  <a:pt x="348" y="696"/>
                </a:lnTo>
                <a:lnTo>
                  <a:pt x="354" y="696"/>
                </a:lnTo>
                <a:lnTo>
                  <a:pt x="357" y="696"/>
                </a:lnTo>
                <a:lnTo>
                  <a:pt x="360" y="696"/>
                </a:lnTo>
                <a:lnTo>
                  <a:pt x="363" y="693"/>
                </a:lnTo>
                <a:lnTo>
                  <a:pt x="369" y="696"/>
                </a:lnTo>
                <a:lnTo>
                  <a:pt x="381" y="705"/>
                </a:lnTo>
                <a:lnTo>
                  <a:pt x="384" y="705"/>
                </a:lnTo>
                <a:lnTo>
                  <a:pt x="387" y="702"/>
                </a:lnTo>
                <a:lnTo>
                  <a:pt x="390" y="702"/>
                </a:lnTo>
                <a:lnTo>
                  <a:pt x="396" y="699"/>
                </a:lnTo>
                <a:lnTo>
                  <a:pt x="396" y="696"/>
                </a:lnTo>
                <a:lnTo>
                  <a:pt x="405" y="696"/>
                </a:lnTo>
                <a:lnTo>
                  <a:pt x="405" y="696"/>
                </a:lnTo>
                <a:lnTo>
                  <a:pt x="408" y="696"/>
                </a:lnTo>
                <a:lnTo>
                  <a:pt x="414" y="690"/>
                </a:lnTo>
                <a:lnTo>
                  <a:pt x="414" y="687"/>
                </a:lnTo>
                <a:lnTo>
                  <a:pt x="417" y="687"/>
                </a:lnTo>
                <a:lnTo>
                  <a:pt x="420" y="687"/>
                </a:lnTo>
                <a:lnTo>
                  <a:pt x="420" y="687"/>
                </a:lnTo>
                <a:lnTo>
                  <a:pt x="420" y="687"/>
                </a:lnTo>
                <a:lnTo>
                  <a:pt x="423" y="687"/>
                </a:lnTo>
                <a:lnTo>
                  <a:pt x="423" y="687"/>
                </a:lnTo>
                <a:lnTo>
                  <a:pt x="426" y="684"/>
                </a:lnTo>
                <a:lnTo>
                  <a:pt x="423" y="681"/>
                </a:lnTo>
                <a:lnTo>
                  <a:pt x="423" y="678"/>
                </a:lnTo>
                <a:lnTo>
                  <a:pt x="414" y="672"/>
                </a:lnTo>
                <a:lnTo>
                  <a:pt x="414" y="672"/>
                </a:lnTo>
                <a:lnTo>
                  <a:pt x="411" y="672"/>
                </a:lnTo>
                <a:lnTo>
                  <a:pt x="411" y="672"/>
                </a:lnTo>
                <a:lnTo>
                  <a:pt x="408" y="672"/>
                </a:lnTo>
                <a:lnTo>
                  <a:pt x="408" y="666"/>
                </a:lnTo>
                <a:lnTo>
                  <a:pt x="408" y="663"/>
                </a:lnTo>
                <a:lnTo>
                  <a:pt x="411" y="660"/>
                </a:lnTo>
                <a:lnTo>
                  <a:pt x="411" y="657"/>
                </a:lnTo>
                <a:lnTo>
                  <a:pt x="411" y="657"/>
                </a:lnTo>
                <a:lnTo>
                  <a:pt x="408" y="639"/>
                </a:lnTo>
                <a:lnTo>
                  <a:pt x="408" y="636"/>
                </a:lnTo>
                <a:lnTo>
                  <a:pt x="408" y="633"/>
                </a:lnTo>
                <a:lnTo>
                  <a:pt x="411" y="633"/>
                </a:lnTo>
                <a:lnTo>
                  <a:pt x="411" y="630"/>
                </a:lnTo>
                <a:lnTo>
                  <a:pt x="411" y="630"/>
                </a:lnTo>
                <a:lnTo>
                  <a:pt x="411" y="627"/>
                </a:lnTo>
                <a:lnTo>
                  <a:pt x="411" y="618"/>
                </a:lnTo>
                <a:lnTo>
                  <a:pt x="411" y="612"/>
                </a:lnTo>
                <a:lnTo>
                  <a:pt x="408" y="609"/>
                </a:lnTo>
                <a:lnTo>
                  <a:pt x="408" y="606"/>
                </a:lnTo>
                <a:lnTo>
                  <a:pt x="405" y="603"/>
                </a:lnTo>
                <a:lnTo>
                  <a:pt x="405" y="600"/>
                </a:lnTo>
                <a:lnTo>
                  <a:pt x="405" y="597"/>
                </a:lnTo>
                <a:lnTo>
                  <a:pt x="405" y="594"/>
                </a:lnTo>
                <a:lnTo>
                  <a:pt x="405" y="594"/>
                </a:lnTo>
                <a:lnTo>
                  <a:pt x="402" y="591"/>
                </a:lnTo>
                <a:lnTo>
                  <a:pt x="402" y="588"/>
                </a:lnTo>
                <a:lnTo>
                  <a:pt x="396" y="576"/>
                </a:lnTo>
                <a:lnTo>
                  <a:pt x="390" y="567"/>
                </a:lnTo>
                <a:lnTo>
                  <a:pt x="390" y="561"/>
                </a:lnTo>
                <a:lnTo>
                  <a:pt x="390" y="558"/>
                </a:lnTo>
                <a:lnTo>
                  <a:pt x="390" y="555"/>
                </a:lnTo>
                <a:lnTo>
                  <a:pt x="393" y="552"/>
                </a:lnTo>
                <a:lnTo>
                  <a:pt x="393" y="552"/>
                </a:lnTo>
                <a:lnTo>
                  <a:pt x="390" y="549"/>
                </a:lnTo>
                <a:lnTo>
                  <a:pt x="390" y="546"/>
                </a:lnTo>
                <a:lnTo>
                  <a:pt x="384" y="543"/>
                </a:lnTo>
                <a:lnTo>
                  <a:pt x="372" y="534"/>
                </a:lnTo>
                <a:lnTo>
                  <a:pt x="372" y="531"/>
                </a:lnTo>
                <a:lnTo>
                  <a:pt x="369" y="528"/>
                </a:lnTo>
                <a:lnTo>
                  <a:pt x="366" y="525"/>
                </a:lnTo>
                <a:lnTo>
                  <a:pt x="366" y="516"/>
                </a:lnTo>
                <a:lnTo>
                  <a:pt x="366" y="516"/>
                </a:lnTo>
                <a:lnTo>
                  <a:pt x="363" y="510"/>
                </a:lnTo>
                <a:lnTo>
                  <a:pt x="357" y="507"/>
                </a:lnTo>
                <a:lnTo>
                  <a:pt x="357" y="504"/>
                </a:lnTo>
                <a:lnTo>
                  <a:pt x="354" y="498"/>
                </a:lnTo>
                <a:lnTo>
                  <a:pt x="351" y="495"/>
                </a:lnTo>
                <a:lnTo>
                  <a:pt x="342" y="489"/>
                </a:lnTo>
                <a:lnTo>
                  <a:pt x="342" y="489"/>
                </a:lnTo>
                <a:lnTo>
                  <a:pt x="342" y="486"/>
                </a:lnTo>
                <a:lnTo>
                  <a:pt x="342" y="486"/>
                </a:lnTo>
                <a:lnTo>
                  <a:pt x="345" y="483"/>
                </a:lnTo>
                <a:lnTo>
                  <a:pt x="348" y="486"/>
                </a:lnTo>
                <a:lnTo>
                  <a:pt x="351" y="486"/>
                </a:lnTo>
                <a:lnTo>
                  <a:pt x="357" y="492"/>
                </a:lnTo>
                <a:lnTo>
                  <a:pt x="360" y="492"/>
                </a:lnTo>
                <a:lnTo>
                  <a:pt x="363" y="492"/>
                </a:lnTo>
                <a:lnTo>
                  <a:pt x="366" y="492"/>
                </a:lnTo>
                <a:lnTo>
                  <a:pt x="378" y="492"/>
                </a:lnTo>
                <a:lnTo>
                  <a:pt x="384" y="492"/>
                </a:lnTo>
                <a:lnTo>
                  <a:pt x="396" y="492"/>
                </a:lnTo>
                <a:lnTo>
                  <a:pt x="408" y="492"/>
                </a:lnTo>
                <a:lnTo>
                  <a:pt x="414" y="489"/>
                </a:lnTo>
                <a:lnTo>
                  <a:pt x="414" y="489"/>
                </a:lnTo>
                <a:lnTo>
                  <a:pt x="417" y="486"/>
                </a:lnTo>
                <a:lnTo>
                  <a:pt x="426" y="483"/>
                </a:lnTo>
                <a:lnTo>
                  <a:pt x="426" y="480"/>
                </a:lnTo>
                <a:lnTo>
                  <a:pt x="426" y="477"/>
                </a:lnTo>
                <a:lnTo>
                  <a:pt x="426" y="474"/>
                </a:lnTo>
                <a:lnTo>
                  <a:pt x="423" y="474"/>
                </a:lnTo>
                <a:lnTo>
                  <a:pt x="426" y="471"/>
                </a:lnTo>
                <a:lnTo>
                  <a:pt x="426" y="468"/>
                </a:lnTo>
                <a:lnTo>
                  <a:pt x="429" y="468"/>
                </a:lnTo>
                <a:lnTo>
                  <a:pt x="432" y="465"/>
                </a:lnTo>
                <a:lnTo>
                  <a:pt x="435" y="465"/>
                </a:lnTo>
                <a:lnTo>
                  <a:pt x="438" y="465"/>
                </a:lnTo>
                <a:lnTo>
                  <a:pt x="441" y="468"/>
                </a:lnTo>
                <a:lnTo>
                  <a:pt x="444" y="468"/>
                </a:lnTo>
                <a:lnTo>
                  <a:pt x="456" y="465"/>
                </a:lnTo>
                <a:lnTo>
                  <a:pt x="462" y="462"/>
                </a:lnTo>
                <a:lnTo>
                  <a:pt x="486" y="459"/>
                </a:lnTo>
                <a:lnTo>
                  <a:pt x="498" y="459"/>
                </a:lnTo>
                <a:lnTo>
                  <a:pt x="501" y="459"/>
                </a:lnTo>
                <a:lnTo>
                  <a:pt x="504" y="459"/>
                </a:lnTo>
                <a:lnTo>
                  <a:pt x="507" y="459"/>
                </a:lnTo>
                <a:lnTo>
                  <a:pt x="510" y="462"/>
                </a:lnTo>
                <a:lnTo>
                  <a:pt x="510" y="465"/>
                </a:lnTo>
                <a:lnTo>
                  <a:pt x="510" y="468"/>
                </a:lnTo>
                <a:lnTo>
                  <a:pt x="510" y="468"/>
                </a:lnTo>
                <a:lnTo>
                  <a:pt x="513" y="471"/>
                </a:lnTo>
                <a:lnTo>
                  <a:pt x="519" y="471"/>
                </a:lnTo>
                <a:lnTo>
                  <a:pt x="519" y="468"/>
                </a:lnTo>
                <a:lnTo>
                  <a:pt x="522" y="465"/>
                </a:lnTo>
                <a:lnTo>
                  <a:pt x="522" y="462"/>
                </a:lnTo>
                <a:lnTo>
                  <a:pt x="528" y="462"/>
                </a:lnTo>
                <a:lnTo>
                  <a:pt x="531" y="459"/>
                </a:lnTo>
                <a:lnTo>
                  <a:pt x="534" y="456"/>
                </a:lnTo>
                <a:lnTo>
                  <a:pt x="534" y="453"/>
                </a:lnTo>
                <a:lnTo>
                  <a:pt x="534" y="453"/>
                </a:lnTo>
                <a:lnTo>
                  <a:pt x="534" y="450"/>
                </a:lnTo>
                <a:lnTo>
                  <a:pt x="543" y="441"/>
                </a:lnTo>
                <a:lnTo>
                  <a:pt x="546" y="441"/>
                </a:lnTo>
                <a:lnTo>
                  <a:pt x="558" y="441"/>
                </a:lnTo>
                <a:lnTo>
                  <a:pt x="561" y="417"/>
                </a:lnTo>
                <a:lnTo>
                  <a:pt x="564" y="402"/>
                </a:lnTo>
                <a:lnTo>
                  <a:pt x="564" y="396"/>
                </a:lnTo>
                <a:lnTo>
                  <a:pt x="567" y="393"/>
                </a:lnTo>
                <a:lnTo>
                  <a:pt x="567" y="390"/>
                </a:lnTo>
                <a:lnTo>
                  <a:pt x="573" y="381"/>
                </a:lnTo>
                <a:lnTo>
                  <a:pt x="579" y="372"/>
                </a:lnTo>
                <a:lnTo>
                  <a:pt x="579" y="369"/>
                </a:lnTo>
                <a:lnTo>
                  <a:pt x="579" y="363"/>
                </a:lnTo>
                <a:lnTo>
                  <a:pt x="579" y="360"/>
                </a:lnTo>
                <a:lnTo>
                  <a:pt x="582" y="354"/>
                </a:lnTo>
                <a:lnTo>
                  <a:pt x="582" y="348"/>
                </a:lnTo>
                <a:lnTo>
                  <a:pt x="591" y="333"/>
                </a:lnTo>
                <a:lnTo>
                  <a:pt x="591" y="330"/>
                </a:lnTo>
                <a:lnTo>
                  <a:pt x="591" y="330"/>
                </a:lnTo>
                <a:lnTo>
                  <a:pt x="588" y="324"/>
                </a:lnTo>
                <a:lnTo>
                  <a:pt x="588" y="318"/>
                </a:lnTo>
                <a:lnTo>
                  <a:pt x="588" y="315"/>
                </a:lnTo>
                <a:lnTo>
                  <a:pt x="594" y="303"/>
                </a:lnTo>
                <a:lnTo>
                  <a:pt x="603" y="303"/>
                </a:lnTo>
                <a:lnTo>
                  <a:pt x="609" y="306"/>
                </a:lnTo>
                <a:lnTo>
                  <a:pt x="621" y="309"/>
                </a:lnTo>
                <a:lnTo>
                  <a:pt x="624" y="309"/>
                </a:lnTo>
                <a:lnTo>
                  <a:pt x="624" y="306"/>
                </a:lnTo>
                <a:lnTo>
                  <a:pt x="624" y="306"/>
                </a:lnTo>
                <a:lnTo>
                  <a:pt x="624" y="300"/>
                </a:lnTo>
                <a:lnTo>
                  <a:pt x="624" y="300"/>
                </a:lnTo>
                <a:lnTo>
                  <a:pt x="624" y="297"/>
                </a:lnTo>
                <a:lnTo>
                  <a:pt x="624" y="294"/>
                </a:lnTo>
                <a:lnTo>
                  <a:pt x="627" y="294"/>
                </a:lnTo>
                <a:lnTo>
                  <a:pt x="630" y="294"/>
                </a:lnTo>
                <a:lnTo>
                  <a:pt x="633" y="297"/>
                </a:lnTo>
                <a:lnTo>
                  <a:pt x="636" y="297"/>
                </a:lnTo>
                <a:lnTo>
                  <a:pt x="639" y="297"/>
                </a:lnTo>
                <a:lnTo>
                  <a:pt x="639" y="294"/>
                </a:lnTo>
                <a:lnTo>
                  <a:pt x="642" y="291"/>
                </a:lnTo>
                <a:lnTo>
                  <a:pt x="645" y="291"/>
                </a:lnTo>
                <a:lnTo>
                  <a:pt x="651" y="288"/>
                </a:lnTo>
                <a:lnTo>
                  <a:pt x="663" y="282"/>
                </a:lnTo>
                <a:lnTo>
                  <a:pt x="666" y="282"/>
                </a:lnTo>
                <a:lnTo>
                  <a:pt x="669" y="282"/>
                </a:lnTo>
                <a:lnTo>
                  <a:pt x="672" y="282"/>
                </a:lnTo>
                <a:lnTo>
                  <a:pt x="672" y="279"/>
                </a:lnTo>
                <a:lnTo>
                  <a:pt x="672" y="276"/>
                </a:lnTo>
                <a:lnTo>
                  <a:pt x="672" y="276"/>
                </a:lnTo>
                <a:lnTo>
                  <a:pt x="669" y="270"/>
                </a:lnTo>
                <a:lnTo>
                  <a:pt x="672" y="264"/>
                </a:lnTo>
                <a:lnTo>
                  <a:pt x="678" y="258"/>
                </a:lnTo>
                <a:lnTo>
                  <a:pt x="681" y="255"/>
                </a:lnTo>
                <a:lnTo>
                  <a:pt x="684" y="255"/>
                </a:lnTo>
                <a:lnTo>
                  <a:pt x="684" y="255"/>
                </a:lnTo>
                <a:lnTo>
                  <a:pt x="690" y="252"/>
                </a:lnTo>
                <a:lnTo>
                  <a:pt x="696" y="249"/>
                </a:lnTo>
                <a:lnTo>
                  <a:pt x="699" y="246"/>
                </a:lnTo>
                <a:lnTo>
                  <a:pt x="699" y="243"/>
                </a:lnTo>
                <a:lnTo>
                  <a:pt x="705" y="228"/>
                </a:lnTo>
                <a:lnTo>
                  <a:pt x="705" y="225"/>
                </a:lnTo>
                <a:lnTo>
                  <a:pt x="705" y="222"/>
                </a:lnTo>
                <a:lnTo>
                  <a:pt x="705" y="219"/>
                </a:lnTo>
                <a:lnTo>
                  <a:pt x="705" y="216"/>
                </a:lnTo>
                <a:lnTo>
                  <a:pt x="705" y="216"/>
                </a:lnTo>
                <a:lnTo>
                  <a:pt x="705" y="213"/>
                </a:lnTo>
                <a:lnTo>
                  <a:pt x="708" y="210"/>
                </a:lnTo>
                <a:lnTo>
                  <a:pt x="708" y="207"/>
                </a:lnTo>
                <a:lnTo>
                  <a:pt x="711" y="204"/>
                </a:lnTo>
                <a:lnTo>
                  <a:pt x="714" y="201"/>
                </a:lnTo>
                <a:lnTo>
                  <a:pt x="717" y="198"/>
                </a:lnTo>
                <a:lnTo>
                  <a:pt x="720" y="195"/>
                </a:lnTo>
                <a:lnTo>
                  <a:pt x="720" y="192"/>
                </a:lnTo>
                <a:lnTo>
                  <a:pt x="720" y="186"/>
                </a:lnTo>
                <a:lnTo>
                  <a:pt x="720" y="183"/>
                </a:lnTo>
                <a:lnTo>
                  <a:pt x="720" y="180"/>
                </a:lnTo>
                <a:lnTo>
                  <a:pt x="720" y="174"/>
                </a:lnTo>
                <a:lnTo>
                  <a:pt x="723" y="171"/>
                </a:lnTo>
                <a:lnTo>
                  <a:pt x="720" y="168"/>
                </a:lnTo>
                <a:lnTo>
                  <a:pt x="717" y="168"/>
                </a:lnTo>
                <a:lnTo>
                  <a:pt x="714" y="168"/>
                </a:lnTo>
                <a:lnTo>
                  <a:pt x="714" y="165"/>
                </a:lnTo>
                <a:lnTo>
                  <a:pt x="714" y="165"/>
                </a:lnTo>
                <a:lnTo>
                  <a:pt x="711" y="162"/>
                </a:lnTo>
                <a:lnTo>
                  <a:pt x="711" y="159"/>
                </a:lnTo>
                <a:lnTo>
                  <a:pt x="711" y="156"/>
                </a:lnTo>
                <a:lnTo>
                  <a:pt x="714" y="156"/>
                </a:lnTo>
                <a:lnTo>
                  <a:pt x="714" y="156"/>
                </a:lnTo>
                <a:lnTo>
                  <a:pt x="720" y="156"/>
                </a:lnTo>
                <a:lnTo>
                  <a:pt x="720" y="153"/>
                </a:lnTo>
                <a:lnTo>
                  <a:pt x="723" y="153"/>
                </a:lnTo>
                <a:lnTo>
                  <a:pt x="723" y="150"/>
                </a:lnTo>
                <a:lnTo>
                  <a:pt x="723" y="150"/>
                </a:lnTo>
                <a:lnTo>
                  <a:pt x="720" y="150"/>
                </a:lnTo>
                <a:lnTo>
                  <a:pt x="720" y="147"/>
                </a:lnTo>
                <a:lnTo>
                  <a:pt x="720" y="144"/>
                </a:lnTo>
                <a:lnTo>
                  <a:pt x="720" y="144"/>
                </a:lnTo>
                <a:lnTo>
                  <a:pt x="723" y="141"/>
                </a:lnTo>
                <a:lnTo>
                  <a:pt x="729" y="135"/>
                </a:lnTo>
                <a:lnTo>
                  <a:pt x="735" y="135"/>
                </a:lnTo>
                <a:lnTo>
                  <a:pt x="735" y="132"/>
                </a:lnTo>
                <a:lnTo>
                  <a:pt x="735" y="129"/>
                </a:lnTo>
                <a:lnTo>
                  <a:pt x="735" y="129"/>
                </a:lnTo>
                <a:close/>
              </a:path>
            </a:pathLst>
          </a:custGeom>
          <a:solidFill>
            <a:schemeClr val="bg2">
              <a:lumMod val="75000"/>
            </a:schemeClr>
          </a:solid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nvGrpSpPr>
          <p:cNvPr id="13" name="Groupe 12">
            <a:extLst>
              <a:ext uri="{FF2B5EF4-FFF2-40B4-BE49-F238E27FC236}">
                <a16:creationId xmlns:a16="http://schemas.microsoft.com/office/drawing/2014/main" xmlns="" id="{FFEC13A4-C4B7-7249-A10F-27258CFF88B2}"/>
              </a:ext>
            </a:extLst>
          </p:cNvPr>
          <p:cNvGrpSpPr/>
          <p:nvPr/>
        </p:nvGrpSpPr>
        <p:grpSpPr>
          <a:xfrm>
            <a:off x="7633453" y="1514078"/>
            <a:ext cx="965200" cy="1166813"/>
            <a:chOff x="7718098" y="1202387"/>
            <a:chExt cx="965200" cy="1166813"/>
          </a:xfrm>
        </p:grpSpPr>
        <p:sp>
          <p:nvSpPr>
            <p:cNvPr id="52" name="Freeform 14">
              <a:extLst>
                <a:ext uri="{FF2B5EF4-FFF2-40B4-BE49-F238E27FC236}">
                  <a16:creationId xmlns:a16="http://schemas.microsoft.com/office/drawing/2014/main" xmlns="" id="{C11350B6-3A30-4247-974F-F247086907A9}"/>
                </a:ext>
              </a:extLst>
            </p:cNvPr>
            <p:cNvSpPr>
              <a:spLocks/>
            </p:cNvSpPr>
            <p:nvPr/>
          </p:nvSpPr>
          <p:spPr bwMode="auto">
            <a:xfrm>
              <a:off x="7718098" y="1578625"/>
              <a:ext cx="965200" cy="790575"/>
            </a:xfrm>
            <a:custGeom>
              <a:avLst/>
              <a:gdLst>
                <a:gd name="T0" fmla="*/ 99 w 608"/>
                <a:gd name="T1" fmla="*/ 12 h 498"/>
                <a:gd name="T2" fmla="*/ 120 w 608"/>
                <a:gd name="T3" fmla="*/ 18 h 498"/>
                <a:gd name="T4" fmla="*/ 144 w 608"/>
                <a:gd name="T5" fmla="*/ 45 h 498"/>
                <a:gd name="T6" fmla="*/ 176 w 608"/>
                <a:gd name="T7" fmla="*/ 54 h 498"/>
                <a:gd name="T8" fmla="*/ 200 w 608"/>
                <a:gd name="T9" fmla="*/ 45 h 498"/>
                <a:gd name="T10" fmla="*/ 218 w 608"/>
                <a:gd name="T11" fmla="*/ 51 h 498"/>
                <a:gd name="T12" fmla="*/ 212 w 608"/>
                <a:gd name="T13" fmla="*/ 78 h 498"/>
                <a:gd name="T14" fmla="*/ 218 w 608"/>
                <a:gd name="T15" fmla="*/ 93 h 498"/>
                <a:gd name="T16" fmla="*/ 242 w 608"/>
                <a:gd name="T17" fmla="*/ 81 h 498"/>
                <a:gd name="T18" fmla="*/ 254 w 608"/>
                <a:gd name="T19" fmla="*/ 90 h 498"/>
                <a:gd name="T20" fmla="*/ 278 w 608"/>
                <a:gd name="T21" fmla="*/ 96 h 498"/>
                <a:gd name="T22" fmla="*/ 290 w 608"/>
                <a:gd name="T23" fmla="*/ 87 h 498"/>
                <a:gd name="T24" fmla="*/ 293 w 608"/>
                <a:gd name="T25" fmla="*/ 111 h 498"/>
                <a:gd name="T26" fmla="*/ 311 w 608"/>
                <a:gd name="T27" fmla="*/ 108 h 498"/>
                <a:gd name="T28" fmla="*/ 335 w 608"/>
                <a:gd name="T29" fmla="*/ 111 h 498"/>
                <a:gd name="T30" fmla="*/ 350 w 608"/>
                <a:gd name="T31" fmla="*/ 99 h 498"/>
                <a:gd name="T32" fmla="*/ 419 w 608"/>
                <a:gd name="T33" fmla="*/ 114 h 498"/>
                <a:gd name="T34" fmla="*/ 449 w 608"/>
                <a:gd name="T35" fmla="*/ 114 h 498"/>
                <a:gd name="T36" fmla="*/ 479 w 608"/>
                <a:gd name="T37" fmla="*/ 111 h 498"/>
                <a:gd name="T38" fmla="*/ 530 w 608"/>
                <a:gd name="T39" fmla="*/ 114 h 498"/>
                <a:gd name="T40" fmla="*/ 551 w 608"/>
                <a:gd name="T41" fmla="*/ 111 h 498"/>
                <a:gd name="T42" fmla="*/ 575 w 608"/>
                <a:gd name="T43" fmla="*/ 135 h 498"/>
                <a:gd name="T44" fmla="*/ 584 w 608"/>
                <a:gd name="T45" fmla="*/ 132 h 498"/>
                <a:gd name="T46" fmla="*/ 608 w 608"/>
                <a:gd name="T47" fmla="*/ 162 h 498"/>
                <a:gd name="T48" fmla="*/ 602 w 608"/>
                <a:gd name="T49" fmla="*/ 201 h 498"/>
                <a:gd name="T50" fmla="*/ 584 w 608"/>
                <a:gd name="T51" fmla="*/ 231 h 498"/>
                <a:gd name="T52" fmla="*/ 566 w 608"/>
                <a:gd name="T53" fmla="*/ 249 h 498"/>
                <a:gd name="T54" fmla="*/ 569 w 608"/>
                <a:gd name="T55" fmla="*/ 276 h 498"/>
                <a:gd name="T56" fmla="*/ 566 w 608"/>
                <a:gd name="T57" fmla="*/ 306 h 498"/>
                <a:gd name="T58" fmla="*/ 563 w 608"/>
                <a:gd name="T59" fmla="*/ 333 h 498"/>
                <a:gd name="T60" fmla="*/ 539 w 608"/>
                <a:gd name="T61" fmla="*/ 327 h 498"/>
                <a:gd name="T62" fmla="*/ 524 w 608"/>
                <a:gd name="T63" fmla="*/ 336 h 498"/>
                <a:gd name="T64" fmla="*/ 485 w 608"/>
                <a:gd name="T65" fmla="*/ 363 h 498"/>
                <a:gd name="T66" fmla="*/ 494 w 608"/>
                <a:gd name="T67" fmla="*/ 387 h 498"/>
                <a:gd name="T68" fmla="*/ 491 w 608"/>
                <a:gd name="T69" fmla="*/ 402 h 498"/>
                <a:gd name="T70" fmla="*/ 476 w 608"/>
                <a:gd name="T71" fmla="*/ 414 h 498"/>
                <a:gd name="T72" fmla="*/ 467 w 608"/>
                <a:gd name="T73" fmla="*/ 435 h 498"/>
                <a:gd name="T74" fmla="*/ 485 w 608"/>
                <a:gd name="T75" fmla="*/ 441 h 498"/>
                <a:gd name="T76" fmla="*/ 467 w 608"/>
                <a:gd name="T77" fmla="*/ 465 h 498"/>
                <a:gd name="T78" fmla="*/ 431 w 608"/>
                <a:gd name="T79" fmla="*/ 495 h 498"/>
                <a:gd name="T80" fmla="*/ 413 w 608"/>
                <a:gd name="T81" fmla="*/ 477 h 498"/>
                <a:gd name="T82" fmla="*/ 380 w 608"/>
                <a:gd name="T83" fmla="*/ 432 h 498"/>
                <a:gd name="T84" fmla="*/ 344 w 608"/>
                <a:gd name="T85" fmla="*/ 420 h 498"/>
                <a:gd name="T86" fmla="*/ 299 w 608"/>
                <a:gd name="T87" fmla="*/ 423 h 498"/>
                <a:gd name="T88" fmla="*/ 281 w 608"/>
                <a:gd name="T89" fmla="*/ 423 h 498"/>
                <a:gd name="T90" fmla="*/ 248 w 608"/>
                <a:gd name="T91" fmla="*/ 414 h 498"/>
                <a:gd name="T92" fmla="*/ 185 w 608"/>
                <a:gd name="T93" fmla="*/ 396 h 498"/>
                <a:gd name="T94" fmla="*/ 147 w 608"/>
                <a:gd name="T95" fmla="*/ 381 h 498"/>
                <a:gd name="T96" fmla="*/ 99 w 608"/>
                <a:gd name="T97" fmla="*/ 393 h 498"/>
                <a:gd name="T98" fmla="*/ 69 w 608"/>
                <a:gd name="T99" fmla="*/ 375 h 498"/>
                <a:gd name="T100" fmla="*/ 81 w 608"/>
                <a:gd name="T101" fmla="*/ 369 h 498"/>
                <a:gd name="T102" fmla="*/ 78 w 608"/>
                <a:gd name="T103" fmla="*/ 348 h 498"/>
                <a:gd name="T104" fmla="*/ 81 w 608"/>
                <a:gd name="T105" fmla="*/ 297 h 498"/>
                <a:gd name="T106" fmla="*/ 72 w 608"/>
                <a:gd name="T107" fmla="*/ 285 h 498"/>
                <a:gd name="T108" fmla="*/ 66 w 608"/>
                <a:gd name="T109" fmla="*/ 243 h 498"/>
                <a:gd name="T110" fmla="*/ 72 w 608"/>
                <a:gd name="T111" fmla="*/ 225 h 498"/>
                <a:gd name="T112" fmla="*/ 81 w 608"/>
                <a:gd name="T113" fmla="*/ 201 h 498"/>
                <a:gd name="T114" fmla="*/ 0 w 608"/>
                <a:gd name="T115" fmla="*/ 102 h 498"/>
                <a:gd name="T116" fmla="*/ 60 w 608"/>
                <a:gd name="T117" fmla="*/ 63 h 498"/>
                <a:gd name="T118" fmla="*/ 57 w 608"/>
                <a:gd name="T119" fmla="*/ 51 h 498"/>
                <a:gd name="T120" fmla="*/ 42 w 608"/>
                <a:gd name="T121"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8" h="498">
                  <a:moveTo>
                    <a:pt x="60" y="12"/>
                  </a:moveTo>
                  <a:lnTo>
                    <a:pt x="63" y="12"/>
                  </a:lnTo>
                  <a:lnTo>
                    <a:pt x="66" y="12"/>
                  </a:lnTo>
                  <a:lnTo>
                    <a:pt x="78" y="6"/>
                  </a:lnTo>
                  <a:lnTo>
                    <a:pt x="87" y="6"/>
                  </a:lnTo>
                  <a:lnTo>
                    <a:pt x="90" y="6"/>
                  </a:lnTo>
                  <a:lnTo>
                    <a:pt x="93" y="6"/>
                  </a:lnTo>
                  <a:lnTo>
                    <a:pt x="99" y="9"/>
                  </a:lnTo>
                  <a:lnTo>
                    <a:pt x="99" y="12"/>
                  </a:lnTo>
                  <a:lnTo>
                    <a:pt x="102" y="15"/>
                  </a:lnTo>
                  <a:lnTo>
                    <a:pt x="105" y="18"/>
                  </a:lnTo>
                  <a:lnTo>
                    <a:pt x="108" y="21"/>
                  </a:lnTo>
                  <a:lnTo>
                    <a:pt x="111" y="21"/>
                  </a:lnTo>
                  <a:lnTo>
                    <a:pt x="114" y="18"/>
                  </a:lnTo>
                  <a:lnTo>
                    <a:pt x="114" y="18"/>
                  </a:lnTo>
                  <a:lnTo>
                    <a:pt x="117" y="15"/>
                  </a:lnTo>
                  <a:lnTo>
                    <a:pt x="120" y="15"/>
                  </a:lnTo>
                  <a:lnTo>
                    <a:pt x="120" y="18"/>
                  </a:lnTo>
                  <a:lnTo>
                    <a:pt x="123" y="18"/>
                  </a:lnTo>
                  <a:lnTo>
                    <a:pt x="120" y="21"/>
                  </a:lnTo>
                  <a:lnTo>
                    <a:pt x="120" y="21"/>
                  </a:lnTo>
                  <a:lnTo>
                    <a:pt x="120" y="24"/>
                  </a:lnTo>
                  <a:lnTo>
                    <a:pt x="120" y="27"/>
                  </a:lnTo>
                  <a:lnTo>
                    <a:pt x="138" y="36"/>
                  </a:lnTo>
                  <a:lnTo>
                    <a:pt x="141" y="39"/>
                  </a:lnTo>
                  <a:lnTo>
                    <a:pt x="144" y="42"/>
                  </a:lnTo>
                  <a:lnTo>
                    <a:pt x="144" y="45"/>
                  </a:lnTo>
                  <a:lnTo>
                    <a:pt x="144" y="45"/>
                  </a:lnTo>
                  <a:lnTo>
                    <a:pt x="144" y="48"/>
                  </a:lnTo>
                  <a:lnTo>
                    <a:pt x="147" y="51"/>
                  </a:lnTo>
                  <a:lnTo>
                    <a:pt x="150" y="54"/>
                  </a:lnTo>
                  <a:lnTo>
                    <a:pt x="153" y="57"/>
                  </a:lnTo>
                  <a:lnTo>
                    <a:pt x="156" y="57"/>
                  </a:lnTo>
                  <a:lnTo>
                    <a:pt x="167" y="57"/>
                  </a:lnTo>
                  <a:lnTo>
                    <a:pt x="173" y="54"/>
                  </a:lnTo>
                  <a:lnTo>
                    <a:pt x="176" y="54"/>
                  </a:lnTo>
                  <a:lnTo>
                    <a:pt x="179" y="54"/>
                  </a:lnTo>
                  <a:lnTo>
                    <a:pt x="182" y="54"/>
                  </a:lnTo>
                  <a:lnTo>
                    <a:pt x="188" y="51"/>
                  </a:lnTo>
                  <a:lnTo>
                    <a:pt x="194" y="51"/>
                  </a:lnTo>
                  <a:lnTo>
                    <a:pt x="194" y="51"/>
                  </a:lnTo>
                  <a:lnTo>
                    <a:pt x="197" y="51"/>
                  </a:lnTo>
                  <a:lnTo>
                    <a:pt x="197" y="48"/>
                  </a:lnTo>
                  <a:lnTo>
                    <a:pt x="197" y="45"/>
                  </a:lnTo>
                  <a:lnTo>
                    <a:pt x="200" y="45"/>
                  </a:lnTo>
                  <a:lnTo>
                    <a:pt x="203" y="45"/>
                  </a:lnTo>
                  <a:lnTo>
                    <a:pt x="203" y="48"/>
                  </a:lnTo>
                  <a:lnTo>
                    <a:pt x="206" y="51"/>
                  </a:lnTo>
                  <a:lnTo>
                    <a:pt x="206" y="54"/>
                  </a:lnTo>
                  <a:lnTo>
                    <a:pt x="209" y="54"/>
                  </a:lnTo>
                  <a:lnTo>
                    <a:pt x="209" y="51"/>
                  </a:lnTo>
                  <a:lnTo>
                    <a:pt x="212" y="48"/>
                  </a:lnTo>
                  <a:lnTo>
                    <a:pt x="215" y="48"/>
                  </a:lnTo>
                  <a:lnTo>
                    <a:pt x="218" y="51"/>
                  </a:lnTo>
                  <a:lnTo>
                    <a:pt x="227" y="54"/>
                  </a:lnTo>
                  <a:lnTo>
                    <a:pt x="230" y="57"/>
                  </a:lnTo>
                  <a:lnTo>
                    <a:pt x="230" y="60"/>
                  </a:lnTo>
                  <a:lnTo>
                    <a:pt x="230" y="63"/>
                  </a:lnTo>
                  <a:lnTo>
                    <a:pt x="227" y="63"/>
                  </a:lnTo>
                  <a:lnTo>
                    <a:pt x="218" y="69"/>
                  </a:lnTo>
                  <a:lnTo>
                    <a:pt x="215" y="72"/>
                  </a:lnTo>
                  <a:lnTo>
                    <a:pt x="212" y="75"/>
                  </a:lnTo>
                  <a:lnTo>
                    <a:pt x="212" y="78"/>
                  </a:lnTo>
                  <a:lnTo>
                    <a:pt x="212" y="78"/>
                  </a:lnTo>
                  <a:lnTo>
                    <a:pt x="212" y="81"/>
                  </a:lnTo>
                  <a:lnTo>
                    <a:pt x="212" y="84"/>
                  </a:lnTo>
                  <a:lnTo>
                    <a:pt x="212" y="84"/>
                  </a:lnTo>
                  <a:lnTo>
                    <a:pt x="212" y="87"/>
                  </a:lnTo>
                  <a:lnTo>
                    <a:pt x="212" y="90"/>
                  </a:lnTo>
                  <a:lnTo>
                    <a:pt x="215" y="93"/>
                  </a:lnTo>
                  <a:lnTo>
                    <a:pt x="218" y="93"/>
                  </a:lnTo>
                  <a:lnTo>
                    <a:pt x="218" y="93"/>
                  </a:lnTo>
                  <a:lnTo>
                    <a:pt x="221" y="90"/>
                  </a:lnTo>
                  <a:lnTo>
                    <a:pt x="221" y="87"/>
                  </a:lnTo>
                  <a:lnTo>
                    <a:pt x="224" y="84"/>
                  </a:lnTo>
                  <a:lnTo>
                    <a:pt x="224" y="84"/>
                  </a:lnTo>
                  <a:lnTo>
                    <a:pt x="227" y="81"/>
                  </a:lnTo>
                  <a:lnTo>
                    <a:pt x="233" y="81"/>
                  </a:lnTo>
                  <a:lnTo>
                    <a:pt x="239" y="84"/>
                  </a:lnTo>
                  <a:lnTo>
                    <a:pt x="242" y="84"/>
                  </a:lnTo>
                  <a:lnTo>
                    <a:pt x="242" y="81"/>
                  </a:lnTo>
                  <a:lnTo>
                    <a:pt x="245" y="81"/>
                  </a:lnTo>
                  <a:lnTo>
                    <a:pt x="248" y="81"/>
                  </a:lnTo>
                  <a:lnTo>
                    <a:pt x="251" y="81"/>
                  </a:lnTo>
                  <a:lnTo>
                    <a:pt x="254" y="81"/>
                  </a:lnTo>
                  <a:lnTo>
                    <a:pt x="254" y="84"/>
                  </a:lnTo>
                  <a:lnTo>
                    <a:pt x="251" y="84"/>
                  </a:lnTo>
                  <a:lnTo>
                    <a:pt x="251" y="87"/>
                  </a:lnTo>
                  <a:lnTo>
                    <a:pt x="254" y="90"/>
                  </a:lnTo>
                  <a:lnTo>
                    <a:pt x="254" y="90"/>
                  </a:lnTo>
                  <a:lnTo>
                    <a:pt x="266" y="93"/>
                  </a:lnTo>
                  <a:lnTo>
                    <a:pt x="269" y="93"/>
                  </a:lnTo>
                  <a:lnTo>
                    <a:pt x="272" y="96"/>
                  </a:lnTo>
                  <a:lnTo>
                    <a:pt x="275" y="99"/>
                  </a:lnTo>
                  <a:lnTo>
                    <a:pt x="275" y="99"/>
                  </a:lnTo>
                  <a:lnTo>
                    <a:pt x="278" y="99"/>
                  </a:lnTo>
                  <a:lnTo>
                    <a:pt x="278" y="96"/>
                  </a:lnTo>
                  <a:lnTo>
                    <a:pt x="278" y="96"/>
                  </a:lnTo>
                  <a:lnTo>
                    <a:pt x="278" y="96"/>
                  </a:lnTo>
                  <a:lnTo>
                    <a:pt x="278" y="93"/>
                  </a:lnTo>
                  <a:lnTo>
                    <a:pt x="278" y="90"/>
                  </a:lnTo>
                  <a:lnTo>
                    <a:pt x="278" y="87"/>
                  </a:lnTo>
                  <a:lnTo>
                    <a:pt x="278" y="84"/>
                  </a:lnTo>
                  <a:lnTo>
                    <a:pt x="281" y="81"/>
                  </a:lnTo>
                  <a:lnTo>
                    <a:pt x="281" y="81"/>
                  </a:lnTo>
                  <a:lnTo>
                    <a:pt x="284" y="81"/>
                  </a:lnTo>
                  <a:lnTo>
                    <a:pt x="287" y="84"/>
                  </a:lnTo>
                  <a:lnTo>
                    <a:pt x="290" y="87"/>
                  </a:lnTo>
                  <a:lnTo>
                    <a:pt x="290" y="90"/>
                  </a:lnTo>
                  <a:lnTo>
                    <a:pt x="293" y="96"/>
                  </a:lnTo>
                  <a:lnTo>
                    <a:pt x="293" y="99"/>
                  </a:lnTo>
                  <a:lnTo>
                    <a:pt x="293" y="99"/>
                  </a:lnTo>
                  <a:lnTo>
                    <a:pt x="293" y="102"/>
                  </a:lnTo>
                  <a:lnTo>
                    <a:pt x="290" y="105"/>
                  </a:lnTo>
                  <a:lnTo>
                    <a:pt x="290" y="108"/>
                  </a:lnTo>
                  <a:lnTo>
                    <a:pt x="290" y="111"/>
                  </a:lnTo>
                  <a:lnTo>
                    <a:pt x="293" y="111"/>
                  </a:lnTo>
                  <a:lnTo>
                    <a:pt x="293" y="111"/>
                  </a:lnTo>
                  <a:lnTo>
                    <a:pt x="299" y="108"/>
                  </a:lnTo>
                  <a:lnTo>
                    <a:pt x="305" y="102"/>
                  </a:lnTo>
                  <a:lnTo>
                    <a:pt x="308" y="99"/>
                  </a:lnTo>
                  <a:lnTo>
                    <a:pt x="308" y="102"/>
                  </a:lnTo>
                  <a:lnTo>
                    <a:pt x="311" y="102"/>
                  </a:lnTo>
                  <a:lnTo>
                    <a:pt x="311" y="105"/>
                  </a:lnTo>
                  <a:lnTo>
                    <a:pt x="311" y="108"/>
                  </a:lnTo>
                  <a:lnTo>
                    <a:pt x="311" y="108"/>
                  </a:lnTo>
                  <a:lnTo>
                    <a:pt x="311" y="111"/>
                  </a:lnTo>
                  <a:lnTo>
                    <a:pt x="311" y="114"/>
                  </a:lnTo>
                  <a:lnTo>
                    <a:pt x="311" y="117"/>
                  </a:lnTo>
                  <a:lnTo>
                    <a:pt x="314" y="117"/>
                  </a:lnTo>
                  <a:lnTo>
                    <a:pt x="314" y="117"/>
                  </a:lnTo>
                  <a:lnTo>
                    <a:pt x="320" y="114"/>
                  </a:lnTo>
                  <a:lnTo>
                    <a:pt x="323" y="114"/>
                  </a:lnTo>
                  <a:lnTo>
                    <a:pt x="332" y="111"/>
                  </a:lnTo>
                  <a:lnTo>
                    <a:pt x="335" y="111"/>
                  </a:lnTo>
                  <a:lnTo>
                    <a:pt x="338" y="111"/>
                  </a:lnTo>
                  <a:lnTo>
                    <a:pt x="338" y="108"/>
                  </a:lnTo>
                  <a:lnTo>
                    <a:pt x="338" y="105"/>
                  </a:lnTo>
                  <a:lnTo>
                    <a:pt x="338" y="102"/>
                  </a:lnTo>
                  <a:lnTo>
                    <a:pt x="338" y="99"/>
                  </a:lnTo>
                  <a:lnTo>
                    <a:pt x="341" y="99"/>
                  </a:lnTo>
                  <a:lnTo>
                    <a:pt x="347" y="99"/>
                  </a:lnTo>
                  <a:lnTo>
                    <a:pt x="347" y="99"/>
                  </a:lnTo>
                  <a:lnTo>
                    <a:pt x="350" y="99"/>
                  </a:lnTo>
                  <a:lnTo>
                    <a:pt x="362" y="108"/>
                  </a:lnTo>
                  <a:lnTo>
                    <a:pt x="377" y="117"/>
                  </a:lnTo>
                  <a:lnTo>
                    <a:pt x="392" y="114"/>
                  </a:lnTo>
                  <a:lnTo>
                    <a:pt x="398" y="114"/>
                  </a:lnTo>
                  <a:lnTo>
                    <a:pt x="410" y="117"/>
                  </a:lnTo>
                  <a:lnTo>
                    <a:pt x="413" y="117"/>
                  </a:lnTo>
                  <a:lnTo>
                    <a:pt x="416" y="117"/>
                  </a:lnTo>
                  <a:lnTo>
                    <a:pt x="416" y="114"/>
                  </a:lnTo>
                  <a:lnTo>
                    <a:pt x="419" y="114"/>
                  </a:lnTo>
                  <a:lnTo>
                    <a:pt x="422" y="114"/>
                  </a:lnTo>
                  <a:lnTo>
                    <a:pt x="425" y="114"/>
                  </a:lnTo>
                  <a:lnTo>
                    <a:pt x="431" y="117"/>
                  </a:lnTo>
                  <a:lnTo>
                    <a:pt x="437" y="120"/>
                  </a:lnTo>
                  <a:lnTo>
                    <a:pt x="443" y="117"/>
                  </a:lnTo>
                  <a:lnTo>
                    <a:pt x="443" y="117"/>
                  </a:lnTo>
                  <a:lnTo>
                    <a:pt x="446" y="117"/>
                  </a:lnTo>
                  <a:lnTo>
                    <a:pt x="449" y="114"/>
                  </a:lnTo>
                  <a:lnTo>
                    <a:pt x="449" y="114"/>
                  </a:lnTo>
                  <a:lnTo>
                    <a:pt x="452" y="114"/>
                  </a:lnTo>
                  <a:lnTo>
                    <a:pt x="455" y="111"/>
                  </a:lnTo>
                  <a:lnTo>
                    <a:pt x="461" y="108"/>
                  </a:lnTo>
                  <a:lnTo>
                    <a:pt x="464" y="108"/>
                  </a:lnTo>
                  <a:lnTo>
                    <a:pt x="464" y="108"/>
                  </a:lnTo>
                  <a:lnTo>
                    <a:pt x="470" y="111"/>
                  </a:lnTo>
                  <a:lnTo>
                    <a:pt x="473" y="111"/>
                  </a:lnTo>
                  <a:lnTo>
                    <a:pt x="476" y="111"/>
                  </a:lnTo>
                  <a:lnTo>
                    <a:pt x="479" y="111"/>
                  </a:lnTo>
                  <a:lnTo>
                    <a:pt x="482" y="108"/>
                  </a:lnTo>
                  <a:lnTo>
                    <a:pt x="488" y="105"/>
                  </a:lnTo>
                  <a:lnTo>
                    <a:pt x="491" y="105"/>
                  </a:lnTo>
                  <a:lnTo>
                    <a:pt x="494" y="105"/>
                  </a:lnTo>
                  <a:lnTo>
                    <a:pt x="503" y="108"/>
                  </a:lnTo>
                  <a:lnTo>
                    <a:pt x="524" y="111"/>
                  </a:lnTo>
                  <a:lnTo>
                    <a:pt x="527" y="111"/>
                  </a:lnTo>
                  <a:lnTo>
                    <a:pt x="527" y="114"/>
                  </a:lnTo>
                  <a:lnTo>
                    <a:pt x="530" y="114"/>
                  </a:lnTo>
                  <a:lnTo>
                    <a:pt x="530" y="117"/>
                  </a:lnTo>
                  <a:lnTo>
                    <a:pt x="533" y="117"/>
                  </a:lnTo>
                  <a:lnTo>
                    <a:pt x="536" y="117"/>
                  </a:lnTo>
                  <a:lnTo>
                    <a:pt x="539" y="114"/>
                  </a:lnTo>
                  <a:lnTo>
                    <a:pt x="539" y="114"/>
                  </a:lnTo>
                  <a:lnTo>
                    <a:pt x="542" y="111"/>
                  </a:lnTo>
                  <a:lnTo>
                    <a:pt x="548" y="111"/>
                  </a:lnTo>
                  <a:lnTo>
                    <a:pt x="551" y="111"/>
                  </a:lnTo>
                  <a:lnTo>
                    <a:pt x="551" y="111"/>
                  </a:lnTo>
                  <a:lnTo>
                    <a:pt x="551" y="114"/>
                  </a:lnTo>
                  <a:lnTo>
                    <a:pt x="551" y="120"/>
                  </a:lnTo>
                  <a:lnTo>
                    <a:pt x="551" y="123"/>
                  </a:lnTo>
                  <a:lnTo>
                    <a:pt x="551" y="123"/>
                  </a:lnTo>
                  <a:lnTo>
                    <a:pt x="551" y="123"/>
                  </a:lnTo>
                  <a:lnTo>
                    <a:pt x="554" y="126"/>
                  </a:lnTo>
                  <a:lnTo>
                    <a:pt x="554" y="126"/>
                  </a:lnTo>
                  <a:lnTo>
                    <a:pt x="572" y="132"/>
                  </a:lnTo>
                  <a:lnTo>
                    <a:pt x="575" y="135"/>
                  </a:lnTo>
                  <a:lnTo>
                    <a:pt x="578" y="135"/>
                  </a:lnTo>
                  <a:lnTo>
                    <a:pt x="581" y="132"/>
                  </a:lnTo>
                  <a:lnTo>
                    <a:pt x="581" y="132"/>
                  </a:lnTo>
                  <a:lnTo>
                    <a:pt x="584" y="132"/>
                  </a:lnTo>
                  <a:lnTo>
                    <a:pt x="584" y="132"/>
                  </a:lnTo>
                  <a:lnTo>
                    <a:pt x="584" y="132"/>
                  </a:lnTo>
                  <a:lnTo>
                    <a:pt x="584" y="132"/>
                  </a:lnTo>
                  <a:lnTo>
                    <a:pt x="584" y="132"/>
                  </a:lnTo>
                  <a:lnTo>
                    <a:pt x="584" y="132"/>
                  </a:lnTo>
                  <a:lnTo>
                    <a:pt x="596" y="138"/>
                  </a:lnTo>
                  <a:lnTo>
                    <a:pt x="599" y="138"/>
                  </a:lnTo>
                  <a:lnTo>
                    <a:pt x="602" y="138"/>
                  </a:lnTo>
                  <a:lnTo>
                    <a:pt x="602" y="138"/>
                  </a:lnTo>
                  <a:lnTo>
                    <a:pt x="602" y="144"/>
                  </a:lnTo>
                  <a:lnTo>
                    <a:pt x="602" y="150"/>
                  </a:lnTo>
                  <a:lnTo>
                    <a:pt x="602" y="153"/>
                  </a:lnTo>
                  <a:lnTo>
                    <a:pt x="605" y="156"/>
                  </a:lnTo>
                  <a:lnTo>
                    <a:pt x="608" y="162"/>
                  </a:lnTo>
                  <a:lnTo>
                    <a:pt x="608" y="165"/>
                  </a:lnTo>
                  <a:lnTo>
                    <a:pt x="608" y="168"/>
                  </a:lnTo>
                  <a:lnTo>
                    <a:pt x="608" y="171"/>
                  </a:lnTo>
                  <a:lnTo>
                    <a:pt x="605" y="177"/>
                  </a:lnTo>
                  <a:lnTo>
                    <a:pt x="602" y="180"/>
                  </a:lnTo>
                  <a:lnTo>
                    <a:pt x="602" y="186"/>
                  </a:lnTo>
                  <a:lnTo>
                    <a:pt x="599" y="198"/>
                  </a:lnTo>
                  <a:lnTo>
                    <a:pt x="599" y="198"/>
                  </a:lnTo>
                  <a:lnTo>
                    <a:pt x="602" y="201"/>
                  </a:lnTo>
                  <a:lnTo>
                    <a:pt x="605" y="207"/>
                  </a:lnTo>
                  <a:lnTo>
                    <a:pt x="605" y="210"/>
                  </a:lnTo>
                  <a:lnTo>
                    <a:pt x="605" y="213"/>
                  </a:lnTo>
                  <a:lnTo>
                    <a:pt x="602" y="216"/>
                  </a:lnTo>
                  <a:lnTo>
                    <a:pt x="593" y="222"/>
                  </a:lnTo>
                  <a:lnTo>
                    <a:pt x="590" y="225"/>
                  </a:lnTo>
                  <a:lnTo>
                    <a:pt x="590" y="228"/>
                  </a:lnTo>
                  <a:lnTo>
                    <a:pt x="587" y="228"/>
                  </a:lnTo>
                  <a:lnTo>
                    <a:pt x="584" y="231"/>
                  </a:lnTo>
                  <a:lnTo>
                    <a:pt x="584" y="234"/>
                  </a:lnTo>
                  <a:lnTo>
                    <a:pt x="581" y="240"/>
                  </a:lnTo>
                  <a:lnTo>
                    <a:pt x="578" y="240"/>
                  </a:lnTo>
                  <a:lnTo>
                    <a:pt x="575" y="243"/>
                  </a:lnTo>
                  <a:lnTo>
                    <a:pt x="572" y="243"/>
                  </a:lnTo>
                  <a:lnTo>
                    <a:pt x="569" y="243"/>
                  </a:lnTo>
                  <a:lnTo>
                    <a:pt x="566" y="243"/>
                  </a:lnTo>
                  <a:lnTo>
                    <a:pt x="566" y="246"/>
                  </a:lnTo>
                  <a:lnTo>
                    <a:pt x="566" y="249"/>
                  </a:lnTo>
                  <a:lnTo>
                    <a:pt x="566" y="252"/>
                  </a:lnTo>
                  <a:lnTo>
                    <a:pt x="569" y="258"/>
                  </a:lnTo>
                  <a:lnTo>
                    <a:pt x="569" y="261"/>
                  </a:lnTo>
                  <a:lnTo>
                    <a:pt x="569" y="261"/>
                  </a:lnTo>
                  <a:lnTo>
                    <a:pt x="572" y="264"/>
                  </a:lnTo>
                  <a:lnTo>
                    <a:pt x="569" y="267"/>
                  </a:lnTo>
                  <a:lnTo>
                    <a:pt x="569" y="270"/>
                  </a:lnTo>
                  <a:lnTo>
                    <a:pt x="569" y="273"/>
                  </a:lnTo>
                  <a:lnTo>
                    <a:pt x="569" y="276"/>
                  </a:lnTo>
                  <a:lnTo>
                    <a:pt x="569" y="279"/>
                  </a:lnTo>
                  <a:lnTo>
                    <a:pt x="569" y="282"/>
                  </a:lnTo>
                  <a:lnTo>
                    <a:pt x="566" y="285"/>
                  </a:lnTo>
                  <a:lnTo>
                    <a:pt x="563" y="288"/>
                  </a:lnTo>
                  <a:lnTo>
                    <a:pt x="563" y="291"/>
                  </a:lnTo>
                  <a:lnTo>
                    <a:pt x="566" y="294"/>
                  </a:lnTo>
                  <a:lnTo>
                    <a:pt x="569" y="300"/>
                  </a:lnTo>
                  <a:lnTo>
                    <a:pt x="569" y="303"/>
                  </a:lnTo>
                  <a:lnTo>
                    <a:pt x="566" y="306"/>
                  </a:lnTo>
                  <a:lnTo>
                    <a:pt x="563" y="306"/>
                  </a:lnTo>
                  <a:lnTo>
                    <a:pt x="563" y="309"/>
                  </a:lnTo>
                  <a:lnTo>
                    <a:pt x="563" y="312"/>
                  </a:lnTo>
                  <a:lnTo>
                    <a:pt x="566" y="312"/>
                  </a:lnTo>
                  <a:lnTo>
                    <a:pt x="566" y="318"/>
                  </a:lnTo>
                  <a:lnTo>
                    <a:pt x="566" y="327"/>
                  </a:lnTo>
                  <a:lnTo>
                    <a:pt x="566" y="327"/>
                  </a:lnTo>
                  <a:lnTo>
                    <a:pt x="566" y="330"/>
                  </a:lnTo>
                  <a:lnTo>
                    <a:pt x="563" y="333"/>
                  </a:lnTo>
                  <a:lnTo>
                    <a:pt x="563" y="333"/>
                  </a:lnTo>
                  <a:lnTo>
                    <a:pt x="560" y="333"/>
                  </a:lnTo>
                  <a:lnTo>
                    <a:pt x="557" y="330"/>
                  </a:lnTo>
                  <a:lnTo>
                    <a:pt x="554" y="330"/>
                  </a:lnTo>
                  <a:lnTo>
                    <a:pt x="551" y="330"/>
                  </a:lnTo>
                  <a:lnTo>
                    <a:pt x="551" y="333"/>
                  </a:lnTo>
                  <a:lnTo>
                    <a:pt x="548" y="333"/>
                  </a:lnTo>
                  <a:lnTo>
                    <a:pt x="545" y="333"/>
                  </a:lnTo>
                  <a:lnTo>
                    <a:pt x="539" y="327"/>
                  </a:lnTo>
                  <a:lnTo>
                    <a:pt x="536" y="327"/>
                  </a:lnTo>
                  <a:lnTo>
                    <a:pt x="533" y="327"/>
                  </a:lnTo>
                  <a:lnTo>
                    <a:pt x="530" y="327"/>
                  </a:lnTo>
                  <a:lnTo>
                    <a:pt x="527" y="327"/>
                  </a:lnTo>
                  <a:lnTo>
                    <a:pt x="524" y="330"/>
                  </a:lnTo>
                  <a:lnTo>
                    <a:pt x="524" y="330"/>
                  </a:lnTo>
                  <a:lnTo>
                    <a:pt x="527" y="333"/>
                  </a:lnTo>
                  <a:lnTo>
                    <a:pt x="527" y="336"/>
                  </a:lnTo>
                  <a:lnTo>
                    <a:pt x="524" y="336"/>
                  </a:lnTo>
                  <a:lnTo>
                    <a:pt x="524" y="336"/>
                  </a:lnTo>
                  <a:lnTo>
                    <a:pt x="509" y="339"/>
                  </a:lnTo>
                  <a:lnTo>
                    <a:pt x="491" y="345"/>
                  </a:lnTo>
                  <a:lnTo>
                    <a:pt x="485" y="348"/>
                  </a:lnTo>
                  <a:lnTo>
                    <a:pt x="482" y="351"/>
                  </a:lnTo>
                  <a:lnTo>
                    <a:pt x="482" y="354"/>
                  </a:lnTo>
                  <a:lnTo>
                    <a:pt x="485" y="357"/>
                  </a:lnTo>
                  <a:lnTo>
                    <a:pt x="485" y="360"/>
                  </a:lnTo>
                  <a:lnTo>
                    <a:pt x="485" y="363"/>
                  </a:lnTo>
                  <a:lnTo>
                    <a:pt x="485" y="378"/>
                  </a:lnTo>
                  <a:lnTo>
                    <a:pt x="485" y="378"/>
                  </a:lnTo>
                  <a:lnTo>
                    <a:pt x="485" y="381"/>
                  </a:lnTo>
                  <a:lnTo>
                    <a:pt x="488" y="384"/>
                  </a:lnTo>
                  <a:lnTo>
                    <a:pt x="488" y="384"/>
                  </a:lnTo>
                  <a:lnTo>
                    <a:pt x="491" y="384"/>
                  </a:lnTo>
                  <a:lnTo>
                    <a:pt x="494" y="384"/>
                  </a:lnTo>
                  <a:lnTo>
                    <a:pt x="494" y="387"/>
                  </a:lnTo>
                  <a:lnTo>
                    <a:pt x="494" y="387"/>
                  </a:lnTo>
                  <a:lnTo>
                    <a:pt x="497" y="390"/>
                  </a:lnTo>
                  <a:lnTo>
                    <a:pt x="500" y="390"/>
                  </a:lnTo>
                  <a:lnTo>
                    <a:pt x="500" y="393"/>
                  </a:lnTo>
                  <a:lnTo>
                    <a:pt x="500" y="393"/>
                  </a:lnTo>
                  <a:lnTo>
                    <a:pt x="500" y="396"/>
                  </a:lnTo>
                  <a:lnTo>
                    <a:pt x="500" y="399"/>
                  </a:lnTo>
                  <a:lnTo>
                    <a:pt x="497" y="402"/>
                  </a:lnTo>
                  <a:lnTo>
                    <a:pt x="494" y="402"/>
                  </a:lnTo>
                  <a:lnTo>
                    <a:pt x="491" y="402"/>
                  </a:lnTo>
                  <a:lnTo>
                    <a:pt x="482" y="399"/>
                  </a:lnTo>
                  <a:lnTo>
                    <a:pt x="482" y="402"/>
                  </a:lnTo>
                  <a:lnTo>
                    <a:pt x="479" y="402"/>
                  </a:lnTo>
                  <a:lnTo>
                    <a:pt x="476" y="402"/>
                  </a:lnTo>
                  <a:lnTo>
                    <a:pt x="476" y="405"/>
                  </a:lnTo>
                  <a:lnTo>
                    <a:pt x="476" y="405"/>
                  </a:lnTo>
                  <a:lnTo>
                    <a:pt x="476" y="408"/>
                  </a:lnTo>
                  <a:lnTo>
                    <a:pt x="476" y="411"/>
                  </a:lnTo>
                  <a:lnTo>
                    <a:pt x="476" y="414"/>
                  </a:lnTo>
                  <a:lnTo>
                    <a:pt x="476" y="417"/>
                  </a:lnTo>
                  <a:lnTo>
                    <a:pt x="476" y="420"/>
                  </a:lnTo>
                  <a:lnTo>
                    <a:pt x="473" y="423"/>
                  </a:lnTo>
                  <a:lnTo>
                    <a:pt x="473" y="426"/>
                  </a:lnTo>
                  <a:lnTo>
                    <a:pt x="470" y="429"/>
                  </a:lnTo>
                  <a:lnTo>
                    <a:pt x="467" y="429"/>
                  </a:lnTo>
                  <a:lnTo>
                    <a:pt x="467" y="432"/>
                  </a:lnTo>
                  <a:lnTo>
                    <a:pt x="467" y="432"/>
                  </a:lnTo>
                  <a:lnTo>
                    <a:pt x="467" y="435"/>
                  </a:lnTo>
                  <a:lnTo>
                    <a:pt x="467" y="435"/>
                  </a:lnTo>
                  <a:lnTo>
                    <a:pt x="467" y="438"/>
                  </a:lnTo>
                  <a:lnTo>
                    <a:pt x="470" y="438"/>
                  </a:lnTo>
                  <a:lnTo>
                    <a:pt x="470" y="438"/>
                  </a:lnTo>
                  <a:lnTo>
                    <a:pt x="479" y="438"/>
                  </a:lnTo>
                  <a:lnTo>
                    <a:pt x="479" y="438"/>
                  </a:lnTo>
                  <a:lnTo>
                    <a:pt x="482" y="438"/>
                  </a:lnTo>
                  <a:lnTo>
                    <a:pt x="485" y="441"/>
                  </a:lnTo>
                  <a:lnTo>
                    <a:pt x="485" y="441"/>
                  </a:lnTo>
                  <a:lnTo>
                    <a:pt x="485" y="444"/>
                  </a:lnTo>
                  <a:lnTo>
                    <a:pt x="485" y="447"/>
                  </a:lnTo>
                  <a:lnTo>
                    <a:pt x="482" y="447"/>
                  </a:lnTo>
                  <a:lnTo>
                    <a:pt x="482" y="450"/>
                  </a:lnTo>
                  <a:lnTo>
                    <a:pt x="476" y="453"/>
                  </a:lnTo>
                  <a:lnTo>
                    <a:pt x="476" y="456"/>
                  </a:lnTo>
                  <a:lnTo>
                    <a:pt x="470" y="459"/>
                  </a:lnTo>
                  <a:lnTo>
                    <a:pt x="467" y="462"/>
                  </a:lnTo>
                  <a:lnTo>
                    <a:pt x="467" y="465"/>
                  </a:lnTo>
                  <a:lnTo>
                    <a:pt x="467" y="468"/>
                  </a:lnTo>
                  <a:lnTo>
                    <a:pt x="464" y="471"/>
                  </a:lnTo>
                  <a:lnTo>
                    <a:pt x="452" y="483"/>
                  </a:lnTo>
                  <a:lnTo>
                    <a:pt x="449" y="486"/>
                  </a:lnTo>
                  <a:lnTo>
                    <a:pt x="449" y="492"/>
                  </a:lnTo>
                  <a:lnTo>
                    <a:pt x="443" y="498"/>
                  </a:lnTo>
                  <a:lnTo>
                    <a:pt x="437" y="498"/>
                  </a:lnTo>
                  <a:lnTo>
                    <a:pt x="434" y="498"/>
                  </a:lnTo>
                  <a:lnTo>
                    <a:pt x="431" y="495"/>
                  </a:lnTo>
                  <a:lnTo>
                    <a:pt x="425" y="492"/>
                  </a:lnTo>
                  <a:lnTo>
                    <a:pt x="422" y="489"/>
                  </a:lnTo>
                  <a:lnTo>
                    <a:pt x="422" y="486"/>
                  </a:lnTo>
                  <a:lnTo>
                    <a:pt x="422" y="480"/>
                  </a:lnTo>
                  <a:lnTo>
                    <a:pt x="422" y="477"/>
                  </a:lnTo>
                  <a:lnTo>
                    <a:pt x="419" y="474"/>
                  </a:lnTo>
                  <a:lnTo>
                    <a:pt x="419" y="474"/>
                  </a:lnTo>
                  <a:lnTo>
                    <a:pt x="416" y="474"/>
                  </a:lnTo>
                  <a:lnTo>
                    <a:pt x="413" y="477"/>
                  </a:lnTo>
                  <a:lnTo>
                    <a:pt x="410" y="474"/>
                  </a:lnTo>
                  <a:lnTo>
                    <a:pt x="380" y="447"/>
                  </a:lnTo>
                  <a:lnTo>
                    <a:pt x="380" y="447"/>
                  </a:lnTo>
                  <a:lnTo>
                    <a:pt x="377" y="444"/>
                  </a:lnTo>
                  <a:lnTo>
                    <a:pt x="377" y="441"/>
                  </a:lnTo>
                  <a:lnTo>
                    <a:pt x="380" y="441"/>
                  </a:lnTo>
                  <a:lnTo>
                    <a:pt x="380" y="438"/>
                  </a:lnTo>
                  <a:lnTo>
                    <a:pt x="380" y="435"/>
                  </a:lnTo>
                  <a:lnTo>
                    <a:pt x="380" y="432"/>
                  </a:lnTo>
                  <a:lnTo>
                    <a:pt x="377" y="423"/>
                  </a:lnTo>
                  <a:lnTo>
                    <a:pt x="374" y="420"/>
                  </a:lnTo>
                  <a:lnTo>
                    <a:pt x="374" y="420"/>
                  </a:lnTo>
                  <a:lnTo>
                    <a:pt x="359" y="414"/>
                  </a:lnTo>
                  <a:lnTo>
                    <a:pt x="356" y="417"/>
                  </a:lnTo>
                  <a:lnTo>
                    <a:pt x="353" y="420"/>
                  </a:lnTo>
                  <a:lnTo>
                    <a:pt x="350" y="420"/>
                  </a:lnTo>
                  <a:lnTo>
                    <a:pt x="347" y="420"/>
                  </a:lnTo>
                  <a:lnTo>
                    <a:pt x="344" y="420"/>
                  </a:lnTo>
                  <a:lnTo>
                    <a:pt x="341" y="423"/>
                  </a:lnTo>
                  <a:lnTo>
                    <a:pt x="338" y="423"/>
                  </a:lnTo>
                  <a:lnTo>
                    <a:pt x="335" y="420"/>
                  </a:lnTo>
                  <a:lnTo>
                    <a:pt x="332" y="420"/>
                  </a:lnTo>
                  <a:lnTo>
                    <a:pt x="329" y="423"/>
                  </a:lnTo>
                  <a:lnTo>
                    <a:pt x="314" y="426"/>
                  </a:lnTo>
                  <a:lnTo>
                    <a:pt x="302" y="420"/>
                  </a:lnTo>
                  <a:lnTo>
                    <a:pt x="299" y="420"/>
                  </a:lnTo>
                  <a:lnTo>
                    <a:pt x="299" y="423"/>
                  </a:lnTo>
                  <a:lnTo>
                    <a:pt x="296" y="423"/>
                  </a:lnTo>
                  <a:lnTo>
                    <a:pt x="293" y="426"/>
                  </a:lnTo>
                  <a:lnTo>
                    <a:pt x="293" y="426"/>
                  </a:lnTo>
                  <a:lnTo>
                    <a:pt x="290" y="426"/>
                  </a:lnTo>
                  <a:lnTo>
                    <a:pt x="290" y="426"/>
                  </a:lnTo>
                  <a:lnTo>
                    <a:pt x="287" y="426"/>
                  </a:lnTo>
                  <a:lnTo>
                    <a:pt x="287" y="426"/>
                  </a:lnTo>
                  <a:lnTo>
                    <a:pt x="284" y="423"/>
                  </a:lnTo>
                  <a:lnTo>
                    <a:pt x="281" y="423"/>
                  </a:lnTo>
                  <a:lnTo>
                    <a:pt x="278" y="426"/>
                  </a:lnTo>
                  <a:lnTo>
                    <a:pt x="275" y="426"/>
                  </a:lnTo>
                  <a:lnTo>
                    <a:pt x="272" y="423"/>
                  </a:lnTo>
                  <a:lnTo>
                    <a:pt x="269" y="420"/>
                  </a:lnTo>
                  <a:lnTo>
                    <a:pt x="263" y="417"/>
                  </a:lnTo>
                  <a:lnTo>
                    <a:pt x="254" y="423"/>
                  </a:lnTo>
                  <a:lnTo>
                    <a:pt x="251" y="417"/>
                  </a:lnTo>
                  <a:lnTo>
                    <a:pt x="248" y="414"/>
                  </a:lnTo>
                  <a:lnTo>
                    <a:pt x="248" y="414"/>
                  </a:lnTo>
                  <a:lnTo>
                    <a:pt x="248" y="411"/>
                  </a:lnTo>
                  <a:lnTo>
                    <a:pt x="245" y="411"/>
                  </a:lnTo>
                  <a:lnTo>
                    <a:pt x="242" y="414"/>
                  </a:lnTo>
                  <a:lnTo>
                    <a:pt x="239" y="414"/>
                  </a:lnTo>
                  <a:lnTo>
                    <a:pt x="203" y="393"/>
                  </a:lnTo>
                  <a:lnTo>
                    <a:pt x="200" y="390"/>
                  </a:lnTo>
                  <a:lnTo>
                    <a:pt x="194" y="393"/>
                  </a:lnTo>
                  <a:lnTo>
                    <a:pt x="188" y="396"/>
                  </a:lnTo>
                  <a:lnTo>
                    <a:pt x="185" y="396"/>
                  </a:lnTo>
                  <a:lnTo>
                    <a:pt x="182" y="396"/>
                  </a:lnTo>
                  <a:lnTo>
                    <a:pt x="167" y="390"/>
                  </a:lnTo>
                  <a:lnTo>
                    <a:pt x="164" y="390"/>
                  </a:lnTo>
                  <a:lnTo>
                    <a:pt x="161" y="390"/>
                  </a:lnTo>
                  <a:lnTo>
                    <a:pt x="156" y="387"/>
                  </a:lnTo>
                  <a:lnTo>
                    <a:pt x="153" y="384"/>
                  </a:lnTo>
                  <a:lnTo>
                    <a:pt x="150" y="384"/>
                  </a:lnTo>
                  <a:lnTo>
                    <a:pt x="150" y="381"/>
                  </a:lnTo>
                  <a:lnTo>
                    <a:pt x="147" y="381"/>
                  </a:lnTo>
                  <a:lnTo>
                    <a:pt x="144" y="381"/>
                  </a:lnTo>
                  <a:lnTo>
                    <a:pt x="141" y="384"/>
                  </a:lnTo>
                  <a:lnTo>
                    <a:pt x="132" y="390"/>
                  </a:lnTo>
                  <a:lnTo>
                    <a:pt x="129" y="393"/>
                  </a:lnTo>
                  <a:lnTo>
                    <a:pt x="126" y="393"/>
                  </a:lnTo>
                  <a:lnTo>
                    <a:pt x="117" y="393"/>
                  </a:lnTo>
                  <a:lnTo>
                    <a:pt x="108" y="396"/>
                  </a:lnTo>
                  <a:lnTo>
                    <a:pt x="105" y="393"/>
                  </a:lnTo>
                  <a:lnTo>
                    <a:pt x="99" y="393"/>
                  </a:lnTo>
                  <a:lnTo>
                    <a:pt x="87" y="390"/>
                  </a:lnTo>
                  <a:lnTo>
                    <a:pt x="81" y="390"/>
                  </a:lnTo>
                  <a:lnTo>
                    <a:pt x="78" y="390"/>
                  </a:lnTo>
                  <a:lnTo>
                    <a:pt x="78" y="387"/>
                  </a:lnTo>
                  <a:lnTo>
                    <a:pt x="75" y="387"/>
                  </a:lnTo>
                  <a:lnTo>
                    <a:pt x="72" y="384"/>
                  </a:lnTo>
                  <a:lnTo>
                    <a:pt x="72" y="381"/>
                  </a:lnTo>
                  <a:lnTo>
                    <a:pt x="72" y="378"/>
                  </a:lnTo>
                  <a:lnTo>
                    <a:pt x="69" y="375"/>
                  </a:lnTo>
                  <a:lnTo>
                    <a:pt x="66" y="372"/>
                  </a:lnTo>
                  <a:lnTo>
                    <a:pt x="66" y="369"/>
                  </a:lnTo>
                  <a:lnTo>
                    <a:pt x="66" y="369"/>
                  </a:lnTo>
                  <a:lnTo>
                    <a:pt x="69" y="363"/>
                  </a:lnTo>
                  <a:lnTo>
                    <a:pt x="72" y="363"/>
                  </a:lnTo>
                  <a:lnTo>
                    <a:pt x="75" y="363"/>
                  </a:lnTo>
                  <a:lnTo>
                    <a:pt x="75" y="363"/>
                  </a:lnTo>
                  <a:lnTo>
                    <a:pt x="78" y="366"/>
                  </a:lnTo>
                  <a:lnTo>
                    <a:pt x="81" y="369"/>
                  </a:lnTo>
                  <a:lnTo>
                    <a:pt x="81" y="369"/>
                  </a:lnTo>
                  <a:lnTo>
                    <a:pt x="81" y="369"/>
                  </a:lnTo>
                  <a:lnTo>
                    <a:pt x="84" y="369"/>
                  </a:lnTo>
                  <a:lnTo>
                    <a:pt x="84" y="369"/>
                  </a:lnTo>
                  <a:lnTo>
                    <a:pt x="87" y="369"/>
                  </a:lnTo>
                  <a:lnTo>
                    <a:pt x="87" y="369"/>
                  </a:lnTo>
                  <a:lnTo>
                    <a:pt x="87" y="369"/>
                  </a:lnTo>
                  <a:lnTo>
                    <a:pt x="84" y="363"/>
                  </a:lnTo>
                  <a:lnTo>
                    <a:pt x="78" y="348"/>
                  </a:lnTo>
                  <a:lnTo>
                    <a:pt x="72" y="327"/>
                  </a:lnTo>
                  <a:lnTo>
                    <a:pt x="72" y="312"/>
                  </a:lnTo>
                  <a:lnTo>
                    <a:pt x="72" y="309"/>
                  </a:lnTo>
                  <a:lnTo>
                    <a:pt x="75" y="303"/>
                  </a:lnTo>
                  <a:lnTo>
                    <a:pt x="78" y="300"/>
                  </a:lnTo>
                  <a:lnTo>
                    <a:pt x="78" y="297"/>
                  </a:lnTo>
                  <a:lnTo>
                    <a:pt x="78" y="297"/>
                  </a:lnTo>
                  <a:lnTo>
                    <a:pt x="78" y="297"/>
                  </a:lnTo>
                  <a:lnTo>
                    <a:pt x="81" y="297"/>
                  </a:lnTo>
                  <a:lnTo>
                    <a:pt x="81" y="294"/>
                  </a:lnTo>
                  <a:lnTo>
                    <a:pt x="84" y="291"/>
                  </a:lnTo>
                  <a:lnTo>
                    <a:pt x="84" y="288"/>
                  </a:lnTo>
                  <a:lnTo>
                    <a:pt x="81" y="285"/>
                  </a:lnTo>
                  <a:lnTo>
                    <a:pt x="81" y="285"/>
                  </a:lnTo>
                  <a:lnTo>
                    <a:pt x="78" y="285"/>
                  </a:lnTo>
                  <a:lnTo>
                    <a:pt x="75" y="285"/>
                  </a:lnTo>
                  <a:lnTo>
                    <a:pt x="75" y="285"/>
                  </a:lnTo>
                  <a:lnTo>
                    <a:pt x="72" y="285"/>
                  </a:lnTo>
                  <a:lnTo>
                    <a:pt x="72" y="285"/>
                  </a:lnTo>
                  <a:lnTo>
                    <a:pt x="72" y="282"/>
                  </a:lnTo>
                  <a:lnTo>
                    <a:pt x="69" y="270"/>
                  </a:lnTo>
                  <a:lnTo>
                    <a:pt x="69" y="264"/>
                  </a:lnTo>
                  <a:lnTo>
                    <a:pt x="69" y="261"/>
                  </a:lnTo>
                  <a:lnTo>
                    <a:pt x="66" y="252"/>
                  </a:lnTo>
                  <a:lnTo>
                    <a:pt x="66" y="246"/>
                  </a:lnTo>
                  <a:lnTo>
                    <a:pt x="66" y="243"/>
                  </a:lnTo>
                  <a:lnTo>
                    <a:pt x="66" y="243"/>
                  </a:lnTo>
                  <a:lnTo>
                    <a:pt x="66" y="240"/>
                  </a:lnTo>
                  <a:lnTo>
                    <a:pt x="66" y="237"/>
                  </a:lnTo>
                  <a:lnTo>
                    <a:pt x="69" y="237"/>
                  </a:lnTo>
                  <a:lnTo>
                    <a:pt x="72" y="234"/>
                  </a:lnTo>
                  <a:lnTo>
                    <a:pt x="75" y="231"/>
                  </a:lnTo>
                  <a:lnTo>
                    <a:pt x="75" y="228"/>
                  </a:lnTo>
                  <a:lnTo>
                    <a:pt x="75" y="225"/>
                  </a:lnTo>
                  <a:lnTo>
                    <a:pt x="72" y="225"/>
                  </a:lnTo>
                  <a:lnTo>
                    <a:pt x="72" y="225"/>
                  </a:lnTo>
                  <a:lnTo>
                    <a:pt x="69" y="225"/>
                  </a:lnTo>
                  <a:lnTo>
                    <a:pt x="66" y="225"/>
                  </a:lnTo>
                  <a:lnTo>
                    <a:pt x="66" y="225"/>
                  </a:lnTo>
                  <a:lnTo>
                    <a:pt x="63" y="222"/>
                  </a:lnTo>
                  <a:lnTo>
                    <a:pt x="66" y="219"/>
                  </a:lnTo>
                  <a:lnTo>
                    <a:pt x="72" y="207"/>
                  </a:lnTo>
                  <a:lnTo>
                    <a:pt x="75" y="204"/>
                  </a:lnTo>
                  <a:lnTo>
                    <a:pt x="78" y="204"/>
                  </a:lnTo>
                  <a:lnTo>
                    <a:pt x="81" y="201"/>
                  </a:lnTo>
                  <a:lnTo>
                    <a:pt x="81" y="198"/>
                  </a:lnTo>
                  <a:lnTo>
                    <a:pt x="78" y="195"/>
                  </a:lnTo>
                  <a:lnTo>
                    <a:pt x="78" y="189"/>
                  </a:lnTo>
                  <a:lnTo>
                    <a:pt x="72" y="183"/>
                  </a:lnTo>
                  <a:lnTo>
                    <a:pt x="72" y="177"/>
                  </a:lnTo>
                  <a:lnTo>
                    <a:pt x="69" y="165"/>
                  </a:lnTo>
                  <a:lnTo>
                    <a:pt x="66" y="159"/>
                  </a:lnTo>
                  <a:lnTo>
                    <a:pt x="30" y="123"/>
                  </a:lnTo>
                  <a:lnTo>
                    <a:pt x="0" y="102"/>
                  </a:lnTo>
                  <a:lnTo>
                    <a:pt x="3" y="99"/>
                  </a:lnTo>
                  <a:lnTo>
                    <a:pt x="15" y="84"/>
                  </a:lnTo>
                  <a:lnTo>
                    <a:pt x="18" y="84"/>
                  </a:lnTo>
                  <a:lnTo>
                    <a:pt x="18" y="81"/>
                  </a:lnTo>
                  <a:lnTo>
                    <a:pt x="24" y="63"/>
                  </a:lnTo>
                  <a:lnTo>
                    <a:pt x="30" y="54"/>
                  </a:lnTo>
                  <a:lnTo>
                    <a:pt x="39" y="51"/>
                  </a:lnTo>
                  <a:lnTo>
                    <a:pt x="60" y="63"/>
                  </a:lnTo>
                  <a:lnTo>
                    <a:pt x="60" y="63"/>
                  </a:lnTo>
                  <a:lnTo>
                    <a:pt x="63" y="60"/>
                  </a:lnTo>
                  <a:lnTo>
                    <a:pt x="63" y="57"/>
                  </a:lnTo>
                  <a:lnTo>
                    <a:pt x="60" y="57"/>
                  </a:lnTo>
                  <a:lnTo>
                    <a:pt x="60" y="57"/>
                  </a:lnTo>
                  <a:lnTo>
                    <a:pt x="57" y="57"/>
                  </a:lnTo>
                  <a:lnTo>
                    <a:pt x="57" y="54"/>
                  </a:lnTo>
                  <a:lnTo>
                    <a:pt x="60" y="54"/>
                  </a:lnTo>
                  <a:lnTo>
                    <a:pt x="60" y="51"/>
                  </a:lnTo>
                  <a:lnTo>
                    <a:pt x="57" y="51"/>
                  </a:lnTo>
                  <a:lnTo>
                    <a:pt x="54" y="51"/>
                  </a:lnTo>
                  <a:lnTo>
                    <a:pt x="51" y="48"/>
                  </a:lnTo>
                  <a:lnTo>
                    <a:pt x="48" y="45"/>
                  </a:lnTo>
                  <a:lnTo>
                    <a:pt x="45" y="39"/>
                  </a:lnTo>
                  <a:lnTo>
                    <a:pt x="36" y="36"/>
                  </a:lnTo>
                  <a:lnTo>
                    <a:pt x="36" y="33"/>
                  </a:lnTo>
                  <a:lnTo>
                    <a:pt x="36" y="21"/>
                  </a:lnTo>
                  <a:lnTo>
                    <a:pt x="36" y="9"/>
                  </a:lnTo>
                  <a:lnTo>
                    <a:pt x="42" y="0"/>
                  </a:lnTo>
                  <a:lnTo>
                    <a:pt x="45" y="0"/>
                  </a:lnTo>
                  <a:lnTo>
                    <a:pt x="48" y="3"/>
                  </a:lnTo>
                  <a:lnTo>
                    <a:pt x="54" y="9"/>
                  </a:lnTo>
                  <a:lnTo>
                    <a:pt x="57" y="12"/>
                  </a:lnTo>
                  <a:lnTo>
                    <a:pt x="60" y="12"/>
                  </a:lnTo>
                  <a:close/>
                </a:path>
              </a:pathLst>
            </a:custGeom>
            <a:solidFill>
              <a:schemeClr val="accent4"/>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54" name="Freeform 16">
              <a:extLst>
                <a:ext uri="{FF2B5EF4-FFF2-40B4-BE49-F238E27FC236}">
                  <a16:creationId xmlns:a16="http://schemas.microsoft.com/office/drawing/2014/main" xmlns="" id="{F6F6B298-9807-7444-95E1-EC17B804096D}"/>
                </a:ext>
              </a:extLst>
            </p:cNvPr>
            <p:cNvSpPr>
              <a:spLocks/>
            </p:cNvSpPr>
            <p:nvPr/>
          </p:nvSpPr>
          <p:spPr bwMode="auto">
            <a:xfrm>
              <a:off x="7780010" y="1202387"/>
              <a:ext cx="889000" cy="590550"/>
            </a:xfrm>
            <a:custGeom>
              <a:avLst/>
              <a:gdLst>
                <a:gd name="T0" fmla="*/ 221 w 560"/>
                <a:gd name="T1" fmla="*/ 51 h 372"/>
                <a:gd name="T2" fmla="*/ 218 w 560"/>
                <a:gd name="T3" fmla="*/ 78 h 372"/>
                <a:gd name="T4" fmla="*/ 224 w 560"/>
                <a:gd name="T5" fmla="*/ 90 h 372"/>
                <a:gd name="T6" fmla="*/ 242 w 560"/>
                <a:gd name="T7" fmla="*/ 96 h 372"/>
                <a:gd name="T8" fmla="*/ 275 w 560"/>
                <a:gd name="T9" fmla="*/ 129 h 372"/>
                <a:gd name="T10" fmla="*/ 293 w 560"/>
                <a:gd name="T11" fmla="*/ 114 h 372"/>
                <a:gd name="T12" fmla="*/ 341 w 560"/>
                <a:gd name="T13" fmla="*/ 117 h 372"/>
                <a:gd name="T14" fmla="*/ 353 w 560"/>
                <a:gd name="T15" fmla="*/ 144 h 372"/>
                <a:gd name="T16" fmla="*/ 377 w 560"/>
                <a:gd name="T17" fmla="*/ 198 h 372"/>
                <a:gd name="T18" fmla="*/ 404 w 560"/>
                <a:gd name="T19" fmla="*/ 189 h 372"/>
                <a:gd name="T20" fmla="*/ 428 w 560"/>
                <a:gd name="T21" fmla="*/ 201 h 372"/>
                <a:gd name="T22" fmla="*/ 452 w 560"/>
                <a:gd name="T23" fmla="*/ 261 h 372"/>
                <a:gd name="T24" fmla="*/ 455 w 560"/>
                <a:gd name="T25" fmla="*/ 261 h 372"/>
                <a:gd name="T26" fmla="*/ 473 w 560"/>
                <a:gd name="T27" fmla="*/ 246 h 372"/>
                <a:gd name="T28" fmla="*/ 518 w 560"/>
                <a:gd name="T29" fmla="*/ 246 h 372"/>
                <a:gd name="T30" fmla="*/ 548 w 560"/>
                <a:gd name="T31" fmla="*/ 279 h 372"/>
                <a:gd name="T32" fmla="*/ 554 w 560"/>
                <a:gd name="T33" fmla="*/ 273 h 372"/>
                <a:gd name="T34" fmla="*/ 551 w 560"/>
                <a:gd name="T35" fmla="*/ 288 h 372"/>
                <a:gd name="T36" fmla="*/ 551 w 560"/>
                <a:gd name="T37" fmla="*/ 318 h 372"/>
                <a:gd name="T38" fmla="*/ 560 w 560"/>
                <a:gd name="T39" fmla="*/ 342 h 372"/>
                <a:gd name="T40" fmla="*/ 545 w 560"/>
                <a:gd name="T41" fmla="*/ 354 h 372"/>
                <a:gd name="T42" fmla="*/ 542 w 560"/>
                <a:gd name="T43" fmla="*/ 369 h 372"/>
                <a:gd name="T44" fmla="*/ 512 w 560"/>
                <a:gd name="T45" fmla="*/ 360 h 372"/>
                <a:gd name="T46" fmla="*/ 509 w 560"/>
                <a:gd name="T47" fmla="*/ 348 h 372"/>
                <a:gd name="T48" fmla="*/ 491 w 560"/>
                <a:gd name="T49" fmla="*/ 351 h 372"/>
                <a:gd name="T50" fmla="*/ 449 w 560"/>
                <a:gd name="T51" fmla="*/ 342 h 372"/>
                <a:gd name="T52" fmla="*/ 425 w 560"/>
                <a:gd name="T53" fmla="*/ 345 h 372"/>
                <a:gd name="T54" fmla="*/ 404 w 560"/>
                <a:gd name="T55" fmla="*/ 354 h 372"/>
                <a:gd name="T56" fmla="*/ 377 w 560"/>
                <a:gd name="T57" fmla="*/ 351 h 372"/>
                <a:gd name="T58" fmla="*/ 323 w 560"/>
                <a:gd name="T59" fmla="*/ 345 h 372"/>
                <a:gd name="T60" fmla="*/ 299 w 560"/>
                <a:gd name="T61" fmla="*/ 342 h 372"/>
                <a:gd name="T62" fmla="*/ 275 w 560"/>
                <a:gd name="T63" fmla="*/ 354 h 372"/>
                <a:gd name="T64" fmla="*/ 272 w 560"/>
                <a:gd name="T65" fmla="*/ 342 h 372"/>
                <a:gd name="T66" fmla="*/ 254 w 560"/>
                <a:gd name="T67" fmla="*/ 348 h 372"/>
                <a:gd name="T68" fmla="*/ 254 w 560"/>
                <a:gd name="T69" fmla="*/ 333 h 372"/>
                <a:gd name="T70" fmla="*/ 239 w 560"/>
                <a:gd name="T71" fmla="*/ 321 h 372"/>
                <a:gd name="T72" fmla="*/ 239 w 560"/>
                <a:gd name="T73" fmla="*/ 336 h 372"/>
                <a:gd name="T74" fmla="*/ 215 w 560"/>
                <a:gd name="T75" fmla="*/ 327 h 372"/>
                <a:gd name="T76" fmla="*/ 206 w 560"/>
                <a:gd name="T77" fmla="*/ 318 h 372"/>
                <a:gd name="T78" fmla="*/ 185 w 560"/>
                <a:gd name="T79" fmla="*/ 321 h 372"/>
                <a:gd name="T80" fmla="*/ 173 w 560"/>
                <a:gd name="T81" fmla="*/ 324 h 372"/>
                <a:gd name="T82" fmla="*/ 176 w 560"/>
                <a:gd name="T83" fmla="*/ 309 h 372"/>
                <a:gd name="T84" fmla="*/ 179 w 560"/>
                <a:gd name="T85" fmla="*/ 288 h 372"/>
                <a:gd name="T86" fmla="*/ 164 w 560"/>
                <a:gd name="T87" fmla="*/ 285 h 372"/>
                <a:gd name="T88" fmla="*/ 155 w 560"/>
                <a:gd name="T89" fmla="*/ 288 h 372"/>
                <a:gd name="T90" fmla="*/ 117 w 560"/>
                <a:gd name="T91" fmla="*/ 294 h 372"/>
                <a:gd name="T92" fmla="*/ 105 w 560"/>
                <a:gd name="T93" fmla="*/ 279 h 372"/>
                <a:gd name="T94" fmla="*/ 84 w 560"/>
                <a:gd name="T95" fmla="*/ 255 h 372"/>
                <a:gd name="T96" fmla="*/ 69 w 560"/>
                <a:gd name="T97" fmla="*/ 258 h 372"/>
                <a:gd name="T98" fmla="*/ 48 w 560"/>
                <a:gd name="T99" fmla="*/ 243 h 372"/>
                <a:gd name="T100" fmla="*/ 9 w 560"/>
                <a:gd name="T101" fmla="*/ 240 h 372"/>
                <a:gd name="T102" fmla="*/ 3 w 560"/>
                <a:gd name="T103" fmla="*/ 198 h 372"/>
                <a:gd name="T104" fmla="*/ 0 w 560"/>
                <a:gd name="T105" fmla="*/ 129 h 372"/>
                <a:gd name="T106" fmla="*/ 6 w 560"/>
                <a:gd name="T107" fmla="*/ 75 h 372"/>
                <a:gd name="T108" fmla="*/ 30 w 560"/>
                <a:gd name="T109" fmla="*/ 54 h 372"/>
                <a:gd name="T110" fmla="*/ 158 w 560"/>
                <a:gd name="T111" fmla="*/ 9 h 372"/>
                <a:gd name="T112" fmla="*/ 206 w 560"/>
                <a:gd name="T113" fmla="*/ 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0" h="372">
                  <a:moveTo>
                    <a:pt x="206" y="6"/>
                  </a:moveTo>
                  <a:lnTo>
                    <a:pt x="209" y="21"/>
                  </a:lnTo>
                  <a:lnTo>
                    <a:pt x="209" y="27"/>
                  </a:lnTo>
                  <a:lnTo>
                    <a:pt x="218" y="36"/>
                  </a:lnTo>
                  <a:lnTo>
                    <a:pt x="221" y="42"/>
                  </a:lnTo>
                  <a:lnTo>
                    <a:pt x="221" y="48"/>
                  </a:lnTo>
                  <a:lnTo>
                    <a:pt x="221" y="51"/>
                  </a:lnTo>
                  <a:lnTo>
                    <a:pt x="221" y="51"/>
                  </a:lnTo>
                  <a:lnTo>
                    <a:pt x="215" y="54"/>
                  </a:lnTo>
                  <a:lnTo>
                    <a:pt x="215" y="54"/>
                  </a:lnTo>
                  <a:lnTo>
                    <a:pt x="215" y="57"/>
                  </a:lnTo>
                  <a:lnTo>
                    <a:pt x="218" y="72"/>
                  </a:lnTo>
                  <a:lnTo>
                    <a:pt x="218" y="75"/>
                  </a:lnTo>
                  <a:lnTo>
                    <a:pt x="218" y="78"/>
                  </a:lnTo>
                  <a:lnTo>
                    <a:pt x="218" y="81"/>
                  </a:lnTo>
                  <a:lnTo>
                    <a:pt x="218" y="81"/>
                  </a:lnTo>
                  <a:lnTo>
                    <a:pt x="221" y="84"/>
                  </a:lnTo>
                  <a:lnTo>
                    <a:pt x="221" y="84"/>
                  </a:lnTo>
                  <a:lnTo>
                    <a:pt x="224" y="87"/>
                  </a:lnTo>
                  <a:lnTo>
                    <a:pt x="224" y="90"/>
                  </a:lnTo>
                  <a:lnTo>
                    <a:pt x="224" y="90"/>
                  </a:lnTo>
                  <a:lnTo>
                    <a:pt x="227" y="90"/>
                  </a:lnTo>
                  <a:lnTo>
                    <a:pt x="230" y="90"/>
                  </a:lnTo>
                  <a:lnTo>
                    <a:pt x="233" y="90"/>
                  </a:lnTo>
                  <a:lnTo>
                    <a:pt x="236" y="90"/>
                  </a:lnTo>
                  <a:lnTo>
                    <a:pt x="239" y="93"/>
                  </a:lnTo>
                  <a:lnTo>
                    <a:pt x="239" y="96"/>
                  </a:lnTo>
                  <a:lnTo>
                    <a:pt x="242" y="96"/>
                  </a:lnTo>
                  <a:lnTo>
                    <a:pt x="242" y="99"/>
                  </a:lnTo>
                  <a:lnTo>
                    <a:pt x="251" y="108"/>
                  </a:lnTo>
                  <a:lnTo>
                    <a:pt x="251" y="108"/>
                  </a:lnTo>
                  <a:lnTo>
                    <a:pt x="254" y="117"/>
                  </a:lnTo>
                  <a:lnTo>
                    <a:pt x="254" y="117"/>
                  </a:lnTo>
                  <a:lnTo>
                    <a:pt x="260" y="120"/>
                  </a:lnTo>
                  <a:lnTo>
                    <a:pt x="275" y="129"/>
                  </a:lnTo>
                  <a:lnTo>
                    <a:pt x="278" y="129"/>
                  </a:lnTo>
                  <a:lnTo>
                    <a:pt x="281" y="129"/>
                  </a:lnTo>
                  <a:lnTo>
                    <a:pt x="284" y="129"/>
                  </a:lnTo>
                  <a:lnTo>
                    <a:pt x="284" y="129"/>
                  </a:lnTo>
                  <a:lnTo>
                    <a:pt x="290" y="117"/>
                  </a:lnTo>
                  <a:lnTo>
                    <a:pt x="293" y="114"/>
                  </a:lnTo>
                  <a:lnTo>
                    <a:pt x="293" y="114"/>
                  </a:lnTo>
                  <a:lnTo>
                    <a:pt x="299" y="111"/>
                  </a:lnTo>
                  <a:lnTo>
                    <a:pt x="308" y="105"/>
                  </a:lnTo>
                  <a:lnTo>
                    <a:pt x="326" y="102"/>
                  </a:lnTo>
                  <a:lnTo>
                    <a:pt x="332" y="102"/>
                  </a:lnTo>
                  <a:lnTo>
                    <a:pt x="335" y="105"/>
                  </a:lnTo>
                  <a:lnTo>
                    <a:pt x="338" y="111"/>
                  </a:lnTo>
                  <a:lnTo>
                    <a:pt x="341" y="117"/>
                  </a:lnTo>
                  <a:lnTo>
                    <a:pt x="344" y="123"/>
                  </a:lnTo>
                  <a:lnTo>
                    <a:pt x="347" y="126"/>
                  </a:lnTo>
                  <a:lnTo>
                    <a:pt x="350" y="126"/>
                  </a:lnTo>
                  <a:lnTo>
                    <a:pt x="353" y="126"/>
                  </a:lnTo>
                  <a:lnTo>
                    <a:pt x="353" y="129"/>
                  </a:lnTo>
                  <a:lnTo>
                    <a:pt x="356" y="138"/>
                  </a:lnTo>
                  <a:lnTo>
                    <a:pt x="353" y="144"/>
                  </a:lnTo>
                  <a:lnTo>
                    <a:pt x="356" y="153"/>
                  </a:lnTo>
                  <a:lnTo>
                    <a:pt x="359" y="171"/>
                  </a:lnTo>
                  <a:lnTo>
                    <a:pt x="359" y="183"/>
                  </a:lnTo>
                  <a:lnTo>
                    <a:pt x="362" y="186"/>
                  </a:lnTo>
                  <a:lnTo>
                    <a:pt x="365" y="192"/>
                  </a:lnTo>
                  <a:lnTo>
                    <a:pt x="368" y="192"/>
                  </a:lnTo>
                  <a:lnTo>
                    <a:pt x="377" y="198"/>
                  </a:lnTo>
                  <a:lnTo>
                    <a:pt x="380" y="198"/>
                  </a:lnTo>
                  <a:lnTo>
                    <a:pt x="386" y="198"/>
                  </a:lnTo>
                  <a:lnTo>
                    <a:pt x="395" y="195"/>
                  </a:lnTo>
                  <a:lnTo>
                    <a:pt x="398" y="192"/>
                  </a:lnTo>
                  <a:lnTo>
                    <a:pt x="401" y="192"/>
                  </a:lnTo>
                  <a:lnTo>
                    <a:pt x="401" y="189"/>
                  </a:lnTo>
                  <a:lnTo>
                    <a:pt x="404" y="189"/>
                  </a:lnTo>
                  <a:lnTo>
                    <a:pt x="407" y="189"/>
                  </a:lnTo>
                  <a:lnTo>
                    <a:pt x="410" y="192"/>
                  </a:lnTo>
                  <a:lnTo>
                    <a:pt x="410" y="195"/>
                  </a:lnTo>
                  <a:lnTo>
                    <a:pt x="407" y="198"/>
                  </a:lnTo>
                  <a:lnTo>
                    <a:pt x="410" y="201"/>
                  </a:lnTo>
                  <a:lnTo>
                    <a:pt x="425" y="201"/>
                  </a:lnTo>
                  <a:lnTo>
                    <a:pt x="428" y="201"/>
                  </a:lnTo>
                  <a:lnTo>
                    <a:pt x="434" y="204"/>
                  </a:lnTo>
                  <a:lnTo>
                    <a:pt x="437" y="207"/>
                  </a:lnTo>
                  <a:lnTo>
                    <a:pt x="440" y="213"/>
                  </a:lnTo>
                  <a:lnTo>
                    <a:pt x="443" y="225"/>
                  </a:lnTo>
                  <a:lnTo>
                    <a:pt x="443" y="243"/>
                  </a:lnTo>
                  <a:lnTo>
                    <a:pt x="443" y="255"/>
                  </a:lnTo>
                  <a:lnTo>
                    <a:pt x="452" y="261"/>
                  </a:lnTo>
                  <a:lnTo>
                    <a:pt x="452" y="261"/>
                  </a:lnTo>
                  <a:lnTo>
                    <a:pt x="452" y="261"/>
                  </a:lnTo>
                  <a:lnTo>
                    <a:pt x="452" y="261"/>
                  </a:lnTo>
                  <a:lnTo>
                    <a:pt x="452" y="261"/>
                  </a:lnTo>
                  <a:lnTo>
                    <a:pt x="452" y="261"/>
                  </a:lnTo>
                  <a:lnTo>
                    <a:pt x="455" y="261"/>
                  </a:lnTo>
                  <a:lnTo>
                    <a:pt x="455" y="261"/>
                  </a:lnTo>
                  <a:lnTo>
                    <a:pt x="455" y="258"/>
                  </a:lnTo>
                  <a:lnTo>
                    <a:pt x="455" y="255"/>
                  </a:lnTo>
                  <a:lnTo>
                    <a:pt x="461" y="249"/>
                  </a:lnTo>
                  <a:lnTo>
                    <a:pt x="461" y="249"/>
                  </a:lnTo>
                  <a:lnTo>
                    <a:pt x="461" y="249"/>
                  </a:lnTo>
                  <a:lnTo>
                    <a:pt x="464" y="246"/>
                  </a:lnTo>
                  <a:lnTo>
                    <a:pt x="473" y="246"/>
                  </a:lnTo>
                  <a:lnTo>
                    <a:pt x="482" y="246"/>
                  </a:lnTo>
                  <a:lnTo>
                    <a:pt x="488" y="249"/>
                  </a:lnTo>
                  <a:lnTo>
                    <a:pt x="491" y="252"/>
                  </a:lnTo>
                  <a:lnTo>
                    <a:pt x="494" y="252"/>
                  </a:lnTo>
                  <a:lnTo>
                    <a:pt x="500" y="252"/>
                  </a:lnTo>
                  <a:lnTo>
                    <a:pt x="512" y="249"/>
                  </a:lnTo>
                  <a:lnTo>
                    <a:pt x="518" y="246"/>
                  </a:lnTo>
                  <a:lnTo>
                    <a:pt x="521" y="249"/>
                  </a:lnTo>
                  <a:lnTo>
                    <a:pt x="527" y="258"/>
                  </a:lnTo>
                  <a:lnTo>
                    <a:pt x="533" y="261"/>
                  </a:lnTo>
                  <a:lnTo>
                    <a:pt x="536" y="264"/>
                  </a:lnTo>
                  <a:lnTo>
                    <a:pt x="542" y="276"/>
                  </a:lnTo>
                  <a:lnTo>
                    <a:pt x="545" y="279"/>
                  </a:lnTo>
                  <a:lnTo>
                    <a:pt x="548" y="279"/>
                  </a:lnTo>
                  <a:lnTo>
                    <a:pt x="548" y="276"/>
                  </a:lnTo>
                  <a:lnTo>
                    <a:pt x="548" y="273"/>
                  </a:lnTo>
                  <a:lnTo>
                    <a:pt x="548" y="273"/>
                  </a:lnTo>
                  <a:lnTo>
                    <a:pt x="548" y="273"/>
                  </a:lnTo>
                  <a:lnTo>
                    <a:pt x="551" y="270"/>
                  </a:lnTo>
                  <a:lnTo>
                    <a:pt x="551" y="270"/>
                  </a:lnTo>
                  <a:lnTo>
                    <a:pt x="554" y="273"/>
                  </a:lnTo>
                  <a:lnTo>
                    <a:pt x="557" y="276"/>
                  </a:lnTo>
                  <a:lnTo>
                    <a:pt x="560" y="279"/>
                  </a:lnTo>
                  <a:lnTo>
                    <a:pt x="560" y="282"/>
                  </a:lnTo>
                  <a:lnTo>
                    <a:pt x="557" y="285"/>
                  </a:lnTo>
                  <a:lnTo>
                    <a:pt x="557" y="285"/>
                  </a:lnTo>
                  <a:lnTo>
                    <a:pt x="551" y="288"/>
                  </a:lnTo>
                  <a:lnTo>
                    <a:pt x="551" y="288"/>
                  </a:lnTo>
                  <a:lnTo>
                    <a:pt x="548" y="291"/>
                  </a:lnTo>
                  <a:lnTo>
                    <a:pt x="548" y="294"/>
                  </a:lnTo>
                  <a:lnTo>
                    <a:pt x="548" y="300"/>
                  </a:lnTo>
                  <a:lnTo>
                    <a:pt x="542" y="312"/>
                  </a:lnTo>
                  <a:lnTo>
                    <a:pt x="542" y="318"/>
                  </a:lnTo>
                  <a:lnTo>
                    <a:pt x="545" y="321"/>
                  </a:lnTo>
                  <a:lnTo>
                    <a:pt x="551" y="318"/>
                  </a:lnTo>
                  <a:lnTo>
                    <a:pt x="551" y="318"/>
                  </a:lnTo>
                  <a:lnTo>
                    <a:pt x="554" y="318"/>
                  </a:lnTo>
                  <a:lnTo>
                    <a:pt x="557" y="333"/>
                  </a:lnTo>
                  <a:lnTo>
                    <a:pt x="560" y="336"/>
                  </a:lnTo>
                  <a:lnTo>
                    <a:pt x="560" y="339"/>
                  </a:lnTo>
                  <a:lnTo>
                    <a:pt x="560" y="342"/>
                  </a:lnTo>
                  <a:lnTo>
                    <a:pt x="560" y="342"/>
                  </a:lnTo>
                  <a:lnTo>
                    <a:pt x="554" y="345"/>
                  </a:lnTo>
                  <a:lnTo>
                    <a:pt x="551" y="348"/>
                  </a:lnTo>
                  <a:lnTo>
                    <a:pt x="551" y="348"/>
                  </a:lnTo>
                  <a:lnTo>
                    <a:pt x="548" y="348"/>
                  </a:lnTo>
                  <a:lnTo>
                    <a:pt x="548" y="351"/>
                  </a:lnTo>
                  <a:lnTo>
                    <a:pt x="548" y="351"/>
                  </a:lnTo>
                  <a:lnTo>
                    <a:pt x="545" y="354"/>
                  </a:lnTo>
                  <a:lnTo>
                    <a:pt x="545" y="354"/>
                  </a:lnTo>
                  <a:lnTo>
                    <a:pt x="542" y="360"/>
                  </a:lnTo>
                  <a:lnTo>
                    <a:pt x="545" y="360"/>
                  </a:lnTo>
                  <a:lnTo>
                    <a:pt x="545" y="363"/>
                  </a:lnTo>
                  <a:lnTo>
                    <a:pt x="545" y="369"/>
                  </a:lnTo>
                  <a:lnTo>
                    <a:pt x="545" y="369"/>
                  </a:lnTo>
                  <a:lnTo>
                    <a:pt x="542" y="369"/>
                  </a:lnTo>
                  <a:lnTo>
                    <a:pt x="542" y="369"/>
                  </a:lnTo>
                  <a:lnTo>
                    <a:pt x="539" y="372"/>
                  </a:lnTo>
                  <a:lnTo>
                    <a:pt x="536" y="372"/>
                  </a:lnTo>
                  <a:lnTo>
                    <a:pt x="533" y="369"/>
                  </a:lnTo>
                  <a:lnTo>
                    <a:pt x="515" y="363"/>
                  </a:lnTo>
                  <a:lnTo>
                    <a:pt x="515" y="363"/>
                  </a:lnTo>
                  <a:lnTo>
                    <a:pt x="512" y="360"/>
                  </a:lnTo>
                  <a:lnTo>
                    <a:pt x="512" y="360"/>
                  </a:lnTo>
                  <a:lnTo>
                    <a:pt x="512" y="360"/>
                  </a:lnTo>
                  <a:lnTo>
                    <a:pt x="512" y="357"/>
                  </a:lnTo>
                  <a:lnTo>
                    <a:pt x="512" y="351"/>
                  </a:lnTo>
                  <a:lnTo>
                    <a:pt x="512" y="348"/>
                  </a:lnTo>
                  <a:lnTo>
                    <a:pt x="512" y="348"/>
                  </a:lnTo>
                  <a:lnTo>
                    <a:pt x="509" y="348"/>
                  </a:lnTo>
                  <a:lnTo>
                    <a:pt x="503" y="348"/>
                  </a:lnTo>
                  <a:lnTo>
                    <a:pt x="500" y="351"/>
                  </a:lnTo>
                  <a:lnTo>
                    <a:pt x="500" y="351"/>
                  </a:lnTo>
                  <a:lnTo>
                    <a:pt x="497" y="354"/>
                  </a:lnTo>
                  <a:lnTo>
                    <a:pt x="494" y="354"/>
                  </a:lnTo>
                  <a:lnTo>
                    <a:pt x="491" y="354"/>
                  </a:lnTo>
                  <a:lnTo>
                    <a:pt x="491" y="351"/>
                  </a:lnTo>
                  <a:lnTo>
                    <a:pt x="488" y="351"/>
                  </a:lnTo>
                  <a:lnTo>
                    <a:pt x="488" y="348"/>
                  </a:lnTo>
                  <a:lnTo>
                    <a:pt x="485" y="348"/>
                  </a:lnTo>
                  <a:lnTo>
                    <a:pt x="464" y="345"/>
                  </a:lnTo>
                  <a:lnTo>
                    <a:pt x="455" y="342"/>
                  </a:lnTo>
                  <a:lnTo>
                    <a:pt x="452" y="342"/>
                  </a:lnTo>
                  <a:lnTo>
                    <a:pt x="449" y="342"/>
                  </a:lnTo>
                  <a:lnTo>
                    <a:pt x="443" y="345"/>
                  </a:lnTo>
                  <a:lnTo>
                    <a:pt x="440" y="348"/>
                  </a:lnTo>
                  <a:lnTo>
                    <a:pt x="437" y="348"/>
                  </a:lnTo>
                  <a:lnTo>
                    <a:pt x="434" y="348"/>
                  </a:lnTo>
                  <a:lnTo>
                    <a:pt x="431" y="348"/>
                  </a:lnTo>
                  <a:lnTo>
                    <a:pt x="425" y="345"/>
                  </a:lnTo>
                  <a:lnTo>
                    <a:pt x="425" y="345"/>
                  </a:lnTo>
                  <a:lnTo>
                    <a:pt x="422" y="345"/>
                  </a:lnTo>
                  <a:lnTo>
                    <a:pt x="416" y="348"/>
                  </a:lnTo>
                  <a:lnTo>
                    <a:pt x="413" y="351"/>
                  </a:lnTo>
                  <a:lnTo>
                    <a:pt x="410" y="351"/>
                  </a:lnTo>
                  <a:lnTo>
                    <a:pt x="410" y="351"/>
                  </a:lnTo>
                  <a:lnTo>
                    <a:pt x="407" y="354"/>
                  </a:lnTo>
                  <a:lnTo>
                    <a:pt x="404" y="354"/>
                  </a:lnTo>
                  <a:lnTo>
                    <a:pt x="404" y="354"/>
                  </a:lnTo>
                  <a:lnTo>
                    <a:pt x="398" y="357"/>
                  </a:lnTo>
                  <a:lnTo>
                    <a:pt x="392" y="354"/>
                  </a:lnTo>
                  <a:lnTo>
                    <a:pt x="386" y="351"/>
                  </a:lnTo>
                  <a:lnTo>
                    <a:pt x="383" y="351"/>
                  </a:lnTo>
                  <a:lnTo>
                    <a:pt x="380" y="351"/>
                  </a:lnTo>
                  <a:lnTo>
                    <a:pt x="377" y="351"/>
                  </a:lnTo>
                  <a:lnTo>
                    <a:pt x="377" y="354"/>
                  </a:lnTo>
                  <a:lnTo>
                    <a:pt x="374" y="354"/>
                  </a:lnTo>
                  <a:lnTo>
                    <a:pt x="371" y="354"/>
                  </a:lnTo>
                  <a:lnTo>
                    <a:pt x="359" y="351"/>
                  </a:lnTo>
                  <a:lnTo>
                    <a:pt x="353" y="351"/>
                  </a:lnTo>
                  <a:lnTo>
                    <a:pt x="338" y="354"/>
                  </a:lnTo>
                  <a:lnTo>
                    <a:pt x="323" y="345"/>
                  </a:lnTo>
                  <a:lnTo>
                    <a:pt x="311" y="336"/>
                  </a:lnTo>
                  <a:lnTo>
                    <a:pt x="308" y="336"/>
                  </a:lnTo>
                  <a:lnTo>
                    <a:pt x="308" y="336"/>
                  </a:lnTo>
                  <a:lnTo>
                    <a:pt x="302" y="336"/>
                  </a:lnTo>
                  <a:lnTo>
                    <a:pt x="299" y="336"/>
                  </a:lnTo>
                  <a:lnTo>
                    <a:pt x="299" y="339"/>
                  </a:lnTo>
                  <a:lnTo>
                    <a:pt x="299" y="342"/>
                  </a:lnTo>
                  <a:lnTo>
                    <a:pt x="299" y="345"/>
                  </a:lnTo>
                  <a:lnTo>
                    <a:pt x="299" y="348"/>
                  </a:lnTo>
                  <a:lnTo>
                    <a:pt x="296" y="348"/>
                  </a:lnTo>
                  <a:lnTo>
                    <a:pt x="293" y="348"/>
                  </a:lnTo>
                  <a:lnTo>
                    <a:pt x="284" y="351"/>
                  </a:lnTo>
                  <a:lnTo>
                    <a:pt x="281" y="351"/>
                  </a:lnTo>
                  <a:lnTo>
                    <a:pt x="275" y="354"/>
                  </a:lnTo>
                  <a:lnTo>
                    <a:pt x="275" y="354"/>
                  </a:lnTo>
                  <a:lnTo>
                    <a:pt x="272" y="354"/>
                  </a:lnTo>
                  <a:lnTo>
                    <a:pt x="272" y="351"/>
                  </a:lnTo>
                  <a:lnTo>
                    <a:pt x="272" y="348"/>
                  </a:lnTo>
                  <a:lnTo>
                    <a:pt x="272" y="345"/>
                  </a:lnTo>
                  <a:lnTo>
                    <a:pt x="272" y="345"/>
                  </a:lnTo>
                  <a:lnTo>
                    <a:pt x="272" y="342"/>
                  </a:lnTo>
                  <a:lnTo>
                    <a:pt x="272" y="339"/>
                  </a:lnTo>
                  <a:lnTo>
                    <a:pt x="269" y="339"/>
                  </a:lnTo>
                  <a:lnTo>
                    <a:pt x="269" y="336"/>
                  </a:lnTo>
                  <a:lnTo>
                    <a:pt x="266" y="339"/>
                  </a:lnTo>
                  <a:lnTo>
                    <a:pt x="260" y="345"/>
                  </a:lnTo>
                  <a:lnTo>
                    <a:pt x="254" y="348"/>
                  </a:lnTo>
                  <a:lnTo>
                    <a:pt x="254" y="348"/>
                  </a:lnTo>
                  <a:lnTo>
                    <a:pt x="251" y="348"/>
                  </a:lnTo>
                  <a:lnTo>
                    <a:pt x="251" y="345"/>
                  </a:lnTo>
                  <a:lnTo>
                    <a:pt x="251" y="342"/>
                  </a:lnTo>
                  <a:lnTo>
                    <a:pt x="254" y="339"/>
                  </a:lnTo>
                  <a:lnTo>
                    <a:pt x="254" y="336"/>
                  </a:lnTo>
                  <a:lnTo>
                    <a:pt x="254" y="336"/>
                  </a:lnTo>
                  <a:lnTo>
                    <a:pt x="254" y="333"/>
                  </a:lnTo>
                  <a:lnTo>
                    <a:pt x="251" y="327"/>
                  </a:lnTo>
                  <a:lnTo>
                    <a:pt x="251" y="324"/>
                  </a:lnTo>
                  <a:lnTo>
                    <a:pt x="248" y="321"/>
                  </a:lnTo>
                  <a:lnTo>
                    <a:pt x="245" y="318"/>
                  </a:lnTo>
                  <a:lnTo>
                    <a:pt x="242" y="318"/>
                  </a:lnTo>
                  <a:lnTo>
                    <a:pt x="242" y="318"/>
                  </a:lnTo>
                  <a:lnTo>
                    <a:pt x="239" y="321"/>
                  </a:lnTo>
                  <a:lnTo>
                    <a:pt x="239" y="324"/>
                  </a:lnTo>
                  <a:lnTo>
                    <a:pt x="239" y="327"/>
                  </a:lnTo>
                  <a:lnTo>
                    <a:pt x="239" y="330"/>
                  </a:lnTo>
                  <a:lnTo>
                    <a:pt x="239" y="333"/>
                  </a:lnTo>
                  <a:lnTo>
                    <a:pt x="239" y="333"/>
                  </a:lnTo>
                  <a:lnTo>
                    <a:pt x="239" y="333"/>
                  </a:lnTo>
                  <a:lnTo>
                    <a:pt x="239" y="336"/>
                  </a:lnTo>
                  <a:lnTo>
                    <a:pt x="236" y="336"/>
                  </a:lnTo>
                  <a:lnTo>
                    <a:pt x="236" y="336"/>
                  </a:lnTo>
                  <a:lnTo>
                    <a:pt x="233" y="333"/>
                  </a:lnTo>
                  <a:lnTo>
                    <a:pt x="230" y="330"/>
                  </a:lnTo>
                  <a:lnTo>
                    <a:pt x="227" y="330"/>
                  </a:lnTo>
                  <a:lnTo>
                    <a:pt x="215" y="327"/>
                  </a:lnTo>
                  <a:lnTo>
                    <a:pt x="215" y="327"/>
                  </a:lnTo>
                  <a:lnTo>
                    <a:pt x="212" y="324"/>
                  </a:lnTo>
                  <a:lnTo>
                    <a:pt x="212" y="321"/>
                  </a:lnTo>
                  <a:lnTo>
                    <a:pt x="215" y="321"/>
                  </a:lnTo>
                  <a:lnTo>
                    <a:pt x="215" y="318"/>
                  </a:lnTo>
                  <a:lnTo>
                    <a:pt x="212" y="318"/>
                  </a:lnTo>
                  <a:lnTo>
                    <a:pt x="209" y="318"/>
                  </a:lnTo>
                  <a:lnTo>
                    <a:pt x="206" y="318"/>
                  </a:lnTo>
                  <a:lnTo>
                    <a:pt x="203" y="318"/>
                  </a:lnTo>
                  <a:lnTo>
                    <a:pt x="203" y="321"/>
                  </a:lnTo>
                  <a:lnTo>
                    <a:pt x="200" y="321"/>
                  </a:lnTo>
                  <a:lnTo>
                    <a:pt x="194" y="318"/>
                  </a:lnTo>
                  <a:lnTo>
                    <a:pt x="188" y="318"/>
                  </a:lnTo>
                  <a:lnTo>
                    <a:pt x="185" y="321"/>
                  </a:lnTo>
                  <a:lnTo>
                    <a:pt x="185" y="321"/>
                  </a:lnTo>
                  <a:lnTo>
                    <a:pt x="182" y="324"/>
                  </a:lnTo>
                  <a:lnTo>
                    <a:pt x="182" y="327"/>
                  </a:lnTo>
                  <a:lnTo>
                    <a:pt x="179" y="330"/>
                  </a:lnTo>
                  <a:lnTo>
                    <a:pt x="179" y="330"/>
                  </a:lnTo>
                  <a:lnTo>
                    <a:pt x="176" y="330"/>
                  </a:lnTo>
                  <a:lnTo>
                    <a:pt x="173" y="327"/>
                  </a:lnTo>
                  <a:lnTo>
                    <a:pt x="173" y="324"/>
                  </a:lnTo>
                  <a:lnTo>
                    <a:pt x="173" y="321"/>
                  </a:lnTo>
                  <a:lnTo>
                    <a:pt x="173" y="321"/>
                  </a:lnTo>
                  <a:lnTo>
                    <a:pt x="173" y="318"/>
                  </a:lnTo>
                  <a:lnTo>
                    <a:pt x="173" y="315"/>
                  </a:lnTo>
                  <a:lnTo>
                    <a:pt x="173" y="315"/>
                  </a:lnTo>
                  <a:lnTo>
                    <a:pt x="173" y="312"/>
                  </a:lnTo>
                  <a:lnTo>
                    <a:pt x="176" y="309"/>
                  </a:lnTo>
                  <a:lnTo>
                    <a:pt x="179" y="306"/>
                  </a:lnTo>
                  <a:lnTo>
                    <a:pt x="188" y="300"/>
                  </a:lnTo>
                  <a:lnTo>
                    <a:pt x="191" y="300"/>
                  </a:lnTo>
                  <a:lnTo>
                    <a:pt x="191" y="297"/>
                  </a:lnTo>
                  <a:lnTo>
                    <a:pt x="191" y="294"/>
                  </a:lnTo>
                  <a:lnTo>
                    <a:pt x="188" y="291"/>
                  </a:lnTo>
                  <a:lnTo>
                    <a:pt x="179" y="288"/>
                  </a:lnTo>
                  <a:lnTo>
                    <a:pt x="176" y="285"/>
                  </a:lnTo>
                  <a:lnTo>
                    <a:pt x="173" y="285"/>
                  </a:lnTo>
                  <a:lnTo>
                    <a:pt x="170" y="288"/>
                  </a:lnTo>
                  <a:lnTo>
                    <a:pt x="170" y="291"/>
                  </a:lnTo>
                  <a:lnTo>
                    <a:pt x="167" y="291"/>
                  </a:lnTo>
                  <a:lnTo>
                    <a:pt x="167" y="288"/>
                  </a:lnTo>
                  <a:lnTo>
                    <a:pt x="164" y="285"/>
                  </a:lnTo>
                  <a:lnTo>
                    <a:pt x="164" y="282"/>
                  </a:lnTo>
                  <a:lnTo>
                    <a:pt x="161" y="282"/>
                  </a:lnTo>
                  <a:lnTo>
                    <a:pt x="158" y="282"/>
                  </a:lnTo>
                  <a:lnTo>
                    <a:pt x="158" y="285"/>
                  </a:lnTo>
                  <a:lnTo>
                    <a:pt x="158" y="288"/>
                  </a:lnTo>
                  <a:lnTo>
                    <a:pt x="155" y="288"/>
                  </a:lnTo>
                  <a:lnTo>
                    <a:pt x="155" y="288"/>
                  </a:lnTo>
                  <a:lnTo>
                    <a:pt x="149" y="288"/>
                  </a:lnTo>
                  <a:lnTo>
                    <a:pt x="143" y="291"/>
                  </a:lnTo>
                  <a:lnTo>
                    <a:pt x="140" y="291"/>
                  </a:lnTo>
                  <a:lnTo>
                    <a:pt x="137" y="291"/>
                  </a:lnTo>
                  <a:lnTo>
                    <a:pt x="134" y="291"/>
                  </a:lnTo>
                  <a:lnTo>
                    <a:pt x="128" y="294"/>
                  </a:lnTo>
                  <a:lnTo>
                    <a:pt x="117" y="294"/>
                  </a:lnTo>
                  <a:lnTo>
                    <a:pt x="114" y="294"/>
                  </a:lnTo>
                  <a:lnTo>
                    <a:pt x="111" y="291"/>
                  </a:lnTo>
                  <a:lnTo>
                    <a:pt x="108" y="288"/>
                  </a:lnTo>
                  <a:lnTo>
                    <a:pt x="105" y="285"/>
                  </a:lnTo>
                  <a:lnTo>
                    <a:pt x="105" y="282"/>
                  </a:lnTo>
                  <a:lnTo>
                    <a:pt x="105" y="282"/>
                  </a:lnTo>
                  <a:lnTo>
                    <a:pt x="105" y="279"/>
                  </a:lnTo>
                  <a:lnTo>
                    <a:pt x="102" y="276"/>
                  </a:lnTo>
                  <a:lnTo>
                    <a:pt x="99" y="273"/>
                  </a:lnTo>
                  <a:lnTo>
                    <a:pt x="81" y="264"/>
                  </a:lnTo>
                  <a:lnTo>
                    <a:pt x="81" y="261"/>
                  </a:lnTo>
                  <a:lnTo>
                    <a:pt x="81" y="258"/>
                  </a:lnTo>
                  <a:lnTo>
                    <a:pt x="81" y="258"/>
                  </a:lnTo>
                  <a:lnTo>
                    <a:pt x="84" y="255"/>
                  </a:lnTo>
                  <a:lnTo>
                    <a:pt x="81" y="255"/>
                  </a:lnTo>
                  <a:lnTo>
                    <a:pt x="81" y="252"/>
                  </a:lnTo>
                  <a:lnTo>
                    <a:pt x="78" y="252"/>
                  </a:lnTo>
                  <a:lnTo>
                    <a:pt x="75" y="255"/>
                  </a:lnTo>
                  <a:lnTo>
                    <a:pt x="75" y="255"/>
                  </a:lnTo>
                  <a:lnTo>
                    <a:pt x="72" y="258"/>
                  </a:lnTo>
                  <a:lnTo>
                    <a:pt x="69" y="258"/>
                  </a:lnTo>
                  <a:lnTo>
                    <a:pt x="66" y="255"/>
                  </a:lnTo>
                  <a:lnTo>
                    <a:pt x="63" y="252"/>
                  </a:lnTo>
                  <a:lnTo>
                    <a:pt x="60" y="249"/>
                  </a:lnTo>
                  <a:lnTo>
                    <a:pt x="60" y="246"/>
                  </a:lnTo>
                  <a:lnTo>
                    <a:pt x="54" y="243"/>
                  </a:lnTo>
                  <a:lnTo>
                    <a:pt x="51" y="243"/>
                  </a:lnTo>
                  <a:lnTo>
                    <a:pt x="48" y="243"/>
                  </a:lnTo>
                  <a:lnTo>
                    <a:pt x="39" y="243"/>
                  </a:lnTo>
                  <a:lnTo>
                    <a:pt x="27" y="249"/>
                  </a:lnTo>
                  <a:lnTo>
                    <a:pt x="24" y="249"/>
                  </a:lnTo>
                  <a:lnTo>
                    <a:pt x="21" y="249"/>
                  </a:lnTo>
                  <a:lnTo>
                    <a:pt x="18" y="249"/>
                  </a:lnTo>
                  <a:lnTo>
                    <a:pt x="15" y="246"/>
                  </a:lnTo>
                  <a:lnTo>
                    <a:pt x="9" y="240"/>
                  </a:lnTo>
                  <a:lnTo>
                    <a:pt x="6" y="237"/>
                  </a:lnTo>
                  <a:lnTo>
                    <a:pt x="12" y="240"/>
                  </a:lnTo>
                  <a:lnTo>
                    <a:pt x="12" y="237"/>
                  </a:lnTo>
                  <a:lnTo>
                    <a:pt x="0" y="228"/>
                  </a:lnTo>
                  <a:lnTo>
                    <a:pt x="0" y="225"/>
                  </a:lnTo>
                  <a:lnTo>
                    <a:pt x="3" y="213"/>
                  </a:lnTo>
                  <a:lnTo>
                    <a:pt x="3" y="198"/>
                  </a:lnTo>
                  <a:lnTo>
                    <a:pt x="3" y="186"/>
                  </a:lnTo>
                  <a:lnTo>
                    <a:pt x="12" y="180"/>
                  </a:lnTo>
                  <a:lnTo>
                    <a:pt x="6" y="171"/>
                  </a:lnTo>
                  <a:lnTo>
                    <a:pt x="3" y="165"/>
                  </a:lnTo>
                  <a:lnTo>
                    <a:pt x="3" y="150"/>
                  </a:lnTo>
                  <a:lnTo>
                    <a:pt x="0" y="135"/>
                  </a:lnTo>
                  <a:lnTo>
                    <a:pt x="0" y="129"/>
                  </a:lnTo>
                  <a:lnTo>
                    <a:pt x="3" y="123"/>
                  </a:lnTo>
                  <a:lnTo>
                    <a:pt x="6" y="111"/>
                  </a:lnTo>
                  <a:lnTo>
                    <a:pt x="9" y="105"/>
                  </a:lnTo>
                  <a:lnTo>
                    <a:pt x="9" y="99"/>
                  </a:lnTo>
                  <a:lnTo>
                    <a:pt x="9" y="90"/>
                  </a:lnTo>
                  <a:lnTo>
                    <a:pt x="6" y="78"/>
                  </a:lnTo>
                  <a:lnTo>
                    <a:pt x="6" y="75"/>
                  </a:lnTo>
                  <a:lnTo>
                    <a:pt x="6" y="72"/>
                  </a:lnTo>
                  <a:lnTo>
                    <a:pt x="9" y="69"/>
                  </a:lnTo>
                  <a:lnTo>
                    <a:pt x="12" y="69"/>
                  </a:lnTo>
                  <a:lnTo>
                    <a:pt x="15" y="66"/>
                  </a:lnTo>
                  <a:lnTo>
                    <a:pt x="21" y="66"/>
                  </a:lnTo>
                  <a:lnTo>
                    <a:pt x="24" y="63"/>
                  </a:lnTo>
                  <a:lnTo>
                    <a:pt x="30" y="54"/>
                  </a:lnTo>
                  <a:lnTo>
                    <a:pt x="36" y="48"/>
                  </a:lnTo>
                  <a:lnTo>
                    <a:pt x="78" y="30"/>
                  </a:lnTo>
                  <a:lnTo>
                    <a:pt x="81" y="30"/>
                  </a:lnTo>
                  <a:lnTo>
                    <a:pt x="87" y="27"/>
                  </a:lnTo>
                  <a:lnTo>
                    <a:pt x="122" y="21"/>
                  </a:lnTo>
                  <a:lnTo>
                    <a:pt x="158" y="9"/>
                  </a:lnTo>
                  <a:lnTo>
                    <a:pt x="158" y="9"/>
                  </a:lnTo>
                  <a:lnTo>
                    <a:pt x="161" y="9"/>
                  </a:lnTo>
                  <a:lnTo>
                    <a:pt x="173" y="9"/>
                  </a:lnTo>
                  <a:lnTo>
                    <a:pt x="191" y="6"/>
                  </a:lnTo>
                  <a:lnTo>
                    <a:pt x="200" y="3"/>
                  </a:lnTo>
                  <a:lnTo>
                    <a:pt x="203" y="0"/>
                  </a:lnTo>
                  <a:lnTo>
                    <a:pt x="203" y="0"/>
                  </a:lnTo>
                  <a:lnTo>
                    <a:pt x="206" y="6"/>
                  </a:lnTo>
                  <a:close/>
                </a:path>
              </a:pathLst>
            </a:custGeom>
            <a:solidFill>
              <a:schemeClr val="accent4"/>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grpSp>
      <p:grpSp>
        <p:nvGrpSpPr>
          <p:cNvPr id="11" name="Groupe 10">
            <a:extLst>
              <a:ext uri="{FF2B5EF4-FFF2-40B4-BE49-F238E27FC236}">
                <a16:creationId xmlns:a16="http://schemas.microsoft.com/office/drawing/2014/main" xmlns="" id="{29B068EC-2027-6A40-911F-3357AB81F01A}"/>
              </a:ext>
            </a:extLst>
          </p:cNvPr>
          <p:cNvGrpSpPr/>
          <p:nvPr/>
        </p:nvGrpSpPr>
        <p:grpSpPr>
          <a:xfrm>
            <a:off x="6490453" y="2109391"/>
            <a:ext cx="1233488" cy="946150"/>
            <a:chOff x="6603673" y="1759600"/>
            <a:chExt cx="1233488" cy="946150"/>
          </a:xfrm>
        </p:grpSpPr>
        <p:sp>
          <p:nvSpPr>
            <p:cNvPr id="48" name="Freeform 10">
              <a:extLst>
                <a:ext uri="{FF2B5EF4-FFF2-40B4-BE49-F238E27FC236}">
                  <a16:creationId xmlns:a16="http://schemas.microsoft.com/office/drawing/2014/main" xmlns="" id="{B8F62823-CAB3-954D-AFD6-4B72967F9FE7}"/>
                </a:ext>
              </a:extLst>
            </p:cNvPr>
            <p:cNvSpPr>
              <a:spLocks/>
            </p:cNvSpPr>
            <p:nvPr/>
          </p:nvSpPr>
          <p:spPr bwMode="auto">
            <a:xfrm>
              <a:off x="7260898" y="1759600"/>
              <a:ext cx="576263" cy="722313"/>
            </a:xfrm>
            <a:custGeom>
              <a:avLst/>
              <a:gdLst>
                <a:gd name="T0" fmla="*/ 294 w 363"/>
                <a:gd name="T1" fmla="*/ 330 h 455"/>
                <a:gd name="T2" fmla="*/ 294 w 363"/>
                <a:gd name="T3" fmla="*/ 345 h 455"/>
                <a:gd name="T4" fmla="*/ 294 w 363"/>
                <a:gd name="T5" fmla="*/ 354 h 455"/>
                <a:gd name="T6" fmla="*/ 300 w 363"/>
                <a:gd name="T7" fmla="*/ 357 h 455"/>
                <a:gd name="T8" fmla="*/ 291 w 363"/>
                <a:gd name="T9" fmla="*/ 375 h 455"/>
                <a:gd name="T10" fmla="*/ 291 w 363"/>
                <a:gd name="T11" fmla="*/ 390 h 455"/>
                <a:gd name="T12" fmla="*/ 273 w 363"/>
                <a:gd name="T13" fmla="*/ 405 h 455"/>
                <a:gd name="T14" fmla="*/ 264 w 363"/>
                <a:gd name="T15" fmla="*/ 420 h 455"/>
                <a:gd name="T16" fmla="*/ 249 w 363"/>
                <a:gd name="T17" fmla="*/ 426 h 455"/>
                <a:gd name="T18" fmla="*/ 234 w 363"/>
                <a:gd name="T19" fmla="*/ 426 h 455"/>
                <a:gd name="T20" fmla="*/ 219 w 363"/>
                <a:gd name="T21" fmla="*/ 417 h 455"/>
                <a:gd name="T22" fmla="*/ 216 w 363"/>
                <a:gd name="T23" fmla="*/ 426 h 455"/>
                <a:gd name="T24" fmla="*/ 204 w 363"/>
                <a:gd name="T25" fmla="*/ 429 h 455"/>
                <a:gd name="T26" fmla="*/ 195 w 363"/>
                <a:gd name="T27" fmla="*/ 438 h 455"/>
                <a:gd name="T28" fmla="*/ 168 w 363"/>
                <a:gd name="T29" fmla="*/ 443 h 455"/>
                <a:gd name="T30" fmla="*/ 147 w 363"/>
                <a:gd name="T31" fmla="*/ 449 h 455"/>
                <a:gd name="T32" fmla="*/ 138 w 363"/>
                <a:gd name="T33" fmla="*/ 438 h 455"/>
                <a:gd name="T34" fmla="*/ 144 w 363"/>
                <a:gd name="T35" fmla="*/ 429 h 455"/>
                <a:gd name="T36" fmla="*/ 144 w 363"/>
                <a:gd name="T37" fmla="*/ 420 h 455"/>
                <a:gd name="T38" fmla="*/ 126 w 363"/>
                <a:gd name="T39" fmla="*/ 414 h 455"/>
                <a:gd name="T40" fmla="*/ 114 w 363"/>
                <a:gd name="T41" fmla="*/ 390 h 455"/>
                <a:gd name="T42" fmla="*/ 102 w 363"/>
                <a:gd name="T43" fmla="*/ 390 h 455"/>
                <a:gd name="T44" fmla="*/ 75 w 363"/>
                <a:gd name="T45" fmla="*/ 384 h 455"/>
                <a:gd name="T46" fmla="*/ 72 w 363"/>
                <a:gd name="T47" fmla="*/ 366 h 455"/>
                <a:gd name="T48" fmla="*/ 75 w 363"/>
                <a:gd name="T49" fmla="*/ 348 h 455"/>
                <a:gd name="T50" fmla="*/ 72 w 363"/>
                <a:gd name="T51" fmla="*/ 339 h 455"/>
                <a:gd name="T52" fmla="*/ 63 w 363"/>
                <a:gd name="T53" fmla="*/ 327 h 455"/>
                <a:gd name="T54" fmla="*/ 72 w 363"/>
                <a:gd name="T55" fmla="*/ 324 h 455"/>
                <a:gd name="T56" fmla="*/ 72 w 363"/>
                <a:gd name="T57" fmla="*/ 309 h 455"/>
                <a:gd name="T58" fmla="*/ 69 w 363"/>
                <a:gd name="T59" fmla="*/ 291 h 455"/>
                <a:gd name="T60" fmla="*/ 57 w 363"/>
                <a:gd name="T61" fmla="*/ 276 h 455"/>
                <a:gd name="T62" fmla="*/ 57 w 363"/>
                <a:gd name="T63" fmla="*/ 267 h 455"/>
                <a:gd name="T64" fmla="*/ 63 w 363"/>
                <a:gd name="T65" fmla="*/ 258 h 455"/>
                <a:gd name="T66" fmla="*/ 51 w 363"/>
                <a:gd name="T67" fmla="*/ 252 h 455"/>
                <a:gd name="T68" fmla="*/ 48 w 363"/>
                <a:gd name="T69" fmla="*/ 231 h 455"/>
                <a:gd name="T70" fmla="*/ 81 w 363"/>
                <a:gd name="T71" fmla="*/ 195 h 455"/>
                <a:gd name="T72" fmla="*/ 39 w 363"/>
                <a:gd name="T73" fmla="*/ 198 h 455"/>
                <a:gd name="T74" fmla="*/ 6 w 363"/>
                <a:gd name="T75" fmla="*/ 186 h 455"/>
                <a:gd name="T76" fmla="*/ 0 w 363"/>
                <a:gd name="T77" fmla="*/ 174 h 455"/>
                <a:gd name="T78" fmla="*/ 36 w 363"/>
                <a:gd name="T79" fmla="*/ 111 h 455"/>
                <a:gd name="T80" fmla="*/ 96 w 363"/>
                <a:gd name="T81" fmla="*/ 78 h 455"/>
                <a:gd name="T82" fmla="*/ 234 w 363"/>
                <a:gd name="T83" fmla="*/ 36 h 455"/>
                <a:gd name="T84" fmla="*/ 306 w 363"/>
                <a:gd name="T85" fmla="*/ 21 h 455"/>
                <a:gd name="T86" fmla="*/ 354 w 363"/>
                <a:gd name="T87" fmla="*/ 87 h 455"/>
                <a:gd name="T88" fmla="*/ 351 w 363"/>
                <a:gd name="T89" fmla="*/ 102 h 455"/>
                <a:gd name="T90" fmla="*/ 342 w 363"/>
                <a:gd name="T91" fmla="*/ 123 h 455"/>
                <a:gd name="T92" fmla="*/ 351 w 363"/>
                <a:gd name="T93" fmla="*/ 126 h 455"/>
                <a:gd name="T94" fmla="*/ 342 w 363"/>
                <a:gd name="T95" fmla="*/ 138 h 455"/>
                <a:gd name="T96" fmla="*/ 345 w 363"/>
                <a:gd name="T97" fmla="*/ 159 h 455"/>
                <a:gd name="T98" fmla="*/ 348 w 363"/>
                <a:gd name="T99" fmla="*/ 183 h 455"/>
                <a:gd name="T100" fmla="*/ 357 w 363"/>
                <a:gd name="T101" fmla="*/ 183 h 455"/>
                <a:gd name="T102" fmla="*/ 354 w 363"/>
                <a:gd name="T103" fmla="*/ 195 h 455"/>
                <a:gd name="T104" fmla="*/ 348 w 363"/>
                <a:gd name="T105" fmla="*/ 207 h 455"/>
                <a:gd name="T106" fmla="*/ 363 w 363"/>
                <a:gd name="T107" fmla="*/ 267 h 455"/>
                <a:gd name="T108" fmla="*/ 357 w 363"/>
                <a:gd name="T109" fmla="*/ 267 h 455"/>
                <a:gd name="T110" fmla="*/ 351 w 363"/>
                <a:gd name="T111" fmla="*/ 261 h 455"/>
                <a:gd name="T112" fmla="*/ 342 w 363"/>
                <a:gd name="T113" fmla="*/ 27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55">
                  <a:moveTo>
                    <a:pt x="345" y="273"/>
                  </a:moveTo>
                  <a:lnTo>
                    <a:pt x="339" y="285"/>
                  </a:lnTo>
                  <a:lnTo>
                    <a:pt x="327" y="321"/>
                  </a:lnTo>
                  <a:lnTo>
                    <a:pt x="321" y="324"/>
                  </a:lnTo>
                  <a:lnTo>
                    <a:pt x="294" y="330"/>
                  </a:lnTo>
                  <a:lnTo>
                    <a:pt x="291" y="333"/>
                  </a:lnTo>
                  <a:lnTo>
                    <a:pt x="291" y="336"/>
                  </a:lnTo>
                  <a:lnTo>
                    <a:pt x="291" y="339"/>
                  </a:lnTo>
                  <a:lnTo>
                    <a:pt x="294" y="342"/>
                  </a:lnTo>
                  <a:lnTo>
                    <a:pt x="294" y="345"/>
                  </a:lnTo>
                  <a:lnTo>
                    <a:pt x="294" y="345"/>
                  </a:lnTo>
                  <a:lnTo>
                    <a:pt x="291" y="348"/>
                  </a:lnTo>
                  <a:lnTo>
                    <a:pt x="291" y="351"/>
                  </a:lnTo>
                  <a:lnTo>
                    <a:pt x="291" y="351"/>
                  </a:lnTo>
                  <a:lnTo>
                    <a:pt x="294" y="354"/>
                  </a:lnTo>
                  <a:lnTo>
                    <a:pt x="294" y="354"/>
                  </a:lnTo>
                  <a:lnTo>
                    <a:pt x="297" y="354"/>
                  </a:lnTo>
                  <a:lnTo>
                    <a:pt x="300" y="354"/>
                  </a:lnTo>
                  <a:lnTo>
                    <a:pt x="300" y="357"/>
                  </a:lnTo>
                  <a:lnTo>
                    <a:pt x="300" y="357"/>
                  </a:lnTo>
                  <a:lnTo>
                    <a:pt x="300" y="360"/>
                  </a:lnTo>
                  <a:lnTo>
                    <a:pt x="300" y="363"/>
                  </a:lnTo>
                  <a:lnTo>
                    <a:pt x="300" y="366"/>
                  </a:lnTo>
                  <a:lnTo>
                    <a:pt x="291" y="372"/>
                  </a:lnTo>
                  <a:lnTo>
                    <a:pt x="291" y="375"/>
                  </a:lnTo>
                  <a:lnTo>
                    <a:pt x="291" y="375"/>
                  </a:lnTo>
                  <a:lnTo>
                    <a:pt x="294" y="384"/>
                  </a:lnTo>
                  <a:lnTo>
                    <a:pt x="294" y="387"/>
                  </a:lnTo>
                  <a:lnTo>
                    <a:pt x="291" y="390"/>
                  </a:lnTo>
                  <a:lnTo>
                    <a:pt x="291" y="390"/>
                  </a:lnTo>
                  <a:lnTo>
                    <a:pt x="288" y="393"/>
                  </a:lnTo>
                  <a:lnTo>
                    <a:pt x="285" y="396"/>
                  </a:lnTo>
                  <a:lnTo>
                    <a:pt x="279" y="396"/>
                  </a:lnTo>
                  <a:lnTo>
                    <a:pt x="276" y="402"/>
                  </a:lnTo>
                  <a:lnTo>
                    <a:pt x="273" y="405"/>
                  </a:lnTo>
                  <a:lnTo>
                    <a:pt x="273" y="408"/>
                  </a:lnTo>
                  <a:lnTo>
                    <a:pt x="270" y="411"/>
                  </a:lnTo>
                  <a:lnTo>
                    <a:pt x="270" y="414"/>
                  </a:lnTo>
                  <a:lnTo>
                    <a:pt x="267" y="417"/>
                  </a:lnTo>
                  <a:lnTo>
                    <a:pt x="264" y="420"/>
                  </a:lnTo>
                  <a:lnTo>
                    <a:pt x="261" y="423"/>
                  </a:lnTo>
                  <a:lnTo>
                    <a:pt x="252" y="426"/>
                  </a:lnTo>
                  <a:lnTo>
                    <a:pt x="249" y="426"/>
                  </a:lnTo>
                  <a:lnTo>
                    <a:pt x="249" y="429"/>
                  </a:lnTo>
                  <a:lnTo>
                    <a:pt x="249" y="426"/>
                  </a:lnTo>
                  <a:lnTo>
                    <a:pt x="246" y="426"/>
                  </a:lnTo>
                  <a:lnTo>
                    <a:pt x="246" y="426"/>
                  </a:lnTo>
                  <a:lnTo>
                    <a:pt x="243" y="426"/>
                  </a:lnTo>
                  <a:lnTo>
                    <a:pt x="234" y="426"/>
                  </a:lnTo>
                  <a:lnTo>
                    <a:pt x="234" y="426"/>
                  </a:lnTo>
                  <a:lnTo>
                    <a:pt x="231" y="426"/>
                  </a:lnTo>
                  <a:lnTo>
                    <a:pt x="228" y="423"/>
                  </a:lnTo>
                  <a:lnTo>
                    <a:pt x="222" y="420"/>
                  </a:lnTo>
                  <a:lnTo>
                    <a:pt x="222" y="417"/>
                  </a:lnTo>
                  <a:lnTo>
                    <a:pt x="219" y="417"/>
                  </a:lnTo>
                  <a:lnTo>
                    <a:pt x="219" y="420"/>
                  </a:lnTo>
                  <a:lnTo>
                    <a:pt x="219" y="423"/>
                  </a:lnTo>
                  <a:lnTo>
                    <a:pt x="219" y="426"/>
                  </a:lnTo>
                  <a:lnTo>
                    <a:pt x="216" y="426"/>
                  </a:lnTo>
                  <a:lnTo>
                    <a:pt x="216" y="426"/>
                  </a:lnTo>
                  <a:lnTo>
                    <a:pt x="216" y="426"/>
                  </a:lnTo>
                  <a:lnTo>
                    <a:pt x="216" y="426"/>
                  </a:lnTo>
                  <a:lnTo>
                    <a:pt x="210" y="426"/>
                  </a:lnTo>
                  <a:lnTo>
                    <a:pt x="207" y="426"/>
                  </a:lnTo>
                  <a:lnTo>
                    <a:pt x="204" y="429"/>
                  </a:lnTo>
                  <a:lnTo>
                    <a:pt x="204" y="429"/>
                  </a:lnTo>
                  <a:lnTo>
                    <a:pt x="201" y="432"/>
                  </a:lnTo>
                  <a:lnTo>
                    <a:pt x="201" y="435"/>
                  </a:lnTo>
                  <a:lnTo>
                    <a:pt x="198" y="438"/>
                  </a:lnTo>
                  <a:lnTo>
                    <a:pt x="195" y="438"/>
                  </a:lnTo>
                  <a:lnTo>
                    <a:pt x="195" y="438"/>
                  </a:lnTo>
                  <a:lnTo>
                    <a:pt x="192" y="438"/>
                  </a:lnTo>
                  <a:lnTo>
                    <a:pt x="189" y="438"/>
                  </a:lnTo>
                  <a:lnTo>
                    <a:pt x="171" y="443"/>
                  </a:lnTo>
                  <a:lnTo>
                    <a:pt x="168" y="443"/>
                  </a:lnTo>
                  <a:lnTo>
                    <a:pt x="165" y="446"/>
                  </a:lnTo>
                  <a:lnTo>
                    <a:pt x="159" y="455"/>
                  </a:lnTo>
                  <a:lnTo>
                    <a:pt x="153" y="452"/>
                  </a:lnTo>
                  <a:lnTo>
                    <a:pt x="150" y="452"/>
                  </a:lnTo>
                  <a:lnTo>
                    <a:pt x="147" y="449"/>
                  </a:lnTo>
                  <a:lnTo>
                    <a:pt x="144" y="443"/>
                  </a:lnTo>
                  <a:lnTo>
                    <a:pt x="144" y="443"/>
                  </a:lnTo>
                  <a:lnTo>
                    <a:pt x="141" y="443"/>
                  </a:lnTo>
                  <a:lnTo>
                    <a:pt x="138" y="440"/>
                  </a:lnTo>
                  <a:lnTo>
                    <a:pt x="138" y="438"/>
                  </a:lnTo>
                  <a:lnTo>
                    <a:pt x="141" y="438"/>
                  </a:lnTo>
                  <a:lnTo>
                    <a:pt x="141" y="435"/>
                  </a:lnTo>
                  <a:lnTo>
                    <a:pt x="144" y="432"/>
                  </a:lnTo>
                  <a:lnTo>
                    <a:pt x="144" y="432"/>
                  </a:lnTo>
                  <a:lnTo>
                    <a:pt x="144" y="429"/>
                  </a:lnTo>
                  <a:lnTo>
                    <a:pt x="147" y="429"/>
                  </a:lnTo>
                  <a:lnTo>
                    <a:pt x="147" y="426"/>
                  </a:lnTo>
                  <a:lnTo>
                    <a:pt x="147" y="426"/>
                  </a:lnTo>
                  <a:lnTo>
                    <a:pt x="144" y="426"/>
                  </a:lnTo>
                  <a:lnTo>
                    <a:pt x="144" y="420"/>
                  </a:lnTo>
                  <a:lnTo>
                    <a:pt x="141" y="420"/>
                  </a:lnTo>
                  <a:lnTo>
                    <a:pt x="141" y="417"/>
                  </a:lnTo>
                  <a:lnTo>
                    <a:pt x="138" y="417"/>
                  </a:lnTo>
                  <a:lnTo>
                    <a:pt x="129" y="414"/>
                  </a:lnTo>
                  <a:lnTo>
                    <a:pt x="126" y="414"/>
                  </a:lnTo>
                  <a:lnTo>
                    <a:pt x="123" y="411"/>
                  </a:lnTo>
                  <a:lnTo>
                    <a:pt x="114" y="396"/>
                  </a:lnTo>
                  <a:lnTo>
                    <a:pt x="114" y="393"/>
                  </a:lnTo>
                  <a:lnTo>
                    <a:pt x="114" y="393"/>
                  </a:lnTo>
                  <a:lnTo>
                    <a:pt x="114" y="390"/>
                  </a:lnTo>
                  <a:lnTo>
                    <a:pt x="111" y="387"/>
                  </a:lnTo>
                  <a:lnTo>
                    <a:pt x="111" y="387"/>
                  </a:lnTo>
                  <a:lnTo>
                    <a:pt x="108" y="387"/>
                  </a:lnTo>
                  <a:lnTo>
                    <a:pt x="102" y="390"/>
                  </a:lnTo>
                  <a:lnTo>
                    <a:pt x="102" y="390"/>
                  </a:lnTo>
                  <a:lnTo>
                    <a:pt x="99" y="390"/>
                  </a:lnTo>
                  <a:lnTo>
                    <a:pt x="84" y="384"/>
                  </a:lnTo>
                  <a:lnTo>
                    <a:pt x="78" y="387"/>
                  </a:lnTo>
                  <a:lnTo>
                    <a:pt x="75" y="384"/>
                  </a:lnTo>
                  <a:lnTo>
                    <a:pt x="75" y="384"/>
                  </a:lnTo>
                  <a:lnTo>
                    <a:pt x="72" y="381"/>
                  </a:lnTo>
                  <a:lnTo>
                    <a:pt x="69" y="381"/>
                  </a:lnTo>
                  <a:lnTo>
                    <a:pt x="69" y="378"/>
                  </a:lnTo>
                  <a:lnTo>
                    <a:pt x="69" y="375"/>
                  </a:lnTo>
                  <a:lnTo>
                    <a:pt x="72" y="366"/>
                  </a:lnTo>
                  <a:lnTo>
                    <a:pt x="75" y="363"/>
                  </a:lnTo>
                  <a:lnTo>
                    <a:pt x="75" y="360"/>
                  </a:lnTo>
                  <a:lnTo>
                    <a:pt x="75" y="357"/>
                  </a:lnTo>
                  <a:lnTo>
                    <a:pt x="75" y="354"/>
                  </a:lnTo>
                  <a:lnTo>
                    <a:pt x="75" y="348"/>
                  </a:lnTo>
                  <a:lnTo>
                    <a:pt x="75" y="348"/>
                  </a:lnTo>
                  <a:lnTo>
                    <a:pt x="75" y="345"/>
                  </a:lnTo>
                  <a:lnTo>
                    <a:pt x="75" y="345"/>
                  </a:lnTo>
                  <a:lnTo>
                    <a:pt x="75" y="342"/>
                  </a:lnTo>
                  <a:lnTo>
                    <a:pt x="72" y="339"/>
                  </a:lnTo>
                  <a:lnTo>
                    <a:pt x="66" y="336"/>
                  </a:lnTo>
                  <a:lnTo>
                    <a:pt x="66" y="333"/>
                  </a:lnTo>
                  <a:lnTo>
                    <a:pt x="66" y="330"/>
                  </a:lnTo>
                  <a:lnTo>
                    <a:pt x="63" y="327"/>
                  </a:lnTo>
                  <a:lnTo>
                    <a:pt x="63" y="327"/>
                  </a:lnTo>
                  <a:lnTo>
                    <a:pt x="66" y="324"/>
                  </a:lnTo>
                  <a:lnTo>
                    <a:pt x="66" y="324"/>
                  </a:lnTo>
                  <a:lnTo>
                    <a:pt x="69" y="324"/>
                  </a:lnTo>
                  <a:lnTo>
                    <a:pt x="72" y="324"/>
                  </a:lnTo>
                  <a:lnTo>
                    <a:pt x="72" y="324"/>
                  </a:lnTo>
                  <a:lnTo>
                    <a:pt x="72" y="321"/>
                  </a:lnTo>
                  <a:lnTo>
                    <a:pt x="72" y="318"/>
                  </a:lnTo>
                  <a:lnTo>
                    <a:pt x="72" y="315"/>
                  </a:lnTo>
                  <a:lnTo>
                    <a:pt x="72" y="312"/>
                  </a:lnTo>
                  <a:lnTo>
                    <a:pt x="72" y="309"/>
                  </a:lnTo>
                  <a:lnTo>
                    <a:pt x="72" y="306"/>
                  </a:lnTo>
                  <a:lnTo>
                    <a:pt x="75" y="306"/>
                  </a:lnTo>
                  <a:lnTo>
                    <a:pt x="75" y="303"/>
                  </a:lnTo>
                  <a:lnTo>
                    <a:pt x="69" y="297"/>
                  </a:lnTo>
                  <a:lnTo>
                    <a:pt x="69" y="291"/>
                  </a:lnTo>
                  <a:lnTo>
                    <a:pt x="66" y="285"/>
                  </a:lnTo>
                  <a:lnTo>
                    <a:pt x="63" y="279"/>
                  </a:lnTo>
                  <a:lnTo>
                    <a:pt x="60" y="279"/>
                  </a:lnTo>
                  <a:lnTo>
                    <a:pt x="60" y="276"/>
                  </a:lnTo>
                  <a:lnTo>
                    <a:pt x="57" y="276"/>
                  </a:lnTo>
                  <a:lnTo>
                    <a:pt x="57" y="273"/>
                  </a:lnTo>
                  <a:lnTo>
                    <a:pt x="57" y="270"/>
                  </a:lnTo>
                  <a:lnTo>
                    <a:pt x="57" y="267"/>
                  </a:lnTo>
                  <a:lnTo>
                    <a:pt x="57" y="267"/>
                  </a:lnTo>
                  <a:lnTo>
                    <a:pt x="57" y="267"/>
                  </a:lnTo>
                  <a:lnTo>
                    <a:pt x="60" y="264"/>
                  </a:lnTo>
                  <a:lnTo>
                    <a:pt x="63" y="264"/>
                  </a:lnTo>
                  <a:lnTo>
                    <a:pt x="63" y="261"/>
                  </a:lnTo>
                  <a:lnTo>
                    <a:pt x="63" y="261"/>
                  </a:lnTo>
                  <a:lnTo>
                    <a:pt x="63" y="258"/>
                  </a:lnTo>
                  <a:lnTo>
                    <a:pt x="63" y="255"/>
                  </a:lnTo>
                  <a:lnTo>
                    <a:pt x="60" y="255"/>
                  </a:lnTo>
                  <a:lnTo>
                    <a:pt x="57" y="255"/>
                  </a:lnTo>
                  <a:lnTo>
                    <a:pt x="54" y="255"/>
                  </a:lnTo>
                  <a:lnTo>
                    <a:pt x="51" y="252"/>
                  </a:lnTo>
                  <a:lnTo>
                    <a:pt x="48" y="246"/>
                  </a:lnTo>
                  <a:lnTo>
                    <a:pt x="48" y="243"/>
                  </a:lnTo>
                  <a:lnTo>
                    <a:pt x="51" y="237"/>
                  </a:lnTo>
                  <a:lnTo>
                    <a:pt x="51" y="234"/>
                  </a:lnTo>
                  <a:lnTo>
                    <a:pt x="48" y="231"/>
                  </a:lnTo>
                  <a:lnTo>
                    <a:pt x="48" y="219"/>
                  </a:lnTo>
                  <a:lnTo>
                    <a:pt x="48" y="207"/>
                  </a:lnTo>
                  <a:lnTo>
                    <a:pt x="45" y="207"/>
                  </a:lnTo>
                  <a:lnTo>
                    <a:pt x="72" y="201"/>
                  </a:lnTo>
                  <a:lnTo>
                    <a:pt x="81" y="195"/>
                  </a:lnTo>
                  <a:lnTo>
                    <a:pt x="87" y="192"/>
                  </a:lnTo>
                  <a:lnTo>
                    <a:pt x="90" y="186"/>
                  </a:lnTo>
                  <a:lnTo>
                    <a:pt x="75" y="198"/>
                  </a:lnTo>
                  <a:lnTo>
                    <a:pt x="57" y="198"/>
                  </a:lnTo>
                  <a:lnTo>
                    <a:pt x="39" y="198"/>
                  </a:lnTo>
                  <a:lnTo>
                    <a:pt x="24" y="192"/>
                  </a:lnTo>
                  <a:lnTo>
                    <a:pt x="21" y="192"/>
                  </a:lnTo>
                  <a:lnTo>
                    <a:pt x="15" y="192"/>
                  </a:lnTo>
                  <a:lnTo>
                    <a:pt x="12" y="189"/>
                  </a:lnTo>
                  <a:lnTo>
                    <a:pt x="6" y="186"/>
                  </a:lnTo>
                  <a:lnTo>
                    <a:pt x="6" y="183"/>
                  </a:lnTo>
                  <a:lnTo>
                    <a:pt x="3" y="183"/>
                  </a:lnTo>
                  <a:lnTo>
                    <a:pt x="0" y="180"/>
                  </a:lnTo>
                  <a:lnTo>
                    <a:pt x="0" y="177"/>
                  </a:lnTo>
                  <a:lnTo>
                    <a:pt x="0" y="174"/>
                  </a:lnTo>
                  <a:lnTo>
                    <a:pt x="3" y="171"/>
                  </a:lnTo>
                  <a:lnTo>
                    <a:pt x="12" y="153"/>
                  </a:lnTo>
                  <a:lnTo>
                    <a:pt x="21" y="123"/>
                  </a:lnTo>
                  <a:lnTo>
                    <a:pt x="24" y="120"/>
                  </a:lnTo>
                  <a:lnTo>
                    <a:pt x="36" y="111"/>
                  </a:lnTo>
                  <a:lnTo>
                    <a:pt x="36" y="111"/>
                  </a:lnTo>
                  <a:lnTo>
                    <a:pt x="39" y="108"/>
                  </a:lnTo>
                  <a:lnTo>
                    <a:pt x="66" y="96"/>
                  </a:lnTo>
                  <a:lnTo>
                    <a:pt x="69" y="93"/>
                  </a:lnTo>
                  <a:lnTo>
                    <a:pt x="96" y="78"/>
                  </a:lnTo>
                  <a:lnTo>
                    <a:pt x="102" y="75"/>
                  </a:lnTo>
                  <a:lnTo>
                    <a:pt x="111" y="69"/>
                  </a:lnTo>
                  <a:lnTo>
                    <a:pt x="129" y="63"/>
                  </a:lnTo>
                  <a:lnTo>
                    <a:pt x="147" y="63"/>
                  </a:lnTo>
                  <a:lnTo>
                    <a:pt x="234" y="36"/>
                  </a:lnTo>
                  <a:lnTo>
                    <a:pt x="237" y="30"/>
                  </a:lnTo>
                  <a:lnTo>
                    <a:pt x="243" y="30"/>
                  </a:lnTo>
                  <a:lnTo>
                    <a:pt x="252" y="18"/>
                  </a:lnTo>
                  <a:lnTo>
                    <a:pt x="276" y="0"/>
                  </a:lnTo>
                  <a:lnTo>
                    <a:pt x="306" y="21"/>
                  </a:lnTo>
                  <a:lnTo>
                    <a:pt x="342" y="57"/>
                  </a:lnTo>
                  <a:lnTo>
                    <a:pt x="345" y="63"/>
                  </a:lnTo>
                  <a:lnTo>
                    <a:pt x="348" y="75"/>
                  </a:lnTo>
                  <a:lnTo>
                    <a:pt x="348" y="81"/>
                  </a:lnTo>
                  <a:lnTo>
                    <a:pt x="354" y="87"/>
                  </a:lnTo>
                  <a:lnTo>
                    <a:pt x="354" y="93"/>
                  </a:lnTo>
                  <a:lnTo>
                    <a:pt x="357" y="96"/>
                  </a:lnTo>
                  <a:lnTo>
                    <a:pt x="357" y="99"/>
                  </a:lnTo>
                  <a:lnTo>
                    <a:pt x="354" y="102"/>
                  </a:lnTo>
                  <a:lnTo>
                    <a:pt x="351" y="102"/>
                  </a:lnTo>
                  <a:lnTo>
                    <a:pt x="348" y="105"/>
                  </a:lnTo>
                  <a:lnTo>
                    <a:pt x="342" y="117"/>
                  </a:lnTo>
                  <a:lnTo>
                    <a:pt x="339" y="120"/>
                  </a:lnTo>
                  <a:lnTo>
                    <a:pt x="342" y="123"/>
                  </a:lnTo>
                  <a:lnTo>
                    <a:pt x="342" y="123"/>
                  </a:lnTo>
                  <a:lnTo>
                    <a:pt x="345" y="123"/>
                  </a:lnTo>
                  <a:lnTo>
                    <a:pt x="348" y="123"/>
                  </a:lnTo>
                  <a:lnTo>
                    <a:pt x="348" y="123"/>
                  </a:lnTo>
                  <a:lnTo>
                    <a:pt x="351" y="123"/>
                  </a:lnTo>
                  <a:lnTo>
                    <a:pt x="351" y="126"/>
                  </a:lnTo>
                  <a:lnTo>
                    <a:pt x="351" y="129"/>
                  </a:lnTo>
                  <a:lnTo>
                    <a:pt x="348" y="132"/>
                  </a:lnTo>
                  <a:lnTo>
                    <a:pt x="345" y="135"/>
                  </a:lnTo>
                  <a:lnTo>
                    <a:pt x="342" y="135"/>
                  </a:lnTo>
                  <a:lnTo>
                    <a:pt x="342" y="138"/>
                  </a:lnTo>
                  <a:lnTo>
                    <a:pt x="342" y="141"/>
                  </a:lnTo>
                  <a:lnTo>
                    <a:pt x="342" y="141"/>
                  </a:lnTo>
                  <a:lnTo>
                    <a:pt x="342" y="144"/>
                  </a:lnTo>
                  <a:lnTo>
                    <a:pt x="342" y="150"/>
                  </a:lnTo>
                  <a:lnTo>
                    <a:pt x="345" y="159"/>
                  </a:lnTo>
                  <a:lnTo>
                    <a:pt x="345" y="162"/>
                  </a:lnTo>
                  <a:lnTo>
                    <a:pt x="345" y="168"/>
                  </a:lnTo>
                  <a:lnTo>
                    <a:pt x="348" y="180"/>
                  </a:lnTo>
                  <a:lnTo>
                    <a:pt x="348" y="183"/>
                  </a:lnTo>
                  <a:lnTo>
                    <a:pt x="348" y="183"/>
                  </a:lnTo>
                  <a:lnTo>
                    <a:pt x="351" y="183"/>
                  </a:lnTo>
                  <a:lnTo>
                    <a:pt x="351" y="183"/>
                  </a:lnTo>
                  <a:lnTo>
                    <a:pt x="354" y="183"/>
                  </a:lnTo>
                  <a:lnTo>
                    <a:pt x="357" y="183"/>
                  </a:lnTo>
                  <a:lnTo>
                    <a:pt x="357" y="183"/>
                  </a:lnTo>
                  <a:lnTo>
                    <a:pt x="360" y="186"/>
                  </a:lnTo>
                  <a:lnTo>
                    <a:pt x="360" y="189"/>
                  </a:lnTo>
                  <a:lnTo>
                    <a:pt x="357" y="192"/>
                  </a:lnTo>
                  <a:lnTo>
                    <a:pt x="357" y="195"/>
                  </a:lnTo>
                  <a:lnTo>
                    <a:pt x="354" y="195"/>
                  </a:lnTo>
                  <a:lnTo>
                    <a:pt x="354" y="195"/>
                  </a:lnTo>
                  <a:lnTo>
                    <a:pt x="354" y="195"/>
                  </a:lnTo>
                  <a:lnTo>
                    <a:pt x="354" y="198"/>
                  </a:lnTo>
                  <a:lnTo>
                    <a:pt x="351" y="201"/>
                  </a:lnTo>
                  <a:lnTo>
                    <a:pt x="348" y="207"/>
                  </a:lnTo>
                  <a:lnTo>
                    <a:pt x="348" y="210"/>
                  </a:lnTo>
                  <a:lnTo>
                    <a:pt x="348" y="225"/>
                  </a:lnTo>
                  <a:lnTo>
                    <a:pt x="354" y="246"/>
                  </a:lnTo>
                  <a:lnTo>
                    <a:pt x="360" y="261"/>
                  </a:lnTo>
                  <a:lnTo>
                    <a:pt x="363" y="267"/>
                  </a:lnTo>
                  <a:lnTo>
                    <a:pt x="363" y="267"/>
                  </a:lnTo>
                  <a:lnTo>
                    <a:pt x="363" y="267"/>
                  </a:lnTo>
                  <a:lnTo>
                    <a:pt x="360" y="267"/>
                  </a:lnTo>
                  <a:lnTo>
                    <a:pt x="360" y="267"/>
                  </a:lnTo>
                  <a:lnTo>
                    <a:pt x="357" y="267"/>
                  </a:lnTo>
                  <a:lnTo>
                    <a:pt x="357" y="267"/>
                  </a:lnTo>
                  <a:lnTo>
                    <a:pt x="357" y="267"/>
                  </a:lnTo>
                  <a:lnTo>
                    <a:pt x="354" y="264"/>
                  </a:lnTo>
                  <a:lnTo>
                    <a:pt x="351" y="261"/>
                  </a:lnTo>
                  <a:lnTo>
                    <a:pt x="351" y="261"/>
                  </a:lnTo>
                  <a:lnTo>
                    <a:pt x="348" y="261"/>
                  </a:lnTo>
                  <a:lnTo>
                    <a:pt x="345" y="261"/>
                  </a:lnTo>
                  <a:lnTo>
                    <a:pt x="342" y="267"/>
                  </a:lnTo>
                  <a:lnTo>
                    <a:pt x="342" y="267"/>
                  </a:lnTo>
                  <a:lnTo>
                    <a:pt x="342" y="270"/>
                  </a:lnTo>
                  <a:lnTo>
                    <a:pt x="345" y="273"/>
                  </a:lnTo>
                  <a:close/>
                </a:path>
              </a:pathLst>
            </a:custGeom>
            <a:solidFill>
              <a:schemeClr val="accent2">
                <a:lumMod val="50000"/>
              </a:schemeClr>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6" name="Freeform 18">
              <a:extLst>
                <a:ext uri="{FF2B5EF4-FFF2-40B4-BE49-F238E27FC236}">
                  <a16:creationId xmlns:a16="http://schemas.microsoft.com/office/drawing/2014/main" xmlns="" id="{3F7F7C6F-1D99-714E-8015-5B8853E92B16}"/>
                </a:ext>
              </a:extLst>
            </p:cNvPr>
            <p:cNvSpPr>
              <a:spLocks/>
            </p:cNvSpPr>
            <p:nvPr/>
          </p:nvSpPr>
          <p:spPr bwMode="auto">
            <a:xfrm>
              <a:off x="6603673" y="1916762"/>
              <a:ext cx="981075" cy="788988"/>
            </a:xfrm>
            <a:custGeom>
              <a:avLst/>
              <a:gdLst>
                <a:gd name="T0" fmla="*/ 477 w 618"/>
                <a:gd name="T1" fmla="*/ 141 h 497"/>
                <a:gd name="T2" fmla="*/ 486 w 618"/>
                <a:gd name="T3" fmla="*/ 153 h 497"/>
                <a:gd name="T4" fmla="*/ 489 w 618"/>
                <a:gd name="T5" fmla="*/ 168 h 497"/>
                <a:gd name="T6" fmla="*/ 498 w 618"/>
                <a:gd name="T7" fmla="*/ 204 h 497"/>
                <a:gd name="T8" fmla="*/ 489 w 618"/>
                <a:gd name="T9" fmla="*/ 216 h 497"/>
                <a:gd name="T10" fmla="*/ 501 w 618"/>
                <a:gd name="T11" fmla="*/ 237 h 497"/>
                <a:gd name="T12" fmla="*/ 498 w 618"/>
                <a:gd name="T13" fmla="*/ 270 h 497"/>
                <a:gd name="T14" fmla="*/ 537 w 618"/>
                <a:gd name="T15" fmla="*/ 276 h 497"/>
                <a:gd name="T16" fmla="*/ 564 w 618"/>
                <a:gd name="T17" fmla="*/ 306 h 497"/>
                <a:gd name="T18" fmla="*/ 570 w 618"/>
                <a:gd name="T19" fmla="*/ 321 h 497"/>
                <a:gd name="T20" fmla="*/ 573 w 618"/>
                <a:gd name="T21" fmla="*/ 338 h 497"/>
                <a:gd name="T22" fmla="*/ 612 w 618"/>
                <a:gd name="T23" fmla="*/ 389 h 497"/>
                <a:gd name="T24" fmla="*/ 612 w 618"/>
                <a:gd name="T25" fmla="*/ 404 h 497"/>
                <a:gd name="T26" fmla="*/ 612 w 618"/>
                <a:gd name="T27" fmla="*/ 425 h 497"/>
                <a:gd name="T28" fmla="*/ 576 w 618"/>
                <a:gd name="T29" fmla="*/ 449 h 497"/>
                <a:gd name="T30" fmla="*/ 579 w 618"/>
                <a:gd name="T31" fmla="*/ 473 h 497"/>
                <a:gd name="T32" fmla="*/ 582 w 618"/>
                <a:gd name="T33" fmla="*/ 494 h 497"/>
                <a:gd name="T34" fmla="*/ 549 w 618"/>
                <a:gd name="T35" fmla="*/ 473 h 497"/>
                <a:gd name="T36" fmla="*/ 516 w 618"/>
                <a:gd name="T37" fmla="*/ 464 h 497"/>
                <a:gd name="T38" fmla="*/ 495 w 618"/>
                <a:gd name="T39" fmla="*/ 452 h 497"/>
                <a:gd name="T40" fmla="*/ 489 w 618"/>
                <a:gd name="T41" fmla="*/ 413 h 497"/>
                <a:gd name="T42" fmla="*/ 444 w 618"/>
                <a:gd name="T43" fmla="*/ 413 h 497"/>
                <a:gd name="T44" fmla="*/ 429 w 618"/>
                <a:gd name="T45" fmla="*/ 425 h 497"/>
                <a:gd name="T46" fmla="*/ 411 w 618"/>
                <a:gd name="T47" fmla="*/ 431 h 497"/>
                <a:gd name="T48" fmla="*/ 378 w 618"/>
                <a:gd name="T49" fmla="*/ 398 h 497"/>
                <a:gd name="T50" fmla="*/ 360 w 618"/>
                <a:gd name="T51" fmla="*/ 377 h 497"/>
                <a:gd name="T52" fmla="*/ 342 w 618"/>
                <a:gd name="T53" fmla="*/ 392 h 497"/>
                <a:gd name="T54" fmla="*/ 306 w 618"/>
                <a:gd name="T55" fmla="*/ 395 h 497"/>
                <a:gd name="T56" fmla="*/ 267 w 618"/>
                <a:gd name="T57" fmla="*/ 404 h 497"/>
                <a:gd name="T58" fmla="*/ 246 w 618"/>
                <a:gd name="T59" fmla="*/ 410 h 497"/>
                <a:gd name="T60" fmla="*/ 228 w 618"/>
                <a:gd name="T61" fmla="*/ 395 h 497"/>
                <a:gd name="T62" fmla="*/ 207 w 618"/>
                <a:gd name="T63" fmla="*/ 395 h 497"/>
                <a:gd name="T64" fmla="*/ 141 w 618"/>
                <a:gd name="T65" fmla="*/ 386 h 497"/>
                <a:gd name="T66" fmla="*/ 111 w 618"/>
                <a:gd name="T67" fmla="*/ 407 h 497"/>
                <a:gd name="T68" fmla="*/ 84 w 618"/>
                <a:gd name="T69" fmla="*/ 380 h 497"/>
                <a:gd name="T70" fmla="*/ 75 w 618"/>
                <a:gd name="T71" fmla="*/ 350 h 497"/>
                <a:gd name="T72" fmla="*/ 108 w 618"/>
                <a:gd name="T73" fmla="*/ 341 h 497"/>
                <a:gd name="T74" fmla="*/ 90 w 618"/>
                <a:gd name="T75" fmla="*/ 332 h 497"/>
                <a:gd name="T76" fmla="*/ 75 w 618"/>
                <a:gd name="T77" fmla="*/ 282 h 497"/>
                <a:gd name="T78" fmla="*/ 81 w 618"/>
                <a:gd name="T79" fmla="*/ 252 h 497"/>
                <a:gd name="T80" fmla="*/ 78 w 618"/>
                <a:gd name="T81" fmla="*/ 225 h 497"/>
                <a:gd name="T82" fmla="*/ 72 w 618"/>
                <a:gd name="T83" fmla="*/ 210 h 497"/>
                <a:gd name="T84" fmla="*/ 75 w 618"/>
                <a:gd name="T85" fmla="*/ 189 h 497"/>
                <a:gd name="T86" fmla="*/ 78 w 618"/>
                <a:gd name="T87" fmla="*/ 162 h 497"/>
                <a:gd name="T88" fmla="*/ 60 w 618"/>
                <a:gd name="T89" fmla="*/ 144 h 497"/>
                <a:gd name="T90" fmla="*/ 42 w 618"/>
                <a:gd name="T91" fmla="*/ 123 h 497"/>
                <a:gd name="T92" fmla="*/ 27 w 618"/>
                <a:gd name="T93" fmla="*/ 111 h 497"/>
                <a:gd name="T94" fmla="*/ 21 w 618"/>
                <a:gd name="T95" fmla="*/ 75 h 497"/>
                <a:gd name="T96" fmla="*/ 18 w 618"/>
                <a:gd name="T97" fmla="*/ 30 h 497"/>
                <a:gd name="T98" fmla="*/ 6 w 618"/>
                <a:gd name="T99" fmla="*/ 0 h 497"/>
                <a:gd name="T100" fmla="*/ 27 w 618"/>
                <a:gd name="T101" fmla="*/ 12 h 497"/>
                <a:gd name="T102" fmla="*/ 69 w 618"/>
                <a:gd name="T103" fmla="*/ 24 h 497"/>
                <a:gd name="T104" fmla="*/ 93 w 618"/>
                <a:gd name="T105" fmla="*/ 18 h 497"/>
                <a:gd name="T106" fmla="*/ 150 w 618"/>
                <a:gd name="T107" fmla="*/ 27 h 497"/>
                <a:gd name="T108" fmla="*/ 135 w 618"/>
                <a:gd name="T109" fmla="*/ 54 h 497"/>
                <a:gd name="T110" fmla="*/ 159 w 618"/>
                <a:gd name="T111" fmla="*/ 117 h 497"/>
                <a:gd name="T112" fmla="*/ 177 w 618"/>
                <a:gd name="T113" fmla="*/ 123 h 497"/>
                <a:gd name="T114" fmla="*/ 282 w 618"/>
                <a:gd name="T115" fmla="*/ 123 h 497"/>
                <a:gd name="T116" fmla="*/ 363 w 618"/>
                <a:gd name="T117" fmla="*/ 147 h 497"/>
                <a:gd name="T118" fmla="*/ 471 w 618"/>
                <a:gd name="T119" fmla="*/ 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8" h="497">
                  <a:moveTo>
                    <a:pt x="471" y="96"/>
                  </a:moveTo>
                  <a:lnTo>
                    <a:pt x="474" y="96"/>
                  </a:lnTo>
                  <a:lnTo>
                    <a:pt x="474" y="108"/>
                  </a:lnTo>
                  <a:lnTo>
                    <a:pt x="474" y="120"/>
                  </a:lnTo>
                  <a:lnTo>
                    <a:pt x="477" y="123"/>
                  </a:lnTo>
                  <a:lnTo>
                    <a:pt x="477" y="126"/>
                  </a:lnTo>
                  <a:lnTo>
                    <a:pt x="474" y="132"/>
                  </a:lnTo>
                  <a:lnTo>
                    <a:pt x="474" y="135"/>
                  </a:lnTo>
                  <a:lnTo>
                    <a:pt x="477" y="141"/>
                  </a:lnTo>
                  <a:lnTo>
                    <a:pt x="480" y="144"/>
                  </a:lnTo>
                  <a:lnTo>
                    <a:pt x="483" y="144"/>
                  </a:lnTo>
                  <a:lnTo>
                    <a:pt x="486" y="144"/>
                  </a:lnTo>
                  <a:lnTo>
                    <a:pt x="489" y="144"/>
                  </a:lnTo>
                  <a:lnTo>
                    <a:pt x="489" y="147"/>
                  </a:lnTo>
                  <a:lnTo>
                    <a:pt x="489" y="150"/>
                  </a:lnTo>
                  <a:lnTo>
                    <a:pt x="489" y="150"/>
                  </a:lnTo>
                  <a:lnTo>
                    <a:pt x="489" y="153"/>
                  </a:lnTo>
                  <a:lnTo>
                    <a:pt x="486" y="153"/>
                  </a:lnTo>
                  <a:lnTo>
                    <a:pt x="483" y="156"/>
                  </a:lnTo>
                  <a:lnTo>
                    <a:pt x="483" y="156"/>
                  </a:lnTo>
                  <a:lnTo>
                    <a:pt x="483" y="156"/>
                  </a:lnTo>
                  <a:lnTo>
                    <a:pt x="483" y="159"/>
                  </a:lnTo>
                  <a:lnTo>
                    <a:pt x="483" y="162"/>
                  </a:lnTo>
                  <a:lnTo>
                    <a:pt x="483" y="165"/>
                  </a:lnTo>
                  <a:lnTo>
                    <a:pt x="486" y="165"/>
                  </a:lnTo>
                  <a:lnTo>
                    <a:pt x="486" y="168"/>
                  </a:lnTo>
                  <a:lnTo>
                    <a:pt x="489" y="168"/>
                  </a:lnTo>
                  <a:lnTo>
                    <a:pt x="492" y="174"/>
                  </a:lnTo>
                  <a:lnTo>
                    <a:pt x="495" y="180"/>
                  </a:lnTo>
                  <a:lnTo>
                    <a:pt x="495" y="186"/>
                  </a:lnTo>
                  <a:lnTo>
                    <a:pt x="501" y="192"/>
                  </a:lnTo>
                  <a:lnTo>
                    <a:pt x="501" y="195"/>
                  </a:lnTo>
                  <a:lnTo>
                    <a:pt x="498" y="195"/>
                  </a:lnTo>
                  <a:lnTo>
                    <a:pt x="498" y="198"/>
                  </a:lnTo>
                  <a:lnTo>
                    <a:pt x="498" y="201"/>
                  </a:lnTo>
                  <a:lnTo>
                    <a:pt x="498" y="204"/>
                  </a:lnTo>
                  <a:lnTo>
                    <a:pt x="498" y="207"/>
                  </a:lnTo>
                  <a:lnTo>
                    <a:pt x="498" y="210"/>
                  </a:lnTo>
                  <a:lnTo>
                    <a:pt x="498" y="213"/>
                  </a:lnTo>
                  <a:lnTo>
                    <a:pt x="498" y="213"/>
                  </a:lnTo>
                  <a:lnTo>
                    <a:pt x="495" y="213"/>
                  </a:lnTo>
                  <a:lnTo>
                    <a:pt x="492" y="213"/>
                  </a:lnTo>
                  <a:lnTo>
                    <a:pt x="492" y="213"/>
                  </a:lnTo>
                  <a:lnTo>
                    <a:pt x="489" y="216"/>
                  </a:lnTo>
                  <a:lnTo>
                    <a:pt x="489" y="216"/>
                  </a:lnTo>
                  <a:lnTo>
                    <a:pt x="492" y="219"/>
                  </a:lnTo>
                  <a:lnTo>
                    <a:pt x="492" y="222"/>
                  </a:lnTo>
                  <a:lnTo>
                    <a:pt x="492" y="225"/>
                  </a:lnTo>
                  <a:lnTo>
                    <a:pt x="498" y="228"/>
                  </a:lnTo>
                  <a:lnTo>
                    <a:pt x="501" y="231"/>
                  </a:lnTo>
                  <a:lnTo>
                    <a:pt x="501" y="234"/>
                  </a:lnTo>
                  <a:lnTo>
                    <a:pt x="501" y="234"/>
                  </a:lnTo>
                  <a:lnTo>
                    <a:pt x="501" y="237"/>
                  </a:lnTo>
                  <a:lnTo>
                    <a:pt x="501" y="237"/>
                  </a:lnTo>
                  <a:lnTo>
                    <a:pt x="501" y="243"/>
                  </a:lnTo>
                  <a:lnTo>
                    <a:pt x="501" y="246"/>
                  </a:lnTo>
                  <a:lnTo>
                    <a:pt x="501" y="249"/>
                  </a:lnTo>
                  <a:lnTo>
                    <a:pt x="501" y="252"/>
                  </a:lnTo>
                  <a:lnTo>
                    <a:pt x="498" y="255"/>
                  </a:lnTo>
                  <a:lnTo>
                    <a:pt x="495" y="264"/>
                  </a:lnTo>
                  <a:lnTo>
                    <a:pt x="495" y="267"/>
                  </a:lnTo>
                  <a:lnTo>
                    <a:pt x="495" y="270"/>
                  </a:lnTo>
                  <a:lnTo>
                    <a:pt x="498" y="270"/>
                  </a:lnTo>
                  <a:lnTo>
                    <a:pt x="501" y="273"/>
                  </a:lnTo>
                  <a:lnTo>
                    <a:pt x="501" y="273"/>
                  </a:lnTo>
                  <a:lnTo>
                    <a:pt x="504" y="276"/>
                  </a:lnTo>
                  <a:lnTo>
                    <a:pt x="510" y="273"/>
                  </a:lnTo>
                  <a:lnTo>
                    <a:pt x="525" y="279"/>
                  </a:lnTo>
                  <a:lnTo>
                    <a:pt x="528" y="279"/>
                  </a:lnTo>
                  <a:lnTo>
                    <a:pt x="528" y="279"/>
                  </a:lnTo>
                  <a:lnTo>
                    <a:pt x="534" y="276"/>
                  </a:lnTo>
                  <a:lnTo>
                    <a:pt x="537" y="276"/>
                  </a:lnTo>
                  <a:lnTo>
                    <a:pt x="537" y="276"/>
                  </a:lnTo>
                  <a:lnTo>
                    <a:pt x="540" y="279"/>
                  </a:lnTo>
                  <a:lnTo>
                    <a:pt x="540" y="282"/>
                  </a:lnTo>
                  <a:lnTo>
                    <a:pt x="540" y="282"/>
                  </a:lnTo>
                  <a:lnTo>
                    <a:pt x="540" y="285"/>
                  </a:lnTo>
                  <a:lnTo>
                    <a:pt x="549" y="300"/>
                  </a:lnTo>
                  <a:lnTo>
                    <a:pt x="552" y="303"/>
                  </a:lnTo>
                  <a:lnTo>
                    <a:pt x="555" y="303"/>
                  </a:lnTo>
                  <a:lnTo>
                    <a:pt x="564" y="306"/>
                  </a:lnTo>
                  <a:lnTo>
                    <a:pt x="567" y="306"/>
                  </a:lnTo>
                  <a:lnTo>
                    <a:pt x="567" y="309"/>
                  </a:lnTo>
                  <a:lnTo>
                    <a:pt x="570" y="309"/>
                  </a:lnTo>
                  <a:lnTo>
                    <a:pt x="570" y="315"/>
                  </a:lnTo>
                  <a:lnTo>
                    <a:pt x="573" y="315"/>
                  </a:lnTo>
                  <a:lnTo>
                    <a:pt x="573" y="315"/>
                  </a:lnTo>
                  <a:lnTo>
                    <a:pt x="573" y="318"/>
                  </a:lnTo>
                  <a:lnTo>
                    <a:pt x="570" y="318"/>
                  </a:lnTo>
                  <a:lnTo>
                    <a:pt x="570" y="321"/>
                  </a:lnTo>
                  <a:lnTo>
                    <a:pt x="570" y="321"/>
                  </a:lnTo>
                  <a:lnTo>
                    <a:pt x="567" y="324"/>
                  </a:lnTo>
                  <a:lnTo>
                    <a:pt x="567" y="327"/>
                  </a:lnTo>
                  <a:lnTo>
                    <a:pt x="564" y="327"/>
                  </a:lnTo>
                  <a:lnTo>
                    <a:pt x="564" y="329"/>
                  </a:lnTo>
                  <a:lnTo>
                    <a:pt x="567" y="332"/>
                  </a:lnTo>
                  <a:lnTo>
                    <a:pt x="570" y="332"/>
                  </a:lnTo>
                  <a:lnTo>
                    <a:pt x="570" y="332"/>
                  </a:lnTo>
                  <a:lnTo>
                    <a:pt x="573" y="338"/>
                  </a:lnTo>
                  <a:lnTo>
                    <a:pt x="576" y="341"/>
                  </a:lnTo>
                  <a:lnTo>
                    <a:pt x="579" y="341"/>
                  </a:lnTo>
                  <a:lnTo>
                    <a:pt x="585" y="344"/>
                  </a:lnTo>
                  <a:lnTo>
                    <a:pt x="585" y="356"/>
                  </a:lnTo>
                  <a:lnTo>
                    <a:pt x="588" y="362"/>
                  </a:lnTo>
                  <a:lnTo>
                    <a:pt x="591" y="368"/>
                  </a:lnTo>
                  <a:lnTo>
                    <a:pt x="594" y="371"/>
                  </a:lnTo>
                  <a:lnTo>
                    <a:pt x="600" y="377"/>
                  </a:lnTo>
                  <a:lnTo>
                    <a:pt x="612" y="389"/>
                  </a:lnTo>
                  <a:lnTo>
                    <a:pt x="612" y="389"/>
                  </a:lnTo>
                  <a:lnTo>
                    <a:pt x="612" y="392"/>
                  </a:lnTo>
                  <a:lnTo>
                    <a:pt x="612" y="395"/>
                  </a:lnTo>
                  <a:lnTo>
                    <a:pt x="612" y="395"/>
                  </a:lnTo>
                  <a:lnTo>
                    <a:pt x="612" y="395"/>
                  </a:lnTo>
                  <a:lnTo>
                    <a:pt x="612" y="398"/>
                  </a:lnTo>
                  <a:lnTo>
                    <a:pt x="612" y="401"/>
                  </a:lnTo>
                  <a:lnTo>
                    <a:pt x="612" y="401"/>
                  </a:lnTo>
                  <a:lnTo>
                    <a:pt x="612" y="404"/>
                  </a:lnTo>
                  <a:lnTo>
                    <a:pt x="612" y="407"/>
                  </a:lnTo>
                  <a:lnTo>
                    <a:pt x="615" y="410"/>
                  </a:lnTo>
                  <a:lnTo>
                    <a:pt x="615" y="410"/>
                  </a:lnTo>
                  <a:lnTo>
                    <a:pt x="618" y="413"/>
                  </a:lnTo>
                  <a:lnTo>
                    <a:pt x="618" y="416"/>
                  </a:lnTo>
                  <a:lnTo>
                    <a:pt x="618" y="419"/>
                  </a:lnTo>
                  <a:lnTo>
                    <a:pt x="615" y="422"/>
                  </a:lnTo>
                  <a:lnTo>
                    <a:pt x="615" y="422"/>
                  </a:lnTo>
                  <a:lnTo>
                    <a:pt x="612" y="425"/>
                  </a:lnTo>
                  <a:lnTo>
                    <a:pt x="612" y="428"/>
                  </a:lnTo>
                  <a:lnTo>
                    <a:pt x="612" y="431"/>
                  </a:lnTo>
                  <a:lnTo>
                    <a:pt x="606" y="437"/>
                  </a:lnTo>
                  <a:lnTo>
                    <a:pt x="600" y="440"/>
                  </a:lnTo>
                  <a:lnTo>
                    <a:pt x="585" y="446"/>
                  </a:lnTo>
                  <a:lnTo>
                    <a:pt x="582" y="446"/>
                  </a:lnTo>
                  <a:lnTo>
                    <a:pt x="579" y="446"/>
                  </a:lnTo>
                  <a:lnTo>
                    <a:pt x="579" y="449"/>
                  </a:lnTo>
                  <a:lnTo>
                    <a:pt x="576" y="449"/>
                  </a:lnTo>
                  <a:lnTo>
                    <a:pt x="576" y="452"/>
                  </a:lnTo>
                  <a:lnTo>
                    <a:pt x="576" y="455"/>
                  </a:lnTo>
                  <a:lnTo>
                    <a:pt x="576" y="458"/>
                  </a:lnTo>
                  <a:lnTo>
                    <a:pt x="576" y="458"/>
                  </a:lnTo>
                  <a:lnTo>
                    <a:pt x="579" y="461"/>
                  </a:lnTo>
                  <a:lnTo>
                    <a:pt x="579" y="461"/>
                  </a:lnTo>
                  <a:lnTo>
                    <a:pt x="579" y="464"/>
                  </a:lnTo>
                  <a:lnTo>
                    <a:pt x="579" y="470"/>
                  </a:lnTo>
                  <a:lnTo>
                    <a:pt x="579" y="473"/>
                  </a:lnTo>
                  <a:lnTo>
                    <a:pt x="579" y="473"/>
                  </a:lnTo>
                  <a:lnTo>
                    <a:pt x="579" y="476"/>
                  </a:lnTo>
                  <a:lnTo>
                    <a:pt x="579" y="476"/>
                  </a:lnTo>
                  <a:lnTo>
                    <a:pt x="585" y="482"/>
                  </a:lnTo>
                  <a:lnTo>
                    <a:pt x="585" y="485"/>
                  </a:lnTo>
                  <a:lnTo>
                    <a:pt x="585" y="488"/>
                  </a:lnTo>
                  <a:lnTo>
                    <a:pt x="585" y="491"/>
                  </a:lnTo>
                  <a:lnTo>
                    <a:pt x="585" y="491"/>
                  </a:lnTo>
                  <a:lnTo>
                    <a:pt x="582" y="494"/>
                  </a:lnTo>
                  <a:lnTo>
                    <a:pt x="579" y="494"/>
                  </a:lnTo>
                  <a:lnTo>
                    <a:pt x="573" y="497"/>
                  </a:lnTo>
                  <a:lnTo>
                    <a:pt x="570" y="497"/>
                  </a:lnTo>
                  <a:lnTo>
                    <a:pt x="564" y="491"/>
                  </a:lnTo>
                  <a:lnTo>
                    <a:pt x="561" y="491"/>
                  </a:lnTo>
                  <a:lnTo>
                    <a:pt x="561" y="488"/>
                  </a:lnTo>
                  <a:lnTo>
                    <a:pt x="555" y="479"/>
                  </a:lnTo>
                  <a:lnTo>
                    <a:pt x="552" y="476"/>
                  </a:lnTo>
                  <a:lnTo>
                    <a:pt x="549" y="473"/>
                  </a:lnTo>
                  <a:lnTo>
                    <a:pt x="546" y="473"/>
                  </a:lnTo>
                  <a:lnTo>
                    <a:pt x="546" y="473"/>
                  </a:lnTo>
                  <a:lnTo>
                    <a:pt x="546" y="476"/>
                  </a:lnTo>
                  <a:lnTo>
                    <a:pt x="546" y="476"/>
                  </a:lnTo>
                  <a:lnTo>
                    <a:pt x="537" y="476"/>
                  </a:lnTo>
                  <a:lnTo>
                    <a:pt x="519" y="470"/>
                  </a:lnTo>
                  <a:lnTo>
                    <a:pt x="516" y="467"/>
                  </a:lnTo>
                  <a:lnTo>
                    <a:pt x="516" y="467"/>
                  </a:lnTo>
                  <a:lnTo>
                    <a:pt x="516" y="464"/>
                  </a:lnTo>
                  <a:lnTo>
                    <a:pt x="516" y="461"/>
                  </a:lnTo>
                  <a:lnTo>
                    <a:pt x="516" y="461"/>
                  </a:lnTo>
                  <a:lnTo>
                    <a:pt x="516" y="458"/>
                  </a:lnTo>
                  <a:lnTo>
                    <a:pt x="513" y="458"/>
                  </a:lnTo>
                  <a:lnTo>
                    <a:pt x="513" y="458"/>
                  </a:lnTo>
                  <a:lnTo>
                    <a:pt x="510" y="458"/>
                  </a:lnTo>
                  <a:lnTo>
                    <a:pt x="504" y="458"/>
                  </a:lnTo>
                  <a:lnTo>
                    <a:pt x="498" y="455"/>
                  </a:lnTo>
                  <a:lnTo>
                    <a:pt x="495" y="452"/>
                  </a:lnTo>
                  <a:lnTo>
                    <a:pt x="492" y="449"/>
                  </a:lnTo>
                  <a:lnTo>
                    <a:pt x="492" y="443"/>
                  </a:lnTo>
                  <a:lnTo>
                    <a:pt x="492" y="440"/>
                  </a:lnTo>
                  <a:lnTo>
                    <a:pt x="489" y="437"/>
                  </a:lnTo>
                  <a:lnTo>
                    <a:pt x="489" y="428"/>
                  </a:lnTo>
                  <a:lnTo>
                    <a:pt x="492" y="419"/>
                  </a:lnTo>
                  <a:lnTo>
                    <a:pt x="492" y="416"/>
                  </a:lnTo>
                  <a:lnTo>
                    <a:pt x="489" y="416"/>
                  </a:lnTo>
                  <a:lnTo>
                    <a:pt x="489" y="413"/>
                  </a:lnTo>
                  <a:lnTo>
                    <a:pt x="489" y="410"/>
                  </a:lnTo>
                  <a:lnTo>
                    <a:pt x="486" y="407"/>
                  </a:lnTo>
                  <a:lnTo>
                    <a:pt x="477" y="404"/>
                  </a:lnTo>
                  <a:lnTo>
                    <a:pt x="474" y="404"/>
                  </a:lnTo>
                  <a:lnTo>
                    <a:pt x="471" y="404"/>
                  </a:lnTo>
                  <a:lnTo>
                    <a:pt x="450" y="407"/>
                  </a:lnTo>
                  <a:lnTo>
                    <a:pt x="447" y="410"/>
                  </a:lnTo>
                  <a:lnTo>
                    <a:pt x="447" y="413"/>
                  </a:lnTo>
                  <a:lnTo>
                    <a:pt x="444" y="413"/>
                  </a:lnTo>
                  <a:lnTo>
                    <a:pt x="441" y="416"/>
                  </a:lnTo>
                  <a:lnTo>
                    <a:pt x="438" y="416"/>
                  </a:lnTo>
                  <a:lnTo>
                    <a:pt x="438" y="419"/>
                  </a:lnTo>
                  <a:lnTo>
                    <a:pt x="435" y="422"/>
                  </a:lnTo>
                  <a:lnTo>
                    <a:pt x="435" y="422"/>
                  </a:lnTo>
                  <a:lnTo>
                    <a:pt x="435" y="425"/>
                  </a:lnTo>
                  <a:lnTo>
                    <a:pt x="432" y="425"/>
                  </a:lnTo>
                  <a:lnTo>
                    <a:pt x="429" y="425"/>
                  </a:lnTo>
                  <a:lnTo>
                    <a:pt x="429" y="425"/>
                  </a:lnTo>
                  <a:lnTo>
                    <a:pt x="429" y="425"/>
                  </a:lnTo>
                  <a:lnTo>
                    <a:pt x="426" y="428"/>
                  </a:lnTo>
                  <a:lnTo>
                    <a:pt x="426" y="428"/>
                  </a:lnTo>
                  <a:lnTo>
                    <a:pt x="426" y="431"/>
                  </a:lnTo>
                  <a:lnTo>
                    <a:pt x="423" y="434"/>
                  </a:lnTo>
                  <a:lnTo>
                    <a:pt x="420" y="434"/>
                  </a:lnTo>
                  <a:lnTo>
                    <a:pt x="417" y="431"/>
                  </a:lnTo>
                  <a:lnTo>
                    <a:pt x="414" y="431"/>
                  </a:lnTo>
                  <a:lnTo>
                    <a:pt x="411" y="431"/>
                  </a:lnTo>
                  <a:lnTo>
                    <a:pt x="399" y="434"/>
                  </a:lnTo>
                  <a:lnTo>
                    <a:pt x="399" y="416"/>
                  </a:lnTo>
                  <a:lnTo>
                    <a:pt x="396" y="416"/>
                  </a:lnTo>
                  <a:lnTo>
                    <a:pt x="396" y="413"/>
                  </a:lnTo>
                  <a:lnTo>
                    <a:pt x="393" y="413"/>
                  </a:lnTo>
                  <a:lnTo>
                    <a:pt x="393" y="413"/>
                  </a:lnTo>
                  <a:lnTo>
                    <a:pt x="390" y="410"/>
                  </a:lnTo>
                  <a:lnTo>
                    <a:pt x="384" y="407"/>
                  </a:lnTo>
                  <a:lnTo>
                    <a:pt x="378" y="398"/>
                  </a:lnTo>
                  <a:lnTo>
                    <a:pt x="375" y="395"/>
                  </a:lnTo>
                  <a:lnTo>
                    <a:pt x="375" y="392"/>
                  </a:lnTo>
                  <a:lnTo>
                    <a:pt x="378" y="389"/>
                  </a:lnTo>
                  <a:lnTo>
                    <a:pt x="378" y="386"/>
                  </a:lnTo>
                  <a:lnTo>
                    <a:pt x="375" y="383"/>
                  </a:lnTo>
                  <a:lnTo>
                    <a:pt x="375" y="380"/>
                  </a:lnTo>
                  <a:lnTo>
                    <a:pt x="360" y="377"/>
                  </a:lnTo>
                  <a:lnTo>
                    <a:pt x="360" y="377"/>
                  </a:lnTo>
                  <a:lnTo>
                    <a:pt x="360" y="377"/>
                  </a:lnTo>
                  <a:lnTo>
                    <a:pt x="360" y="380"/>
                  </a:lnTo>
                  <a:lnTo>
                    <a:pt x="360" y="383"/>
                  </a:lnTo>
                  <a:lnTo>
                    <a:pt x="360" y="386"/>
                  </a:lnTo>
                  <a:lnTo>
                    <a:pt x="357" y="386"/>
                  </a:lnTo>
                  <a:lnTo>
                    <a:pt x="357" y="389"/>
                  </a:lnTo>
                  <a:lnTo>
                    <a:pt x="354" y="389"/>
                  </a:lnTo>
                  <a:lnTo>
                    <a:pt x="348" y="389"/>
                  </a:lnTo>
                  <a:lnTo>
                    <a:pt x="345" y="389"/>
                  </a:lnTo>
                  <a:lnTo>
                    <a:pt x="342" y="392"/>
                  </a:lnTo>
                  <a:lnTo>
                    <a:pt x="342" y="395"/>
                  </a:lnTo>
                  <a:lnTo>
                    <a:pt x="339" y="395"/>
                  </a:lnTo>
                  <a:lnTo>
                    <a:pt x="339" y="398"/>
                  </a:lnTo>
                  <a:lnTo>
                    <a:pt x="336" y="398"/>
                  </a:lnTo>
                  <a:lnTo>
                    <a:pt x="321" y="395"/>
                  </a:lnTo>
                  <a:lnTo>
                    <a:pt x="312" y="392"/>
                  </a:lnTo>
                  <a:lnTo>
                    <a:pt x="309" y="392"/>
                  </a:lnTo>
                  <a:lnTo>
                    <a:pt x="306" y="395"/>
                  </a:lnTo>
                  <a:lnTo>
                    <a:pt x="306" y="395"/>
                  </a:lnTo>
                  <a:lnTo>
                    <a:pt x="297" y="404"/>
                  </a:lnTo>
                  <a:lnTo>
                    <a:pt x="294" y="404"/>
                  </a:lnTo>
                  <a:lnTo>
                    <a:pt x="294" y="404"/>
                  </a:lnTo>
                  <a:lnTo>
                    <a:pt x="276" y="410"/>
                  </a:lnTo>
                  <a:lnTo>
                    <a:pt x="273" y="410"/>
                  </a:lnTo>
                  <a:lnTo>
                    <a:pt x="273" y="407"/>
                  </a:lnTo>
                  <a:lnTo>
                    <a:pt x="270" y="407"/>
                  </a:lnTo>
                  <a:lnTo>
                    <a:pt x="270" y="404"/>
                  </a:lnTo>
                  <a:lnTo>
                    <a:pt x="267" y="404"/>
                  </a:lnTo>
                  <a:lnTo>
                    <a:pt x="258" y="407"/>
                  </a:lnTo>
                  <a:lnTo>
                    <a:pt x="255" y="407"/>
                  </a:lnTo>
                  <a:lnTo>
                    <a:pt x="255" y="410"/>
                  </a:lnTo>
                  <a:lnTo>
                    <a:pt x="255" y="410"/>
                  </a:lnTo>
                  <a:lnTo>
                    <a:pt x="252" y="413"/>
                  </a:lnTo>
                  <a:lnTo>
                    <a:pt x="252" y="413"/>
                  </a:lnTo>
                  <a:lnTo>
                    <a:pt x="249" y="413"/>
                  </a:lnTo>
                  <a:lnTo>
                    <a:pt x="246" y="413"/>
                  </a:lnTo>
                  <a:lnTo>
                    <a:pt x="246" y="410"/>
                  </a:lnTo>
                  <a:lnTo>
                    <a:pt x="243" y="410"/>
                  </a:lnTo>
                  <a:lnTo>
                    <a:pt x="243" y="410"/>
                  </a:lnTo>
                  <a:lnTo>
                    <a:pt x="240" y="410"/>
                  </a:lnTo>
                  <a:lnTo>
                    <a:pt x="240" y="410"/>
                  </a:lnTo>
                  <a:lnTo>
                    <a:pt x="237" y="410"/>
                  </a:lnTo>
                  <a:lnTo>
                    <a:pt x="237" y="407"/>
                  </a:lnTo>
                  <a:lnTo>
                    <a:pt x="234" y="401"/>
                  </a:lnTo>
                  <a:lnTo>
                    <a:pt x="231" y="398"/>
                  </a:lnTo>
                  <a:lnTo>
                    <a:pt x="228" y="395"/>
                  </a:lnTo>
                  <a:lnTo>
                    <a:pt x="219" y="395"/>
                  </a:lnTo>
                  <a:lnTo>
                    <a:pt x="219" y="395"/>
                  </a:lnTo>
                  <a:lnTo>
                    <a:pt x="216" y="395"/>
                  </a:lnTo>
                  <a:lnTo>
                    <a:pt x="216" y="395"/>
                  </a:lnTo>
                  <a:lnTo>
                    <a:pt x="213" y="392"/>
                  </a:lnTo>
                  <a:lnTo>
                    <a:pt x="210" y="395"/>
                  </a:lnTo>
                  <a:lnTo>
                    <a:pt x="207" y="395"/>
                  </a:lnTo>
                  <a:lnTo>
                    <a:pt x="207" y="395"/>
                  </a:lnTo>
                  <a:lnTo>
                    <a:pt x="207" y="395"/>
                  </a:lnTo>
                  <a:lnTo>
                    <a:pt x="201" y="398"/>
                  </a:lnTo>
                  <a:lnTo>
                    <a:pt x="192" y="398"/>
                  </a:lnTo>
                  <a:lnTo>
                    <a:pt x="183" y="395"/>
                  </a:lnTo>
                  <a:lnTo>
                    <a:pt x="177" y="392"/>
                  </a:lnTo>
                  <a:lnTo>
                    <a:pt x="174" y="389"/>
                  </a:lnTo>
                  <a:lnTo>
                    <a:pt x="153" y="383"/>
                  </a:lnTo>
                  <a:lnTo>
                    <a:pt x="147" y="383"/>
                  </a:lnTo>
                  <a:lnTo>
                    <a:pt x="144" y="383"/>
                  </a:lnTo>
                  <a:lnTo>
                    <a:pt x="141" y="386"/>
                  </a:lnTo>
                  <a:lnTo>
                    <a:pt x="138" y="392"/>
                  </a:lnTo>
                  <a:lnTo>
                    <a:pt x="135" y="392"/>
                  </a:lnTo>
                  <a:lnTo>
                    <a:pt x="135" y="395"/>
                  </a:lnTo>
                  <a:lnTo>
                    <a:pt x="132" y="395"/>
                  </a:lnTo>
                  <a:lnTo>
                    <a:pt x="129" y="398"/>
                  </a:lnTo>
                  <a:lnTo>
                    <a:pt x="126" y="398"/>
                  </a:lnTo>
                  <a:lnTo>
                    <a:pt x="120" y="404"/>
                  </a:lnTo>
                  <a:lnTo>
                    <a:pt x="117" y="404"/>
                  </a:lnTo>
                  <a:lnTo>
                    <a:pt x="111" y="407"/>
                  </a:lnTo>
                  <a:lnTo>
                    <a:pt x="108" y="407"/>
                  </a:lnTo>
                  <a:lnTo>
                    <a:pt x="105" y="407"/>
                  </a:lnTo>
                  <a:lnTo>
                    <a:pt x="102" y="404"/>
                  </a:lnTo>
                  <a:lnTo>
                    <a:pt x="99" y="401"/>
                  </a:lnTo>
                  <a:lnTo>
                    <a:pt x="96" y="398"/>
                  </a:lnTo>
                  <a:lnTo>
                    <a:pt x="93" y="398"/>
                  </a:lnTo>
                  <a:lnTo>
                    <a:pt x="87" y="386"/>
                  </a:lnTo>
                  <a:lnTo>
                    <a:pt x="84" y="380"/>
                  </a:lnTo>
                  <a:lnTo>
                    <a:pt x="84" y="380"/>
                  </a:lnTo>
                  <a:lnTo>
                    <a:pt x="84" y="374"/>
                  </a:lnTo>
                  <a:lnTo>
                    <a:pt x="84" y="374"/>
                  </a:lnTo>
                  <a:lnTo>
                    <a:pt x="81" y="371"/>
                  </a:lnTo>
                  <a:lnTo>
                    <a:pt x="81" y="368"/>
                  </a:lnTo>
                  <a:lnTo>
                    <a:pt x="78" y="362"/>
                  </a:lnTo>
                  <a:lnTo>
                    <a:pt x="75" y="356"/>
                  </a:lnTo>
                  <a:lnTo>
                    <a:pt x="75" y="356"/>
                  </a:lnTo>
                  <a:lnTo>
                    <a:pt x="75" y="353"/>
                  </a:lnTo>
                  <a:lnTo>
                    <a:pt x="75" y="350"/>
                  </a:lnTo>
                  <a:lnTo>
                    <a:pt x="75" y="350"/>
                  </a:lnTo>
                  <a:lnTo>
                    <a:pt x="75" y="350"/>
                  </a:lnTo>
                  <a:lnTo>
                    <a:pt x="93" y="353"/>
                  </a:lnTo>
                  <a:lnTo>
                    <a:pt x="117" y="347"/>
                  </a:lnTo>
                  <a:lnTo>
                    <a:pt x="123" y="350"/>
                  </a:lnTo>
                  <a:lnTo>
                    <a:pt x="120" y="344"/>
                  </a:lnTo>
                  <a:lnTo>
                    <a:pt x="114" y="341"/>
                  </a:lnTo>
                  <a:lnTo>
                    <a:pt x="108" y="341"/>
                  </a:lnTo>
                  <a:lnTo>
                    <a:pt x="108" y="341"/>
                  </a:lnTo>
                  <a:lnTo>
                    <a:pt x="105" y="344"/>
                  </a:lnTo>
                  <a:lnTo>
                    <a:pt x="105" y="344"/>
                  </a:lnTo>
                  <a:lnTo>
                    <a:pt x="105" y="341"/>
                  </a:lnTo>
                  <a:lnTo>
                    <a:pt x="105" y="341"/>
                  </a:lnTo>
                  <a:lnTo>
                    <a:pt x="102" y="338"/>
                  </a:lnTo>
                  <a:lnTo>
                    <a:pt x="102" y="338"/>
                  </a:lnTo>
                  <a:lnTo>
                    <a:pt x="96" y="335"/>
                  </a:lnTo>
                  <a:lnTo>
                    <a:pt x="93" y="332"/>
                  </a:lnTo>
                  <a:lnTo>
                    <a:pt x="90" y="332"/>
                  </a:lnTo>
                  <a:lnTo>
                    <a:pt x="90" y="324"/>
                  </a:lnTo>
                  <a:lnTo>
                    <a:pt x="81" y="318"/>
                  </a:lnTo>
                  <a:lnTo>
                    <a:pt x="81" y="309"/>
                  </a:lnTo>
                  <a:lnTo>
                    <a:pt x="81" y="300"/>
                  </a:lnTo>
                  <a:lnTo>
                    <a:pt x="78" y="294"/>
                  </a:lnTo>
                  <a:lnTo>
                    <a:pt x="75" y="288"/>
                  </a:lnTo>
                  <a:lnTo>
                    <a:pt x="72" y="288"/>
                  </a:lnTo>
                  <a:lnTo>
                    <a:pt x="72" y="285"/>
                  </a:lnTo>
                  <a:lnTo>
                    <a:pt x="75" y="282"/>
                  </a:lnTo>
                  <a:lnTo>
                    <a:pt x="75" y="279"/>
                  </a:lnTo>
                  <a:lnTo>
                    <a:pt x="78" y="276"/>
                  </a:lnTo>
                  <a:lnTo>
                    <a:pt x="78" y="261"/>
                  </a:lnTo>
                  <a:lnTo>
                    <a:pt x="81" y="258"/>
                  </a:lnTo>
                  <a:lnTo>
                    <a:pt x="84" y="261"/>
                  </a:lnTo>
                  <a:lnTo>
                    <a:pt x="84" y="258"/>
                  </a:lnTo>
                  <a:lnTo>
                    <a:pt x="84" y="255"/>
                  </a:lnTo>
                  <a:lnTo>
                    <a:pt x="84" y="252"/>
                  </a:lnTo>
                  <a:lnTo>
                    <a:pt x="81" y="252"/>
                  </a:lnTo>
                  <a:lnTo>
                    <a:pt x="81" y="249"/>
                  </a:lnTo>
                  <a:lnTo>
                    <a:pt x="81" y="231"/>
                  </a:lnTo>
                  <a:lnTo>
                    <a:pt x="84" y="225"/>
                  </a:lnTo>
                  <a:lnTo>
                    <a:pt x="87" y="225"/>
                  </a:lnTo>
                  <a:lnTo>
                    <a:pt x="90" y="228"/>
                  </a:lnTo>
                  <a:lnTo>
                    <a:pt x="90" y="225"/>
                  </a:lnTo>
                  <a:lnTo>
                    <a:pt x="87" y="222"/>
                  </a:lnTo>
                  <a:lnTo>
                    <a:pt x="81" y="222"/>
                  </a:lnTo>
                  <a:lnTo>
                    <a:pt x="78" y="225"/>
                  </a:lnTo>
                  <a:lnTo>
                    <a:pt x="78" y="231"/>
                  </a:lnTo>
                  <a:lnTo>
                    <a:pt x="75" y="231"/>
                  </a:lnTo>
                  <a:lnTo>
                    <a:pt x="75" y="231"/>
                  </a:lnTo>
                  <a:lnTo>
                    <a:pt x="72" y="228"/>
                  </a:lnTo>
                  <a:lnTo>
                    <a:pt x="72" y="225"/>
                  </a:lnTo>
                  <a:lnTo>
                    <a:pt x="72" y="216"/>
                  </a:lnTo>
                  <a:lnTo>
                    <a:pt x="72" y="213"/>
                  </a:lnTo>
                  <a:lnTo>
                    <a:pt x="75" y="210"/>
                  </a:lnTo>
                  <a:lnTo>
                    <a:pt x="72" y="210"/>
                  </a:lnTo>
                  <a:lnTo>
                    <a:pt x="69" y="207"/>
                  </a:lnTo>
                  <a:lnTo>
                    <a:pt x="69" y="204"/>
                  </a:lnTo>
                  <a:lnTo>
                    <a:pt x="72" y="198"/>
                  </a:lnTo>
                  <a:lnTo>
                    <a:pt x="72" y="195"/>
                  </a:lnTo>
                  <a:lnTo>
                    <a:pt x="75" y="192"/>
                  </a:lnTo>
                  <a:lnTo>
                    <a:pt x="78" y="189"/>
                  </a:lnTo>
                  <a:lnTo>
                    <a:pt x="75" y="189"/>
                  </a:lnTo>
                  <a:lnTo>
                    <a:pt x="75" y="189"/>
                  </a:lnTo>
                  <a:lnTo>
                    <a:pt x="75" y="189"/>
                  </a:lnTo>
                  <a:lnTo>
                    <a:pt x="72" y="186"/>
                  </a:lnTo>
                  <a:lnTo>
                    <a:pt x="72" y="180"/>
                  </a:lnTo>
                  <a:lnTo>
                    <a:pt x="69" y="171"/>
                  </a:lnTo>
                  <a:lnTo>
                    <a:pt x="69" y="165"/>
                  </a:lnTo>
                  <a:lnTo>
                    <a:pt x="72" y="162"/>
                  </a:lnTo>
                  <a:lnTo>
                    <a:pt x="75" y="162"/>
                  </a:lnTo>
                  <a:lnTo>
                    <a:pt x="84" y="165"/>
                  </a:lnTo>
                  <a:lnTo>
                    <a:pt x="84" y="162"/>
                  </a:lnTo>
                  <a:lnTo>
                    <a:pt x="78" y="162"/>
                  </a:lnTo>
                  <a:lnTo>
                    <a:pt x="72" y="159"/>
                  </a:lnTo>
                  <a:lnTo>
                    <a:pt x="69" y="159"/>
                  </a:lnTo>
                  <a:lnTo>
                    <a:pt x="66" y="165"/>
                  </a:lnTo>
                  <a:lnTo>
                    <a:pt x="63" y="162"/>
                  </a:lnTo>
                  <a:lnTo>
                    <a:pt x="60" y="150"/>
                  </a:lnTo>
                  <a:lnTo>
                    <a:pt x="57" y="147"/>
                  </a:lnTo>
                  <a:lnTo>
                    <a:pt x="57" y="144"/>
                  </a:lnTo>
                  <a:lnTo>
                    <a:pt x="57" y="144"/>
                  </a:lnTo>
                  <a:lnTo>
                    <a:pt x="60" y="144"/>
                  </a:lnTo>
                  <a:lnTo>
                    <a:pt x="54" y="138"/>
                  </a:lnTo>
                  <a:lnTo>
                    <a:pt x="51" y="135"/>
                  </a:lnTo>
                  <a:lnTo>
                    <a:pt x="48" y="129"/>
                  </a:lnTo>
                  <a:lnTo>
                    <a:pt x="54" y="129"/>
                  </a:lnTo>
                  <a:lnTo>
                    <a:pt x="54" y="129"/>
                  </a:lnTo>
                  <a:lnTo>
                    <a:pt x="51" y="120"/>
                  </a:lnTo>
                  <a:lnTo>
                    <a:pt x="48" y="120"/>
                  </a:lnTo>
                  <a:lnTo>
                    <a:pt x="48" y="126"/>
                  </a:lnTo>
                  <a:lnTo>
                    <a:pt x="42" y="123"/>
                  </a:lnTo>
                  <a:lnTo>
                    <a:pt x="39" y="120"/>
                  </a:lnTo>
                  <a:lnTo>
                    <a:pt x="36" y="117"/>
                  </a:lnTo>
                  <a:lnTo>
                    <a:pt x="36" y="114"/>
                  </a:lnTo>
                  <a:lnTo>
                    <a:pt x="36" y="114"/>
                  </a:lnTo>
                  <a:lnTo>
                    <a:pt x="36" y="111"/>
                  </a:lnTo>
                  <a:lnTo>
                    <a:pt x="33" y="114"/>
                  </a:lnTo>
                  <a:lnTo>
                    <a:pt x="30" y="114"/>
                  </a:lnTo>
                  <a:lnTo>
                    <a:pt x="27" y="114"/>
                  </a:lnTo>
                  <a:lnTo>
                    <a:pt x="27" y="111"/>
                  </a:lnTo>
                  <a:lnTo>
                    <a:pt x="24" y="108"/>
                  </a:lnTo>
                  <a:lnTo>
                    <a:pt x="27" y="96"/>
                  </a:lnTo>
                  <a:lnTo>
                    <a:pt x="27" y="93"/>
                  </a:lnTo>
                  <a:lnTo>
                    <a:pt x="24" y="90"/>
                  </a:lnTo>
                  <a:lnTo>
                    <a:pt x="24" y="87"/>
                  </a:lnTo>
                  <a:lnTo>
                    <a:pt x="21" y="81"/>
                  </a:lnTo>
                  <a:lnTo>
                    <a:pt x="21" y="81"/>
                  </a:lnTo>
                  <a:lnTo>
                    <a:pt x="21" y="78"/>
                  </a:lnTo>
                  <a:lnTo>
                    <a:pt x="21" y="75"/>
                  </a:lnTo>
                  <a:lnTo>
                    <a:pt x="18" y="72"/>
                  </a:lnTo>
                  <a:lnTo>
                    <a:pt x="12" y="66"/>
                  </a:lnTo>
                  <a:lnTo>
                    <a:pt x="12" y="63"/>
                  </a:lnTo>
                  <a:lnTo>
                    <a:pt x="12" y="60"/>
                  </a:lnTo>
                  <a:lnTo>
                    <a:pt x="18" y="54"/>
                  </a:lnTo>
                  <a:lnTo>
                    <a:pt x="21" y="51"/>
                  </a:lnTo>
                  <a:lnTo>
                    <a:pt x="21" y="42"/>
                  </a:lnTo>
                  <a:lnTo>
                    <a:pt x="21" y="36"/>
                  </a:lnTo>
                  <a:lnTo>
                    <a:pt x="18" y="30"/>
                  </a:lnTo>
                  <a:lnTo>
                    <a:pt x="18" y="27"/>
                  </a:lnTo>
                  <a:lnTo>
                    <a:pt x="18" y="24"/>
                  </a:lnTo>
                  <a:lnTo>
                    <a:pt x="15" y="21"/>
                  </a:lnTo>
                  <a:lnTo>
                    <a:pt x="9" y="21"/>
                  </a:lnTo>
                  <a:lnTo>
                    <a:pt x="0" y="15"/>
                  </a:lnTo>
                  <a:lnTo>
                    <a:pt x="0" y="9"/>
                  </a:lnTo>
                  <a:lnTo>
                    <a:pt x="0" y="3"/>
                  </a:lnTo>
                  <a:lnTo>
                    <a:pt x="0" y="0"/>
                  </a:lnTo>
                  <a:lnTo>
                    <a:pt x="6" y="0"/>
                  </a:lnTo>
                  <a:lnTo>
                    <a:pt x="9" y="0"/>
                  </a:lnTo>
                  <a:lnTo>
                    <a:pt x="12" y="3"/>
                  </a:lnTo>
                  <a:lnTo>
                    <a:pt x="15" y="6"/>
                  </a:lnTo>
                  <a:lnTo>
                    <a:pt x="21" y="3"/>
                  </a:lnTo>
                  <a:lnTo>
                    <a:pt x="24" y="6"/>
                  </a:lnTo>
                  <a:lnTo>
                    <a:pt x="24" y="6"/>
                  </a:lnTo>
                  <a:lnTo>
                    <a:pt x="24" y="9"/>
                  </a:lnTo>
                  <a:lnTo>
                    <a:pt x="27" y="12"/>
                  </a:lnTo>
                  <a:lnTo>
                    <a:pt x="27" y="12"/>
                  </a:lnTo>
                  <a:lnTo>
                    <a:pt x="30" y="12"/>
                  </a:lnTo>
                  <a:lnTo>
                    <a:pt x="30" y="12"/>
                  </a:lnTo>
                  <a:lnTo>
                    <a:pt x="36" y="12"/>
                  </a:lnTo>
                  <a:lnTo>
                    <a:pt x="48" y="15"/>
                  </a:lnTo>
                  <a:lnTo>
                    <a:pt x="66" y="21"/>
                  </a:lnTo>
                  <a:lnTo>
                    <a:pt x="69" y="21"/>
                  </a:lnTo>
                  <a:lnTo>
                    <a:pt x="69" y="21"/>
                  </a:lnTo>
                  <a:lnTo>
                    <a:pt x="69" y="24"/>
                  </a:lnTo>
                  <a:lnTo>
                    <a:pt x="69" y="24"/>
                  </a:lnTo>
                  <a:lnTo>
                    <a:pt x="69" y="24"/>
                  </a:lnTo>
                  <a:lnTo>
                    <a:pt x="72" y="24"/>
                  </a:lnTo>
                  <a:lnTo>
                    <a:pt x="75" y="21"/>
                  </a:lnTo>
                  <a:lnTo>
                    <a:pt x="78" y="21"/>
                  </a:lnTo>
                  <a:lnTo>
                    <a:pt x="81" y="21"/>
                  </a:lnTo>
                  <a:lnTo>
                    <a:pt x="84" y="24"/>
                  </a:lnTo>
                  <a:lnTo>
                    <a:pt x="87" y="24"/>
                  </a:lnTo>
                  <a:lnTo>
                    <a:pt x="90" y="21"/>
                  </a:lnTo>
                  <a:lnTo>
                    <a:pt x="93" y="18"/>
                  </a:lnTo>
                  <a:lnTo>
                    <a:pt x="99" y="12"/>
                  </a:lnTo>
                  <a:lnTo>
                    <a:pt x="102" y="9"/>
                  </a:lnTo>
                  <a:lnTo>
                    <a:pt x="111" y="6"/>
                  </a:lnTo>
                  <a:lnTo>
                    <a:pt x="117" y="6"/>
                  </a:lnTo>
                  <a:lnTo>
                    <a:pt x="141" y="9"/>
                  </a:lnTo>
                  <a:lnTo>
                    <a:pt x="144" y="12"/>
                  </a:lnTo>
                  <a:lnTo>
                    <a:pt x="144" y="12"/>
                  </a:lnTo>
                  <a:lnTo>
                    <a:pt x="144" y="18"/>
                  </a:lnTo>
                  <a:lnTo>
                    <a:pt x="150" y="27"/>
                  </a:lnTo>
                  <a:lnTo>
                    <a:pt x="150" y="33"/>
                  </a:lnTo>
                  <a:lnTo>
                    <a:pt x="144" y="39"/>
                  </a:lnTo>
                  <a:lnTo>
                    <a:pt x="144" y="42"/>
                  </a:lnTo>
                  <a:lnTo>
                    <a:pt x="144" y="45"/>
                  </a:lnTo>
                  <a:lnTo>
                    <a:pt x="144" y="45"/>
                  </a:lnTo>
                  <a:lnTo>
                    <a:pt x="138" y="45"/>
                  </a:lnTo>
                  <a:lnTo>
                    <a:pt x="135" y="45"/>
                  </a:lnTo>
                  <a:lnTo>
                    <a:pt x="135" y="48"/>
                  </a:lnTo>
                  <a:lnTo>
                    <a:pt x="135" y="54"/>
                  </a:lnTo>
                  <a:lnTo>
                    <a:pt x="138" y="63"/>
                  </a:lnTo>
                  <a:lnTo>
                    <a:pt x="141" y="69"/>
                  </a:lnTo>
                  <a:lnTo>
                    <a:pt x="144" y="78"/>
                  </a:lnTo>
                  <a:lnTo>
                    <a:pt x="159" y="96"/>
                  </a:lnTo>
                  <a:lnTo>
                    <a:pt x="162" y="102"/>
                  </a:lnTo>
                  <a:lnTo>
                    <a:pt x="162" y="108"/>
                  </a:lnTo>
                  <a:lnTo>
                    <a:pt x="162" y="114"/>
                  </a:lnTo>
                  <a:lnTo>
                    <a:pt x="162" y="114"/>
                  </a:lnTo>
                  <a:lnTo>
                    <a:pt x="159" y="117"/>
                  </a:lnTo>
                  <a:lnTo>
                    <a:pt x="159" y="117"/>
                  </a:lnTo>
                  <a:lnTo>
                    <a:pt x="159" y="120"/>
                  </a:lnTo>
                  <a:lnTo>
                    <a:pt x="162" y="120"/>
                  </a:lnTo>
                  <a:lnTo>
                    <a:pt x="165" y="120"/>
                  </a:lnTo>
                  <a:lnTo>
                    <a:pt x="168" y="120"/>
                  </a:lnTo>
                  <a:lnTo>
                    <a:pt x="168" y="120"/>
                  </a:lnTo>
                  <a:lnTo>
                    <a:pt x="171" y="123"/>
                  </a:lnTo>
                  <a:lnTo>
                    <a:pt x="174" y="126"/>
                  </a:lnTo>
                  <a:lnTo>
                    <a:pt x="177" y="123"/>
                  </a:lnTo>
                  <a:lnTo>
                    <a:pt x="177" y="120"/>
                  </a:lnTo>
                  <a:lnTo>
                    <a:pt x="174" y="117"/>
                  </a:lnTo>
                  <a:lnTo>
                    <a:pt x="177" y="114"/>
                  </a:lnTo>
                  <a:lnTo>
                    <a:pt x="180" y="111"/>
                  </a:lnTo>
                  <a:lnTo>
                    <a:pt x="183" y="108"/>
                  </a:lnTo>
                  <a:lnTo>
                    <a:pt x="210" y="108"/>
                  </a:lnTo>
                  <a:lnTo>
                    <a:pt x="237" y="120"/>
                  </a:lnTo>
                  <a:lnTo>
                    <a:pt x="273" y="120"/>
                  </a:lnTo>
                  <a:lnTo>
                    <a:pt x="282" y="123"/>
                  </a:lnTo>
                  <a:lnTo>
                    <a:pt x="288" y="123"/>
                  </a:lnTo>
                  <a:lnTo>
                    <a:pt x="294" y="120"/>
                  </a:lnTo>
                  <a:lnTo>
                    <a:pt x="300" y="120"/>
                  </a:lnTo>
                  <a:lnTo>
                    <a:pt x="309" y="126"/>
                  </a:lnTo>
                  <a:lnTo>
                    <a:pt x="324" y="126"/>
                  </a:lnTo>
                  <a:lnTo>
                    <a:pt x="327" y="126"/>
                  </a:lnTo>
                  <a:lnTo>
                    <a:pt x="333" y="132"/>
                  </a:lnTo>
                  <a:lnTo>
                    <a:pt x="345" y="135"/>
                  </a:lnTo>
                  <a:lnTo>
                    <a:pt x="363" y="147"/>
                  </a:lnTo>
                  <a:lnTo>
                    <a:pt x="369" y="141"/>
                  </a:lnTo>
                  <a:lnTo>
                    <a:pt x="405" y="132"/>
                  </a:lnTo>
                  <a:lnTo>
                    <a:pt x="414" y="129"/>
                  </a:lnTo>
                  <a:lnTo>
                    <a:pt x="420" y="123"/>
                  </a:lnTo>
                  <a:lnTo>
                    <a:pt x="423" y="123"/>
                  </a:lnTo>
                  <a:lnTo>
                    <a:pt x="426" y="120"/>
                  </a:lnTo>
                  <a:lnTo>
                    <a:pt x="432" y="111"/>
                  </a:lnTo>
                  <a:lnTo>
                    <a:pt x="444" y="102"/>
                  </a:lnTo>
                  <a:lnTo>
                    <a:pt x="471" y="96"/>
                  </a:lnTo>
                  <a:close/>
                </a:path>
              </a:pathLst>
            </a:custGeom>
            <a:solidFill>
              <a:schemeClr val="accent2">
                <a:lumMod val="50000"/>
              </a:schemeClr>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60" name="Freeform 22">
            <a:extLst>
              <a:ext uri="{FF2B5EF4-FFF2-40B4-BE49-F238E27FC236}">
                <a16:creationId xmlns:a16="http://schemas.microsoft.com/office/drawing/2014/main" xmlns="" id="{CC07A8CE-6BC2-384B-A457-58194F62C076}"/>
              </a:ext>
            </a:extLst>
          </p:cNvPr>
          <p:cNvSpPr>
            <a:spLocks/>
          </p:cNvSpPr>
          <p:nvPr/>
        </p:nvSpPr>
        <p:spPr bwMode="auto">
          <a:xfrm>
            <a:off x="7657265" y="2552303"/>
            <a:ext cx="703263" cy="560388"/>
          </a:xfrm>
          <a:custGeom>
            <a:avLst/>
            <a:gdLst>
              <a:gd name="T0" fmla="*/ 416 w 443"/>
              <a:gd name="T1" fmla="*/ 132 h 353"/>
              <a:gd name="T2" fmla="*/ 416 w 443"/>
              <a:gd name="T3" fmla="*/ 144 h 353"/>
              <a:gd name="T4" fmla="*/ 413 w 443"/>
              <a:gd name="T5" fmla="*/ 153 h 353"/>
              <a:gd name="T6" fmla="*/ 419 w 443"/>
              <a:gd name="T7" fmla="*/ 159 h 353"/>
              <a:gd name="T8" fmla="*/ 425 w 443"/>
              <a:gd name="T9" fmla="*/ 170 h 353"/>
              <a:gd name="T10" fmla="*/ 428 w 443"/>
              <a:gd name="T11" fmla="*/ 188 h 353"/>
              <a:gd name="T12" fmla="*/ 434 w 443"/>
              <a:gd name="T13" fmla="*/ 206 h 353"/>
              <a:gd name="T14" fmla="*/ 419 w 443"/>
              <a:gd name="T15" fmla="*/ 224 h 353"/>
              <a:gd name="T16" fmla="*/ 416 w 443"/>
              <a:gd name="T17" fmla="*/ 233 h 353"/>
              <a:gd name="T18" fmla="*/ 413 w 443"/>
              <a:gd name="T19" fmla="*/ 248 h 353"/>
              <a:gd name="T20" fmla="*/ 404 w 443"/>
              <a:gd name="T21" fmla="*/ 272 h 353"/>
              <a:gd name="T22" fmla="*/ 368 w 443"/>
              <a:gd name="T23" fmla="*/ 275 h 353"/>
              <a:gd name="T24" fmla="*/ 350 w 443"/>
              <a:gd name="T25" fmla="*/ 278 h 353"/>
              <a:gd name="T26" fmla="*/ 335 w 443"/>
              <a:gd name="T27" fmla="*/ 284 h 353"/>
              <a:gd name="T28" fmla="*/ 332 w 443"/>
              <a:gd name="T29" fmla="*/ 296 h 353"/>
              <a:gd name="T30" fmla="*/ 335 w 443"/>
              <a:gd name="T31" fmla="*/ 308 h 353"/>
              <a:gd name="T32" fmla="*/ 326 w 443"/>
              <a:gd name="T33" fmla="*/ 323 h 353"/>
              <a:gd name="T34" fmla="*/ 314 w 443"/>
              <a:gd name="T35" fmla="*/ 338 h 353"/>
              <a:gd name="T36" fmla="*/ 287 w 443"/>
              <a:gd name="T37" fmla="*/ 347 h 353"/>
              <a:gd name="T38" fmla="*/ 272 w 443"/>
              <a:gd name="T39" fmla="*/ 344 h 353"/>
              <a:gd name="T40" fmla="*/ 230 w 443"/>
              <a:gd name="T41" fmla="*/ 350 h 353"/>
              <a:gd name="T42" fmla="*/ 212 w 443"/>
              <a:gd name="T43" fmla="*/ 347 h 353"/>
              <a:gd name="T44" fmla="*/ 224 w 443"/>
              <a:gd name="T45" fmla="*/ 344 h 353"/>
              <a:gd name="T46" fmla="*/ 221 w 443"/>
              <a:gd name="T47" fmla="*/ 335 h 353"/>
              <a:gd name="T48" fmla="*/ 209 w 443"/>
              <a:gd name="T49" fmla="*/ 314 h 353"/>
              <a:gd name="T50" fmla="*/ 194 w 443"/>
              <a:gd name="T51" fmla="*/ 293 h 353"/>
              <a:gd name="T52" fmla="*/ 170 w 443"/>
              <a:gd name="T53" fmla="*/ 296 h 353"/>
              <a:gd name="T54" fmla="*/ 161 w 443"/>
              <a:gd name="T55" fmla="*/ 284 h 353"/>
              <a:gd name="T56" fmla="*/ 146 w 443"/>
              <a:gd name="T57" fmla="*/ 296 h 353"/>
              <a:gd name="T58" fmla="*/ 114 w 443"/>
              <a:gd name="T59" fmla="*/ 296 h 353"/>
              <a:gd name="T60" fmla="*/ 111 w 443"/>
              <a:gd name="T61" fmla="*/ 278 h 353"/>
              <a:gd name="T62" fmla="*/ 99 w 443"/>
              <a:gd name="T63" fmla="*/ 257 h 353"/>
              <a:gd name="T64" fmla="*/ 72 w 443"/>
              <a:gd name="T65" fmla="*/ 242 h 353"/>
              <a:gd name="T66" fmla="*/ 69 w 443"/>
              <a:gd name="T67" fmla="*/ 224 h 353"/>
              <a:gd name="T68" fmla="*/ 57 w 443"/>
              <a:gd name="T69" fmla="*/ 209 h 353"/>
              <a:gd name="T70" fmla="*/ 39 w 443"/>
              <a:gd name="T71" fmla="*/ 188 h 353"/>
              <a:gd name="T72" fmla="*/ 27 w 443"/>
              <a:gd name="T73" fmla="*/ 170 h 353"/>
              <a:gd name="T74" fmla="*/ 33 w 443"/>
              <a:gd name="T75" fmla="*/ 156 h 353"/>
              <a:gd name="T76" fmla="*/ 24 w 443"/>
              <a:gd name="T77" fmla="*/ 144 h 353"/>
              <a:gd name="T78" fmla="*/ 27 w 443"/>
              <a:gd name="T79" fmla="*/ 129 h 353"/>
              <a:gd name="T80" fmla="*/ 9 w 443"/>
              <a:gd name="T81" fmla="*/ 87 h 353"/>
              <a:gd name="T82" fmla="*/ 3 w 443"/>
              <a:gd name="T83" fmla="*/ 81 h 353"/>
              <a:gd name="T84" fmla="*/ 3 w 443"/>
              <a:gd name="T85" fmla="*/ 69 h 353"/>
              <a:gd name="T86" fmla="*/ 36 w 443"/>
              <a:gd name="T87" fmla="*/ 48 h 353"/>
              <a:gd name="T88" fmla="*/ 60 w 443"/>
              <a:gd name="T89" fmla="*/ 12 h 353"/>
              <a:gd name="T90" fmla="*/ 90 w 443"/>
              <a:gd name="T91" fmla="*/ 18 h 353"/>
              <a:gd name="T92" fmla="*/ 126 w 443"/>
              <a:gd name="T93" fmla="*/ 9 h 353"/>
              <a:gd name="T94" fmla="*/ 141 w 443"/>
              <a:gd name="T95" fmla="*/ 12 h 353"/>
              <a:gd name="T96" fmla="*/ 173 w 443"/>
              <a:gd name="T97" fmla="*/ 21 h 353"/>
              <a:gd name="T98" fmla="*/ 230 w 443"/>
              <a:gd name="T99" fmla="*/ 36 h 353"/>
              <a:gd name="T100" fmla="*/ 248 w 443"/>
              <a:gd name="T101" fmla="*/ 42 h 353"/>
              <a:gd name="T102" fmla="*/ 269 w 443"/>
              <a:gd name="T103" fmla="*/ 48 h 353"/>
              <a:gd name="T104" fmla="*/ 278 w 443"/>
              <a:gd name="T105" fmla="*/ 51 h 353"/>
              <a:gd name="T106" fmla="*/ 314 w 443"/>
              <a:gd name="T107" fmla="*/ 48 h 353"/>
              <a:gd name="T108" fmla="*/ 332 w 443"/>
              <a:gd name="T109" fmla="*/ 45 h 353"/>
              <a:gd name="T110" fmla="*/ 359 w 443"/>
              <a:gd name="T111" fmla="*/ 45 h 353"/>
              <a:gd name="T112" fmla="*/ 362 w 443"/>
              <a:gd name="T113" fmla="*/ 66 h 353"/>
              <a:gd name="T114" fmla="*/ 401 w 443"/>
              <a:gd name="T115" fmla="*/ 99 h 353"/>
              <a:gd name="T116" fmla="*/ 407 w 443"/>
              <a:gd name="T117"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3" h="353">
                <a:moveTo>
                  <a:pt x="428" y="123"/>
                </a:moveTo>
                <a:lnTo>
                  <a:pt x="428" y="129"/>
                </a:lnTo>
                <a:lnTo>
                  <a:pt x="428" y="132"/>
                </a:lnTo>
                <a:lnTo>
                  <a:pt x="428" y="132"/>
                </a:lnTo>
                <a:lnTo>
                  <a:pt x="425" y="132"/>
                </a:lnTo>
                <a:lnTo>
                  <a:pt x="416" y="132"/>
                </a:lnTo>
                <a:lnTo>
                  <a:pt x="416" y="135"/>
                </a:lnTo>
                <a:lnTo>
                  <a:pt x="413" y="135"/>
                </a:lnTo>
                <a:lnTo>
                  <a:pt x="416" y="138"/>
                </a:lnTo>
                <a:lnTo>
                  <a:pt x="419" y="141"/>
                </a:lnTo>
                <a:lnTo>
                  <a:pt x="419" y="141"/>
                </a:lnTo>
                <a:lnTo>
                  <a:pt x="416" y="144"/>
                </a:lnTo>
                <a:lnTo>
                  <a:pt x="413" y="147"/>
                </a:lnTo>
                <a:lnTo>
                  <a:pt x="413" y="147"/>
                </a:lnTo>
                <a:lnTo>
                  <a:pt x="413" y="150"/>
                </a:lnTo>
                <a:lnTo>
                  <a:pt x="413" y="153"/>
                </a:lnTo>
                <a:lnTo>
                  <a:pt x="413" y="153"/>
                </a:lnTo>
                <a:lnTo>
                  <a:pt x="413" y="153"/>
                </a:lnTo>
                <a:lnTo>
                  <a:pt x="413" y="156"/>
                </a:lnTo>
                <a:lnTo>
                  <a:pt x="416" y="153"/>
                </a:lnTo>
                <a:lnTo>
                  <a:pt x="416" y="153"/>
                </a:lnTo>
                <a:lnTo>
                  <a:pt x="419" y="156"/>
                </a:lnTo>
                <a:lnTo>
                  <a:pt x="419" y="156"/>
                </a:lnTo>
                <a:lnTo>
                  <a:pt x="419" y="159"/>
                </a:lnTo>
                <a:lnTo>
                  <a:pt x="422" y="159"/>
                </a:lnTo>
                <a:lnTo>
                  <a:pt x="422" y="162"/>
                </a:lnTo>
                <a:lnTo>
                  <a:pt x="425" y="162"/>
                </a:lnTo>
                <a:lnTo>
                  <a:pt x="425" y="165"/>
                </a:lnTo>
                <a:lnTo>
                  <a:pt x="425" y="167"/>
                </a:lnTo>
                <a:lnTo>
                  <a:pt x="425" y="170"/>
                </a:lnTo>
                <a:lnTo>
                  <a:pt x="425" y="173"/>
                </a:lnTo>
                <a:lnTo>
                  <a:pt x="425" y="182"/>
                </a:lnTo>
                <a:lnTo>
                  <a:pt x="425" y="185"/>
                </a:lnTo>
                <a:lnTo>
                  <a:pt x="425" y="188"/>
                </a:lnTo>
                <a:lnTo>
                  <a:pt x="428" y="188"/>
                </a:lnTo>
                <a:lnTo>
                  <a:pt x="428" y="188"/>
                </a:lnTo>
                <a:lnTo>
                  <a:pt x="434" y="188"/>
                </a:lnTo>
                <a:lnTo>
                  <a:pt x="434" y="188"/>
                </a:lnTo>
                <a:lnTo>
                  <a:pt x="437" y="188"/>
                </a:lnTo>
                <a:lnTo>
                  <a:pt x="437" y="191"/>
                </a:lnTo>
                <a:lnTo>
                  <a:pt x="443" y="197"/>
                </a:lnTo>
                <a:lnTo>
                  <a:pt x="434" y="206"/>
                </a:lnTo>
                <a:lnTo>
                  <a:pt x="428" y="212"/>
                </a:lnTo>
                <a:lnTo>
                  <a:pt x="428" y="218"/>
                </a:lnTo>
                <a:lnTo>
                  <a:pt x="425" y="221"/>
                </a:lnTo>
                <a:lnTo>
                  <a:pt x="425" y="224"/>
                </a:lnTo>
                <a:lnTo>
                  <a:pt x="422" y="224"/>
                </a:lnTo>
                <a:lnTo>
                  <a:pt x="419" y="224"/>
                </a:lnTo>
                <a:lnTo>
                  <a:pt x="416" y="224"/>
                </a:lnTo>
                <a:lnTo>
                  <a:pt x="413" y="224"/>
                </a:lnTo>
                <a:lnTo>
                  <a:pt x="413" y="227"/>
                </a:lnTo>
                <a:lnTo>
                  <a:pt x="416" y="230"/>
                </a:lnTo>
                <a:lnTo>
                  <a:pt x="416" y="233"/>
                </a:lnTo>
                <a:lnTo>
                  <a:pt x="416" y="233"/>
                </a:lnTo>
                <a:lnTo>
                  <a:pt x="416" y="236"/>
                </a:lnTo>
                <a:lnTo>
                  <a:pt x="413" y="239"/>
                </a:lnTo>
                <a:lnTo>
                  <a:pt x="410" y="242"/>
                </a:lnTo>
                <a:lnTo>
                  <a:pt x="410" y="245"/>
                </a:lnTo>
                <a:lnTo>
                  <a:pt x="413" y="248"/>
                </a:lnTo>
                <a:lnTo>
                  <a:pt x="413" y="248"/>
                </a:lnTo>
                <a:lnTo>
                  <a:pt x="413" y="251"/>
                </a:lnTo>
                <a:lnTo>
                  <a:pt x="413" y="254"/>
                </a:lnTo>
                <a:lnTo>
                  <a:pt x="410" y="257"/>
                </a:lnTo>
                <a:lnTo>
                  <a:pt x="413" y="260"/>
                </a:lnTo>
                <a:lnTo>
                  <a:pt x="407" y="266"/>
                </a:lnTo>
                <a:lnTo>
                  <a:pt x="404" y="272"/>
                </a:lnTo>
                <a:lnTo>
                  <a:pt x="401" y="275"/>
                </a:lnTo>
                <a:lnTo>
                  <a:pt x="401" y="275"/>
                </a:lnTo>
                <a:lnTo>
                  <a:pt x="395" y="272"/>
                </a:lnTo>
                <a:lnTo>
                  <a:pt x="392" y="272"/>
                </a:lnTo>
                <a:lnTo>
                  <a:pt x="371" y="275"/>
                </a:lnTo>
                <a:lnTo>
                  <a:pt x="368" y="275"/>
                </a:lnTo>
                <a:lnTo>
                  <a:pt x="365" y="275"/>
                </a:lnTo>
                <a:lnTo>
                  <a:pt x="356" y="275"/>
                </a:lnTo>
                <a:lnTo>
                  <a:pt x="353" y="275"/>
                </a:lnTo>
                <a:lnTo>
                  <a:pt x="353" y="275"/>
                </a:lnTo>
                <a:lnTo>
                  <a:pt x="350" y="275"/>
                </a:lnTo>
                <a:lnTo>
                  <a:pt x="350" y="278"/>
                </a:lnTo>
                <a:lnTo>
                  <a:pt x="347" y="278"/>
                </a:lnTo>
                <a:lnTo>
                  <a:pt x="338" y="278"/>
                </a:lnTo>
                <a:lnTo>
                  <a:pt x="335" y="278"/>
                </a:lnTo>
                <a:lnTo>
                  <a:pt x="335" y="281"/>
                </a:lnTo>
                <a:lnTo>
                  <a:pt x="335" y="281"/>
                </a:lnTo>
                <a:lnTo>
                  <a:pt x="335" y="284"/>
                </a:lnTo>
                <a:lnTo>
                  <a:pt x="332" y="287"/>
                </a:lnTo>
                <a:lnTo>
                  <a:pt x="332" y="290"/>
                </a:lnTo>
                <a:lnTo>
                  <a:pt x="332" y="290"/>
                </a:lnTo>
                <a:lnTo>
                  <a:pt x="332" y="293"/>
                </a:lnTo>
                <a:lnTo>
                  <a:pt x="332" y="296"/>
                </a:lnTo>
                <a:lnTo>
                  <a:pt x="332" y="296"/>
                </a:lnTo>
                <a:lnTo>
                  <a:pt x="332" y="299"/>
                </a:lnTo>
                <a:lnTo>
                  <a:pt x="332" y="302"/>
                </a:lnTo>
                <a:lnTo>
                  <a:pt x="332" y="302"/>
                </a:lnTo>
                <a:lnTo>
                  <a:pt x="335" y="305"/>
                </a:lnTo>
                <a:lnTo>
                  <a:pt x="335" y="308"/>
                </a:lnTo>
                <a:lnTo>
                  <a:pt x="335" y="308"/>
                </a:lnTo>
                <a:lnTo>
                  <a:pt x="332" y="311"/>
                </a:lnTo>
                <a:lnTo>
                  <a:pt x="332" y="314"/>
                </a:lnTo>
                <a:lnTo>
                  <a:pt x="332" y="314"/>
                </a:lnTo>
                <a:lnTo>
                  <a:pt x="329" y="317"/>
                </a:lnTo>
                <a:lnTo>
                  <a:pt x="329" y="320"/>
                </a:lnTo>
                <a:lnTo>
                  <a:pt x="326" y="323"/>
                </a:lnTo>
                <a:lnTo>
                  <a:pt x="320" y="326"/>
                </a:lnTo>
                <a:lnTo>
                  <a:pt x="317" y="326"/>
                </a:lnTo>
                <a:lnTo>
                  <a:pt x="317" y="329"/>
                </a:lnTo>
                <a:lnTo>
                  <a:pt x="314" y="332"/>
                </a:lnTo>
                <a:lnTo>
                  <a:pt x="314" y="335"/>
                </a:lnTo>
                <a:lnTo>
                  <a:pt x="314" y="338"/>
                </a:lnTo>
                <a:lnTo>
                  <a:pt x="311" y="344"/>
                </a:lnTo>
                <a:lnTo>
                  <a:pt x="290" y="350"/>
                </a:lnTo>
                <a:lnTo>
                  <a:pt x="287" y="350"/>
                </a:lnTo>
                <a:lnTo>
                  <a:pt x="284" y="350"/>
                </a:lnTo>
                <a:lnTo>
                  <a:pt x="284" y="347"/>
                </a:lnTo>
                <a:lnTo>
                  <a:pt x="287" y="347"/>
                </a:lnTo>
                <a:lnTo>
                  <a:pt x="287" y="344"/>
                </a:lnTo>
                <a:lnTo>
                  <a:pt x="287" y="341"/>
                </a:lnTo>
                <a:lnTo>
                  <a:pt x="284" y="341"/>
                </a:lnTo>
                <a:lnTo>
                  <a:pt x="278" y="341"/>
                </a:lnTo>
                <a:lnTo>
                  <a:pt x="275" y="344"/>
                </a:lnTo>
                <a:lnTo>
                  <a:pt x="272" y="344"/>
                </a:lnTo>
                <a:lnTo>
                  <a:pt x="272" y="347"/>
                </a:lnTo>
                <a:lnTo>
                  <a:pt x="269" y="350"/>
                </a:lnTo>
                <a:lnTo>
                  <a:pt x="263" y="353"/>
                </a:lnTo>
                <a:lnTo>
                  <a:pt x="260" y="353"/>
                </a:lnTo>
                <a:lnTo>
                  <a:pt x="233" y="350"/>
                </a:lnTo>
                <a:lnTo>
                  <a:pt x="230" y="350"/>
                </a:lnTo>
                <a:lnTo>
                  <a:pt x="221" y="353"/>
                </a:lnTo>
                <a:lnTo>
                  <a:pt x="218" y="353"/>
                </a:lnTo>
                <a:lnTo>
                  <a:pt x="215" y="353"/>
                </a:lnTo>
                <a:lnTo>
                  <a:pt x="212" y="350"/>
                </a:lnTo>
                <a:lnTo>
                  <a:pt x="212" y="350"/>
                </a:lnTo>
                <a:lnTo>
                  <a:pt x="212" y="347"/>
                </a:lnTo>
                <a:lnTo>
                  <a:pt x="212" y="347"/>
                </a:lnTo>
                <a:lnTo>
                  <a:pt x="212" y="344"/>
                </a:lnTo>
                <a:lnTo>
                  <a:pt x="215" y="344"/>
                </a:lnTo>
                <a:lnTo>
                  <a:pt x="215" y="341"/>
                </a:lnTo>
                <a:lnTo>
                  <a:pt x="221" y="344"/>
                </a:lnTo>
                <a:lnTo>
                  <a:pt x="224" y="344"/>
                </a:lnTo>
                <a:lnTo>
                  <a:pt x="224" y="341"/>
                </a:lnTo>
                <a:lnTo>
                  <a:pt x="224" y="341"/>
                </a:lnTo>
                <a:lnTo>
                  <a:pt x="224" y="338"/>
                </a:lnTo>
                <a:lnTo>
                  <a:pt x="221" y="335"/>
                </a:lnTo>
                <a:lnTo>
                  <a:pt x="221" y="335"/>
                </a:lnTo>
                <a:lnTo>
                  <a:pt x="221" y="335"/>
                </a:lnTo>
                <a:lnTo>
                  <a:pt x="224" y="332"/>
                </a:lnTo>
                <a:lnTo>
                  <a:pt x="224" y="329"/>
                </a:lnTo>
                <a:lnTo>
                  <a:pt x="224" y="326"/>
                </a:lnTo>
                <a:lnTo>
                  <a:pt x="224" y="323"/>
                </a:lnTo>
                <a:lnTo>
                  <a:pt x="221" y="320"/>
                </a:lnTo>
                <a:lnTo>
                  <a:pt x="209" y="314"/>
                </a:lnTo>
                <a:lnTo>
                  <a:pt x="209" y="311"/>
                </a:lnTo>
                <a:lnTo>
                  <a:pt x="209" y="311"/>
                </a:lnTo>
                <a:lnTo>
                  <a:pt x="206" y="299"/>
                </a:lnTo>
                <a:lnTo>
                  <a:pt x="203" y="296"/>
                </a:lnTo>
                <a:lnTo>
                  <a:pt x="200" y="293"/>
                </a:lnTo>
                <a:lnTo>
                  <a:pt x="194" y="293"/>
                </a:lnTo>
                <a:lnTo>
                  <a:pt x="182" y="287"/>
                </a:lnTo>
                <a:lnTo>
                  <a:pt x="182" y="287"/>
                </a:lnTo>
                <a:lnTo>
                  <a:pt x="179" y="290"/>
                </a:lnTo>
                <a:lnTo>
                  <a:pt x="179" y="293"/>
                </a:lnTo>
                <a:lnTo>
                  <a:pt x="176" y="293"/>
                </a:lnTo>
                <a:lnTo>
                  <a:pt x="170" y="296"/>
                </a:lnTo>
                <a:lnTo>
                  <a:pt x="167" y="293"/>
                </a:lnTo>
                <a:lnTo>
                  <a:pt x="167" y="293"/>
                </a:lnTo>
                <a:lnTo>
                  <a:pt x="167" y="290"/>
                </a:lnTo>
                <a:lnTo>
                  <a:pt x="164" y="290"/>
                </a:lnTo>
                <a:lnTo>
                  <a:pt x="164" y="287"/>
                </a:lnTo>
                <a:lnTo>
                  <a:pt x="161" y="284"/>
                </a:lnTo>
                <a:lnTo>
                  <a:pt x="158" y="284"/>
                </a:lnTo>
                <a:lnTo>
                  <a:pt x="158" y="287"/>
                </a:lnTo>
                <a:lnTo>
                  <a:pt x="155" y="290"/>
                </a:lnTo>
                <a:lnTo>
                  <a:pt x="155" y="293"/>
                </a:lnTo>
                <a:lnTo>
                  <a:pt x="152" y="293"/>
                </a:lnTo>
                <a:lnTo>
                  <a:pt x="146" y="296"/>
                </a:lnTo>
                <a:lnTo>
                  <a:pt x="114" y="305"/>
                </a:lnTo>
                <a:lnTo>
                  <a:pt x="111" y="302"/>
                </a:lnTo>
                <a:lnTo>
                  <a:pt x="111" y="299"/>
                </a:lnTo>
                <a:lnTo>
                  <a:pt x="111" y="299"/>
                </a:lnTo>
                <a:lnTo>
                  <a:pt x="111" y="296"/>
                </a:lnTo>
                <a:lnTo>
                  <a:pt x="114" y="296"/>
                </a:lnTo>
                <a:lnTo>
                  <a:pt x="117" y="290"/>
                </a:lnTo>
                <a:lnTo>
                  <a:pt x="117" y="290"/>
                </a:lnTo>
                <a:lnTo>
                  <a:pt x="117" y="287"/>
                </a:lnTo>
                <a:lnTo>
                  <a:pt x="114" y="287"/>
                </a:lnTo>
                <a:lnTo>
                  <a:pt x="111" y="281"/>
                </a:lnTo>
                <a:lnTo>
                  <a:pt x="111" y="278"/>
                </a:lnTo>
                <a:lnTo>
                  <a:pt x="108" y="272"/>
                </a:lnTo>
                <a:lnTo>
                  <a:pt x="108" y="266"/>
                </a:lnTo>
                <a:lnTo>
                  <a:pt x="105" y="266"/>
                </a:lnTo>
                <a:lnTo>
                  <a:pt x="102" y="263"/>
                </a:lnTo>
                <a:lnTo>
                  <a:pt x="102" y="260"/>
                </a:lnTo>
                <a:lnTo>
                  <a:pt x="99" y="257"/>
                </a:lnTo>
                <a:lnTo>
                  <a:pt x="99" y="251"/>
                </a:lnTo>
                <a:lnTo>
                  <a:pt x="99" y="251"/>
                </a:lnTo>
                <a:lnTo>
                  <a:pt x="90" y="251"/>
                </a:lnTo>
                <a:lnTo>
                  <a:pt x="87" y="248"/>
                </a:lnTo>
                <a:lnTo>
                  <a:pt x="75" y="245"/>
                </a:lnTo>
                <a:lnTo>
                  <a:pt x="72" y="242"/>
                </a:lnTo>
                <a:lnTo>
                  <a:pt x="69" y="239"/>
                </a:lnTo>
                <a:lnTo>
                  <a:pt x="66" y="233"/>
                </a:lnTo>
                <a:lnTo>
                  <a:pt x="66" y="233"/>
                </a:lnTo>
                <a:lnTo>
                  <a:pt x="66" y="230"/>
                </a:lnTo>
                <a:lnTo>
                  <a:pt x="69" y="227"/>
                </a:lnTo>
                <a:lnTo>
                  <a:pt x="69" y="224"/>
                </a:lnTo>
                <a:lnTo>
                  <a:pt x="66" y="221"/>
                </a:lnTo>
                <a:lnTo>
                  <a:pt x="66" y="218"/>
                </a:lnTo>
                <a:lnTo>
                  <a:pt x="66" y="218"/>
                </a:lnTo>
                <a:lnTo>
                  <a:pt x="63" y="215"/>
                </a:lnTo>
                <a:lnTo>
                  <a:pt x="60" y="212"/>
                </a:lnTo>
                <a:lnTo>
                  <a:pt x="57" y="209"/>
                </a:lnTo>
                <a:lnTo>
                  <a:pt x="57" y="206"/>
                </a:lnTo>
                <a:lnTo>
                  <a:pt x="54" y="206"/>
                </a:lnTo>
                <a:lnTo>
                  <a:pt x="54" y="200"/>
                </a:lnTo>
                <a:lnTo>
                  <a:pt x="54" y="197"/>
                </a:lnTo>
                <a:lnTo>
                  <a:pt x="51" y="194"/>
                </a:lnTo>
                <a:lnTo>
                  <a:pt x="39" y="188"/>
                </a:lnTo>
                <a:lnTo>
                  <a:pt x="36" y="185"/>
                </a:lnTo>
                <a:lnTo>
                  <a:pt x="36" y="182"/>
                </a:lnTo>
                <a:lnTo>
                  <a:pt x="33" y="176"/>
                </a:lnTo>
                <a:lnTo>
                  <a:pt x="30" y="173"/>
                </a:lnTo>
                <a:lnTo>
                  <a:pt x="27" y="173"/>
                </a:lnTo>
                <a:lnTo>
                  <a:pt x="27" y="170"/>
                </a:lnTo>
                <a:lnTo>
                  <a:pt x="27" y="167"/>
                </a:lnTo>
                <a:lnTo>
                  <a:pt x="27" y="167"/>
                </a:lnTo>
                <a:lnTo>
                  <a:pt x="30" y="165"/>
                </a:lnTo>
                <a:lnTo>
                  <a:pt x="33" y="162"/>
                </a:lnTo>
                <a:lnTo>
                  <a:pt x="33" y="159"/>
                </a:lnTo>
                <a:lnTo>
                  <a:pt x="33" y="156"/>
                </a:lnTo>
                <a:lnTo>
                  <a:pt x="33" y="156"/>
                </a:lnTo>
                <a:lnTo>
                  <a:pt x="33" y="153"/>
                </a:lnTo>
                <a:lnTo>
                  <a:pt x="27" y="150"/>
                </a:lnTo>
                <a:lnTo>
                  <a:pt x="27" y="150"/>
                </a:lnTo>
                <a:lnTo>
                  <a:pt x="27" y="147"/>
                </a:lnTo>
                <a:lnTo>
                  <a:pt x="24" y="144"/>
                </a:lnTo>
                <a:lnTo>
                  <a:pt x="24" y="141"/>
                </a:lnTo>
                <a:lnTo>
                  <a:pt x="27" y="141"/>
                </a:lnTo>
                <a:lnTo>
                  <a:pt x="27" y="138"/>
                </a:lnTo>
                <a:lnTo>
                  <a:pt x="27" y="135"/>
                </a:lnTo>
                <a:lnTo>
                  <a:pt x="27" y="132"/>
                </a:lnTo>
                <a:lnTo>
                  <a:pt x="27" y="129"/>
                </a:lnTo>
                <a:lnTo>
                  <a:pt x="27" y="123"/>
                </a:lnTo>
                <a:lnTo>
                  <a:pt x="24" y="120"/>
                </a:lnTo>
                <a:lnTo>
                  <a:pt x="21" y="117"/>
                </a:lnTo>
                <a:lnTo>
                  <a:pt x="9" y="93"/>
                </a:lnTo>
                <a:lnTo>
                  <a:pt x="9" y="90"/>
                </a:lnTo>
                <a:lnTo>
                  <a:pt x="9" y="87"/>
                </a:lnTo>
                <a:lnTo>
                  <a:pt x="9" y="84"/>
                </a:lnTo>
                <a:lnTo>
                  <a:pt x="9" y="84"/>
                </a:lnTo>
                <a:lnTo>
                  <a:pt x="9" y="81"/>
                </a:lnTo>
                <a:lnTo>
                  <a:pt x="6" y="81"/>
                </a:lnTo>
                <a:lnTo>
                  <a:pt x="3" y="81"/>
                </a:lnTo>
                <a:lnTo>
                  <a:pt x="3" y="81"/>
                </a:lnTo>
                <a:lnTo>
                  <a:pt x="0" y="78"/>
                </a:lnTo>
                <a:lnTo>
                  <a:pt x="0" y="78"/>
                </a:lnTo>
                <a:lnTo>
                  <a:pt x="0" y="75"/>
                </a:lnTo>
                <a:lnTo>
                  <a:pt x="3" y="72"/>
                </a:lnTo>
                <a:lnTo>
                  <a:pt x="3" y="72"/>
                </a:lnTo>
                <a:lnTo>
                  <a:pt x="3" y="69"/>
                </a:lnTo>
                <a:lnTo>
                  <a:pt x="0" y="66"/>
                </a:lnTo>
                <a:lnTo>
                  <a:pt x="0" y="63"/>
                </a:lnTo>
                <a:lnTo>
                  <a:pt x="0" y="60"/>
                </a:lnTo>
                <a:lnTo>
                  <a:pt x="3" y="57"/>
                </a:lnTo>
                <a:lnTo>
                  <a:pt x="30" y="51"/>
                </a:lnTo>
                <a:lnTo>
                  <a:pt x="36" y="48"/>
                </a:lnTo>
                <a:lnTo>
                  <a:pt x="48" y="12"/>
                </a:lnTo>
                <a:lnTo>
                  <a:pt x="54" y="0"/>
                </a:lnTo>
                <a:lnTo>
                  <a:pt x="57" y="3"/>
                </a:lnTo>
                <a:lnTo>
                  <a:pt x="57" y="6"/>
                </a:lnTo>
                <a:lnTo>
                  <a:pt x="57" y="9"/>
                </a:lnTo>
                <a:lnTo>
                  <a:pt x="60" y="12"/>
                </a:lnTo>
                <a:lnTo>
                  <a:pt x="63" y="12"/>
                </a:lnTo>
                <a:lnTo>
                  <a:pt x="63" y="15"/>
                </a:lnTo>
                <a:lnTo>
                  <a:pt x="66" y="15"/>
                </a:lnTo>
                <a:lnTo>
                  <a:pt x="72" y="15"/>
                </a:lnTo>
                <a:lnTo>
                  <a:pt x="84" y="18"/>
                </a:lnTo>
                <a:lnTo>
                  <a:pt x="90" y="18"/>
                </a:lnTo>
                <a:lnTo>
                  <a:pt x="93" y="21"/>
                </a:lnTo>
                <a:lnTo>
                  <a:pt x="102" y="18"/>
                </a:lnTo>
                <a:lnTo>
                  <a:pt x="111" y="18"/>
                </a:lnTo>
                <a:lnTo>
                  <a:pt x="114" y="18"/>
                </a:lnTo>
                <a:lnTo>
                  <a:pt x="117" y="15"/>
                </a:lnTo>
                <a:lnTo>
                  <a:pt x="126" y="9"/>
                </a:lnTo>
                <a:lnTo>
                  <a:pt x="129" y="6"/>
                </a:lnTo>
                <a:lnTo>
                  <a:pt x="132" y="6"/>
                </a:lnTo>
                <a:lnTo>
                  <a:pt x="135" y="6"/>
                </a:lnTo>
                <a:lnTo>
                  <a:pt x="135" y="9"/>
                </a:lnTo>
                <a:lnTo>
                  <a:pt x="138" y="9"/>
                </a:lnTo>
                <a:lnTo>
                  <a:pt x="141" y="12"/>
                </a:lnTo>
                <a:lnTo>
                  <a:pt x="146" y="15"/>
                </a:lnTo>
                <a:lnTo>
                  <a:pt x="149" y="15"/>
                </a:lnTo>
                <a:lnTo>
                  <a:pt x="152" y="15"/>
                </a:lnTo>
                <a:lnTo>
                  <a:pt x="167" y="21"/>
                </a:lnTo>
                <a:lnTo>
                  <a:pt x="170" y="21"/>
                </a:lnTo>
                <a:lnTo>
                  <a:pt x="173" y="21"/>
                </a:lnTo>
                <a:lnTo>
                  <a:pt x="179" y="18"/>
                </a:lnTo>
                <a:lnTo>
                  <a:pt x="185" y="15"/>
                </a:lnTo>
                <a:lnTo>
                  <a:pt x="188" y="18"/>
                </a:lnTo>
                <a:lnTo>
                  <a:pt x="224" y="39"/>
                </a:lnTo>
                <a:lnTo>
                  <a:pt x="227" y="39"/>
                </a:lnTo>
                <a:lnTo>
                  <a:pt x="230" y="36"/>
                </a:lnTo>
                <a:lnTo>
                  <a:pt x="233" y="36"/>
                </a:lnTo>
                <a:lnTo>
                  <a:pt x="233" y="39"/>
                </a:lnTo>
                <a:lnTo>
                  <a:pt x="233" y="39"/>
                </a:lnTo>
                <a:lnTo>
                  <a:pt x="236" y="42"/>
                </a:lnTo>
                <a:lnTo>
                  <a:pt x="239" y="48"/>
                </a:lnTo>
                <a:lnTo>
                  <a:pt x="248" y="42"/>
                </a:lnTo>
                <a:lnTo>
                  <a:pt x="254" y="45"/>
                </a:lnTo>
                <a:lnTo>
                  <a:pt x="257" y="48"/>
                </a:lnTo>
                <a:lnTo>
                  <a:pt x="260" y="51"/>
                </a:lnTo>
                <a:lnTo>
                  <a:pt x="263" y="51"/>
                </a:lnTo>
                <a:lnTo>
                  <a:pt x="266" y="48"/>
                </a:lnTo>
                <a:lnTo>
                  <a:pt x="269" y="48"/>
                </a:lnTo>
                <a:lnTo>
                  <a:pt x="272" y="51"/>
                </a:lnTo>
                <a:lnTo>
                  <a:pt x="272" y="51"/>
                </a:lnTo>
                <a:lnTo>
                  <a:pt x="275" y="51"/>
                </a:lnTo>
                <a:lnTo>
                  <a:pt x="275" y="51"/>
                </a:lnTo>
                <a:lnTo>
                  <a:pt x="278" y="51"/>
                </a:lnTo>
                <a:lnTo>
                  <a:pt x="278" y="51"/>
                </a:lnTo>
                <a:lnTo>
                  <a:pt x="281" y="48"/>
                </a:lnTo>
                <a:lnTo>
                  <a:pt x="284" y="48"/>
                </a:lnTo>
                <a:lnTo>
                  <a:pt x="284" y="45"/>
                </a:lnTo>
                <a:lnTo>
                  <a:pt x="287" y="45"/>
                </a:lnTo>
                <a:lnTo>
                  <a:pt x="299" y="51"/>
                </a:lnTo>
                <a:lnTo>
                  <a:pt x="314" y="48"/>
                </a:lnTo>
                <a:lnTo>
                  <a:pt x="317" y="45"/>
                </a:lnTo>
                <a:lnTo>
                  <a:pt x="320" y="45"/>
                </a:lnTo>
                <a:lnTo>
                  <a:pt x="323" y="48"/>
                </a:lnTo>
                <a:lnTo>
                  <a:pt x="326" y="48"/>
                </a:lnTo>
                <a:lnTo>
                  <a:pt x="329" y="45"/>
                </a:lnTo>
                <a:lnTo>
                  <a:pt x="332" y="45"/>
                </a:lnTo>
                <a:lnTo>
                  <a:pt x="335" y="45"/>
                </a:lnTo>
                <a:lnTo>
                  <a:pt x="338" y="45"/>
                </a:lnTo>
                <a:lnTo>
                  <a:pt x="341" y="42"/>
                </a:lnTo>
                <a:lnTo>
                  <a:pt x="344" y="39"/>
                </a:lnTo>
                <a:lnTo>
                  <a:pt x="359" y="45"/>
                </a:lnTo>
                <a:lnTo>
                  <a:pt x="359" y="45"/>
                </a:lnTo>
                <a:lnTo>
                  <a:pt x="362" y="48"/>
                </a:lnTo>
                <a:lnTo>
                  <a:pt x="365" y="57"/>
                </a:lnTo>
                <a:lnTo>
                  <a:pt x="365" y="60"/>
                </a:lnTo>
                <a:lnTo>
                  <a:pt x="365" y="63"/>
                </a:lnTo>
                <a:lnTo>
                  <a:pt x="365" y="66"/>
                </a:lnTo>
                <a:lnTo>
                  <a:pt x="362" y="66"/>
                </a:lnTo>
                <a:lnTo>
                  <a:pt x="362" y="69"/>
                </a:lnTo>
                <a:lnTo>
                  <a:pt x="365" y="72"/>
                </a:lnTo>
                <a:lnTo>
                  <a:pt x="365" y="72"/>
                </a:lnTo>
                <a:lnTo>
                  <a:pt x="395" y="99"/>
                </a:lnTo>
                <a:lnTo>
                  <a:pt x="398" y="102"/>
                </a:lnTo>
                <a:lnTo>
                  <a:pt x="401" y="99"/>
                </a:lnTo>
                <a:lnTo>
                  <a:pt x="404" y="99"/>
                </a:lnTo>
                <a:lnTo>
                  <a:pt x="404" y="99"/>
                </a:lnTo>
                <a:lnTo>
                  <a:pt x="407" y="102"/>
                </a:lnTo>
                <a:lnTo>
                  <a:pt x="407" y="105"/>
                </a:lnTo>
                <a:lnTo>
                  <a:pt x="407" y="111"/>
                </a:lnTo>
                <a:lnTo>
                  <a:pt x="407" y="114"/>
                </a:lnTo>
                <a:lnTo>
                  <a:pt x="410" y="117"/>
                </a:lnTo>
                <a:lnTo>
                  <a:pt x="416" y="120"/>
                </a:lnTo>
                <a:lnTo>
                  <a:pt x="419" y="123"/>
                </a:lnTo>
                <a:lnTo>
                  <a:pt x="422" y="123"/>
                </a:lnTo>
                <a:lnTo>
                  <a:pt x="428" y="123"/>
                </a:lnTo>
                <a:close/>
              </a:path>
            </a:pathLst>
          </a:custGeom>
          <a:solidFill>
            <a:schemeClr val="accent2">
              <a:lumMod val="50000"/>
            </a:schemeClr>
          </a:solid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4" name="Freeform 26">
            <a:extLst>
              <a:ext uri="{FF2B5EF4-FFF2-40B4-BE49-F238E27FC236}">
                <a16:creationId xmlns:a16="http://schemas.microsoft.com/office/drawing/2014/main" xmlns="" id="{5EC7F3A4-2640-0D45-B053-FB94A1F816D4}"/>
              </a:ext>
            </a:extLst>
          </p:cNvPr>
          <p:cNvSpPr>
            <a:spLocks/>
          </p:cNvSpPr>
          <p:nvPr/>
        </p:nvSpPr>
        <p:spPr bwMode="auto">
          <a:xfrm>
            <a:off x="7195303" y="2699941"/>
            <a:ext cx="1022350" cy="1289050"/>
          </a:xfrm>
          <a:custGeom>
            <a:avLst/>
            <a:gdLst>
              <a:gd name="T0" fmla="*/ 638 w 644"/>
              <a:gd name="T1" fmla="*/ 284 h 812"/>
              <a:gd name="T2" fmla="*/ 623 w 644"/>
              <a:gd name="T3" fmla="*/ 326 h 812"/>
              <a:gd name="T4" fmla="*/ 620 w 644"/>
              <a:gd name="T5" fmla="*/ 356 h 812"/>
              <a:gd name="T6" fmla="*/ 587 w 644"/>
              <a:gd name="T7" fmla="*/ 374 h 812"/>
              <a:gd name="T8" fmla="*/ 599 w 644"/>
              <a:gd name="T9" fmla="*/ 398 h 812"/>
              <a:gd name="T10" fmla="*/ 599 w 644"/>
              <a:gd name="T11" fmla="*/ 437 h 812"/>
              <a:gd name="T12" fmla="*/ 602 w 644"/>
              <a:gd name="T13" fmla="*/ 482 h 812"/>
              <a:gd name="T14" fmla="*/ 596 w 644"/>
              <a:gd name="T15" fmla="*/ 512 h 812"/>
              <a:gd name="T16" fmla="*/ 614 w 644"/>
              <a:gd name="T17" fmla="*/ 530 h 812"/>
              <a:gd name="T18" fmla="*/ 626 w 644"/>
              <a:gd name="T19" fmla="*/ 587 h 812"/>
              <a:gd name="T20" fmla="*/ 635 w 644"/>
              <a:gd name="T21" fmla="*/ 620 h 812"/>
              <a:gd name="T22" fmla="*/ 635 w 644"/>
              <a:gd name="T23" fmla="*/ 653 h 812"/>
              <a:gd name="T24" fmla="*/ 587 w 644"/>
              <a:gd name="T25" fmla="*/ 695 h 812"/>
              <a:gd name="T26" fmla="*/ 560 w 644"/>
              <a:gd name="T27" fmla="*/ 695 h 812"/>
              <a:gd name="T28" fmla="*/ 530 w 644"/>
              <a:gd name="T29" fmla="*/ 719 h 812"/>
              <a:gd name="T30" fmla="*/ 539 w 644"/>
              <a:gd name="T31" fmla="*/ 743 h 812"/>
              <a:gd name="T32" fmla="*/ 491 w 644"/>
              <a:gd name="T33" fmla="*/ 758 h 812"/>
              <a:gd name="T34" fmla="*/ 423 w 644"/>
              <a:gd name="T35" fmla="*/ 788 h 812"/>
              <a:gd name="T36" fmla="*/ 363 w 644"/>
              <a:gd name="T37" fmla="*/ 782 h 812"/>
              <a:gd name="T38" fmla="*/ 351 w 644"/>
              <a:gd name="T39" fmla="*/ 797 h 812"/>
              <a:gd name="T40" fmla="*/ 321 w 644"/>
              <a:gd name="T41" fmla="*/ 794 h 812"/>
              <a:gd name="T42" fmla="*/ 270 w 644"/>
              <a:gd name="T43" fmla="*/ 797 h 812"/>
              <a:gd name="T44" fmla="*/ 234 w 644"/>
              <a:gd name="T45" fmla="*/ 800 h 812"/>
              <a:gd name="T46" fmla="*/ 225 w 644"/>
              <a:gd name="T47" fmla="*/ 758 h 812"/>
              <a:gd name="T48" fmla="*/ 183 w 644"/>
              <a:gd name="T49" fmla="*/ 737 h 812"/>
              <a:gd name="T50" fmla="*/ 177 w 644"/>
              <a:gd name="T51" fmla="*/ 695 h 812"/>
              <a:gd name="T52" fmla="*/ 105 w 644"/>
              <a:gd name="T53" fmla="*/ 611 h 812"/>
              <a:gd name="T54" fmla="*/ 108 w 644"/>
              <a:gd name="T55" fmla="*/ 623 h 812"/>
              <a:gd name="T56" fmla="*/ 54 w 644"/>
              <a:gd name="T57" fmla="*/ 632 h 812"/>
              <a:gd name="T58" fmla="*/ 42 w 644"/>
              <a:gd name="T59" fmla="*/ 599 h 812"/>
              <a:gd name="T60" fmla="*/ 27 w 644"/>
              <a:gd name="T61" fmla="*/ 584 h 812"/>
              <a:gd name="T62" fmla="*/ 9 w 644"/>
              <a:gd name="T63" fmla="*/ 575 h 812"/>
              <a:gd name="T64" fmla="*/ 15 w 644"/>
              <a:gd name="T65" fmla="*/ 503 h 812"/>
              <a:gd name="T66" fmla="*/ 30 w 644"/>
              <a:gd name="T67" fmla="*/ 437 h 812"/>
              <a:gd name="T68" fmla="*/ 69 w 644"/>
              <a:gd name="T69" fmla="*/ 416 h 812"/>
              <a:gd name="T70" fmla="*/ 114 w 644"/>
              <a:gd name="T71" fmla="*/ 404 h 812"/>
              <a:gd name="T72" fmla="*/ 141 w 644"/>
              <a:gd name="T73" fmla="*/ 368 h 812"/>
              <a:gd name="T74" fmla="*/ 156 w 644"/>
              <a:gd name="T75" fmla="*/ 323 h 812"/>
              <a:gd name="T76" fmla="*/ 156 w 644"/>
              <a:gd name="T77" fmla="*/ 287 h 812"/>
              <a:gd name="T78" fmla="*/ 162 w 644"/>
              <a:gd name="T79" fmla="*/ 272 h 812"/>
              <a:gd name="T80" fmla="*/ 165 w 644"/>
              <a:gd name="T81" fmla="*/ 248 h 812"/>
              <a:gd name="T82" fmla="*/ 153 w 644"/>
              <a:gd name="T83" fmla="*/ 218 h 812"/>
              <a:gd name="T84" fmla="*/ 156 w 644"/>
              <a:gd name="T85" fmla="*/ 191 h 812"/>
              <a:gd name="T86" fmla="*/ 189 w 644"/>
              <a:gd name="T87" fmla="*/ 155 h 812"/>
              <a:gd name="T88" fmla="*/ 186 w 644"/>
              <a:gd name="T89" fmla="*/ 134 h 812"/>
              <a:gd name="T90" fmla="*/ 195 w 644"/>
              <a:gd name="T91" fmla="*/ 72 h 812"/>
              <a:gd name="T92" fmla="*/ 216 w 644"/>
              <a:gd name="T93" fmla="*/ 60 h 812"/>
              <a:gd name="T94" fmla="*/ 246 w 644"/>
              <a:gd name="T95" fmla="*/ 60 h 812"/>
              <a:gd name="T96" fmla="*/ 273 w 644"/>
              <a:gd name="T97" fmla="*/ 39 h 812"/>
              <a:gd name="T98" fmla="*/ 300 w 644"/>
              <a:gd name="T99" fmla="*/ 0 h 812"/>
              <a:gd name="T100" fmla="*/ 318 w 644"/>
              <a:gd name="T101" fmla="*/ 57 h 812"/>
              <a:gd name="T102" fmla="*/ 321 w 644"/>
              <a:gd name="T103" fmla="*/ 80 h 812"/>
              <a:gd name="T104" fmla="*/ 354 w 644"/>
              <a:gd name="T105" fmla="*/ 122 h 812"/>
              <a:gd name="T106" fmla="*/ 378 w 644"/>
              <a:gd name="T107" fmla="*/ 155 h 812"/>
              <a:gd name="T108" fmla="*/ 405 w 644"/>
              <a:gd name="T109" fmla="*/ 194 h 812"/>
              <a:gd name="T110" fmla="*/ 446 w 644"/>
              <a:gd name="T111" fmla="*/ 200 h 812"/>
              <a:gd name="T112" fmla="*/ 470 w 644"/>
              <a:gd name="T113" fmla="*/ 200 h 812"/>
              <a:gd name="T114" fmla="*/ 515 w 644"/>
              <a:gd name="T115" fmla="*/ 230 h 812"/>
              <a:gd name="T116" fmla="*/ 506 w 644"/>
              <a:gd name="T117" fmla="*/ 248 h 812"/>
              <a:gd name="T118" fmla="*/ 551 w 644"/>
              <a:gd name="T119" fmla="*/ 260 h 812"/>
              <a:gd name="T120" fmla="*/ 575 w 644"/>
              <a:gd name="T121" fmla="*/ 257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4" h="812">
                <a:moveTo>
                  <a:pt x="602" y="251"/>
                </a:moveTo>
                <a:lnTo>
                  <a:pt x="605" y="251"/>
                </a:lnTo>
                <a:lnTo>
                  <a:pt x="611" y="251"/>
                </a:lnTo>
                <a:lnTo>
                  <a:pt x="617" y="254"/>
                </a:lnTo>
                <a:lnTo>
                  <a:pt x="620" y="254"/>
                </a:lnTo>
                <a:lnTo>
                  <a:pt x="623" y="254"/>
                </a:lnTo>
                <a:lnTo>
                  <a:pt x="623" y="257"/>
                </a:lnTo>
                <a:lnTo>
                  <a:pt x="626" y="260"/>
                </a:lnTo>
                <a:lnTo>
                  <a:pt x="629" y="275"/>
                </a:lnTo>
                <a:lnTo>
                  <a:pt x="629" y="278"/>
                </a:lnTo>
                <a:lnTo>
                  <a:pt x="632" y="281"/>
                </a:lnTo>
                <a:lnTo>
                  <a:pt x="638" y="284"/>
                </a:lnTo>
                <a:lnTo>
                  <a:pt x="641" y="290"/>
                </a:lnTo>
                <a:lnTo>
                  <a:pt x="644" y="290"/>
                </a:lnTo>
                <a:lnTo>
                  <a:pt x="644" y="293"/>
                </a:lnTo>
                <a:lnTo>
                  <a:pt x="644" y="299"/>
                </a:lnTo>
                <a:lnTo>
                  <a:pt x="644" y="302"/>
                </a:lnTo>
                <a:lnTo>
                  <a:pt x="638" y="311"/>
                </a:lnTo>
                <a:lnTo>
                  <a:pt x="638" y="314"/>
                </a:lnTo>
                <a:lnTo>
                  <a:pt x="635" y="317"/>
                </a:lnTo>
                <a:lnTo>
                  <a:pt x="632" y="320"/>
                </a:lnTo>
                <a:lnTo>
                  <a:pt x="629" y="320"/>
                </a:lnTo>
                <a:lnTo>
                  <a:pt x="626" y="326"/>
                </a:lnTo>
                <a:lnTo>
                  <a:pt x="623" y="326"/>
                </a:lnTo>
                <a:lnTo>
                  <a:pt x="623" y="329"/>
                </a:lnTo>
                <a:lnTo>
                  <a:pt x="620" y="326"/>
                </a:lnTo>
                <a:lnTo>
                  <a:pt x="617" y="329"/>
                </a:lnTo>
                <a:lnTo>
                  <a:pt x="617" y="332"/>
                </a:lnTo>
                <a:lnTo>
                  <a:pt x="617" y="338"/>
                </a:lnTo>
                <a:lnTo>
                  <a:pt x="620" y="341"/>
                </a:lnTo>
                <a:lnTo>
                  <a:pt x="620" y="344"/>
                </a:lnTo>
                <a:lnTo>
                  <a:pt x="623" y="347"/>
                </a:lnTo>
                <a:lnTo>
                  <a:pt x="620" y="350"/>
                </a:lnTo>
                <a:lnTo>
                  <a:pt x="620" y="350"/>
                </a:lnTo>
                <a:lnTo>
                  <a:pt x="620" y="353"/>
                </a:lnTo>
                <a:lnTo>
                  <a:pt x="620" y="356"/>
                </a:lnTo>
                <a:lnTo>
                  <a:pt x="620" y="356"/>
                </a:lnTo>
                <a:lnTo>
                  <a:pt x="620" y="359"/>
                </a:lnTo>
                <a:lnTo>
                  <a:pt x="620" y="362"/>
                </a:lnTo>
                <a:lnTo>
                  <a:pt x="617" y="365"/>
                </a:lnTo>
                <a:lnTo>
                  <a:pt x="617" y="365"/>
                </a:lnTo>
                <a:lnTo>
                  <a:pt x="608" y="368"/>
                </a:lnTo>
                <a:lnTo>
                  <a:pt x="602" y="374"/>
                </a:lnTo>
                <a:lnTo>
                  <a:pt x="599" y="374"/>
                </a:lnTo>
                <a:lnTo>
                  <a:pt x="599" y="374"/>
                </a:lnTo>
                <a:lnTo>
                  <a:pt x="593" y="374"/>
                </a:lnTo>
                <a:lnTo>
                  <a:pt x="590" y="374"/>
                </a:lnTo>
                <a:lnTo>
                  <a:pt x="587" y="374"/>
                </a:lnTo>
                <a:lnTo>
                  <a:pt x="587" y="377"/>
                </a:lnTo>
                <a:lnTo>
                  <a:pt x="584" y="377"/>
                </a:lnTo>
                <a:lnTo>
                  <a:pt x="584" y="377"/>
                </a:lnTo>
                <a:lnTo>
                  <a:pt x="584" y="380"/>
                </a:lnTo>
                <a:lnTo>
                  <a:pt x="584" y="383"/>
                </a:lnTo>
                <a:lnTo>
                  <a:pt x="584" y="386"/>
                </a:lnTo>
                <a:lnTo>
                  <a:pt x="584" y="389"/>
                </a:lnTo>
                <a:lnTo>
                  <a:pt x="587" y="389"/>
                </a:lnTo>
                <a:lnTo>
                  <a:pt x="590" y="389"/>
                </a:lnTo>
                <a:lnTo>
                  <a:pt x="590" y="392"/>
                </a:lnTo>
                <a:lnTo>
                  <a:pt x="593" y="392"/>
                </a:lnTo>
                <a:lnTo>
                  <a:pt x="599" y="398"/>
                </a:lnTo>
                <a:lnTo>
                  <a:pt x="602" y="401"/>
                </a:lnTo>
                <a:lnTo>
                  <a:pt x="605" y="407"/>
                </a:lnTo>
                <a:lnTo>
                  <a:pt x="605" y="410"/>
                </a:lnTo>
                <a:lnTo>
                  <a:pt x="605" y="413"/>
                </a:lnTo>
                <a:lnTo>
                  <a:pt x="602" y="416"/>
                </a:lnTo>
                <a:lnTo>
                  <a:pt x="602" y="419"/>
                </a:lnTo>
                <a:lnTo>
                  <a:pt x="605" y="422"/>
                </a:lnTo>
                <a:lnTo>
                  <a:pt x="611" y="431"/>
                </a:lnTo>
                <a:lnTo>
                  <a:pt x="614" y="434"/>
                </a:lnTo>
                <a:lnTo>
                  <a:pt x="608" y="437"/>
                </a:lnTo>
                <a:lnTo>
                  <a:pt x="599" y="437"/>
                </a:lnTo>
                <a:lnTo>
                  <a:pt x="599" y="437"/>
                </a:lnTo>
                <a:lnTo>
                  <a:pt x="590" y="443"/>
                </a:lnTo>
                <a:lnTo>
                  <a:pt x="590" y="443"/>
                </a:lnTo>
                <a:lnTo>
                  <a:pt x="590" y="446"/>
                </a:lnTo>
                <a:lnTo>
                  <a:pt x="593" y="452"/>
                </a:lnTo>
                <a:lnTo>
                  <a:pt x="596" y="455"/>
                </a:lnTo>
                <a:lnTo>
                  <a:pt x="599" y="461"/>
                </a:lnTo>
                <a:lnTo>
                  <a:pt x="599" y="464"/>
                </a:lnTo>
                <a:lnTo>
                  <a:pt x="602" y="470"/>
                </a:lnTo>
                <a:lnTo>
                  <a:pt x="605" y="470"/>
                </a:lnTo>
                <a:lnTo>
                  <a:pt x="605" y="473"/>
                </a:lnTo>
                <a:lnTo>
                  <a:pt x="605" y="476"/>
                </a:lnTo>
                <a:lnTo>
                  <a:pt x="602" y="482"/>
                </a:lnTo>
                <a:lnTo>
                  <a:pt x="602" y="485"/>
                </a:lnTo>
                <a:lnTo>
                  <a:pt x="602" y="488"/>
                </a:lnTo>
                <a:lnTo>
                  <a:pt x="602" y="491"/>
                </a:lnTo>
                <a:lnTo>
                  <a:pt x="599" y="491"/>
                </a:lnTo>
                <a:lnTo>
                  <a:pt x="599" y="491"/>
                </a:lnTo>
                <a:lnTo>
                  <a:pt x="596" y="497"/>
                </a:lnTo>
                <a:lnTo>
                  <a:pt x="596" y="500"/>
                </a:lnTo>
                <a:lnTo>
                  <a:pt x="593" y="503"/>
                </a:lnTo>
                <a:lnTo>
                  <a:pt x="593" y="506"/>
                </a:lnTo>
                <a:lnTo>
                  <a:pt x="593" y="506"/>
                </a:lnTo>
                <a:lnTo>
                  <a:pt x="593" y="509"/>
                </a:lnTo>
                <a:lnTo>
                  <a:pt x="596" y="512"/>
                </a:lnTo>
                <a:lnTo>
                  <a:pt x="596" y="512"/>
                </a:lnTo>
                <a:lnTo>
                  <a:pt x="596" y="515"/>
                </a:lnTo>
                <a:lnTo>
                  <a:pt x="596" y="515"/>
                </a:lnTo>
                <a:lnTo>
                  <a:pt x="599" y="515"/>
                </a:lnTo>
                <a:lnTo>
                  <a:pt x="599" y="515"/>
                </a:lnTo>
                <a:lnTo>
                  <a:pt x="602" y="515"/>
                </a:lnTo>
                <a:lnTo>
                  <a:pt x="602" y="518"/>
                </a:lnTo>
                <a:lnTo>
                  <a:pt x="608" y="524"/>
                </a:lnTo>
                <a:lnTo>
                  <a:pt x="608" y="524"/>
                </a:lnTo>
                <a:lnTo>
                  <a:pt x="611" y="527"/>
                </a:lnTo>
                <a:lnTo>
                  <a:pt x="614" y="530"/>
                </a:lnTo>
                <a:lnTo>
                  <a:pt x="614" y="530"/>
                </a:lnTo>
                <a:lnTo>
                  <a:pt x="614" y="533"/>
                </a:lnTo>
                <a:lnTo>
                  <a:pt x="617" y="545"/>
                </a:lnTo>
                <a:lnTo>
                  <a:pt x="617" y="545"/>
                </a:lnTo>
                <a:lnTo>
                  <a:pt x="620" y="548"/>
                </a:lnTo>
                <a:lnTo>
                  <a:pt x="623" y="557"/>
                </a:lnTo>
                <a:lnTo>
                  <a:pt x="623" y="566"/>
                </a:lnTo>
                <a:lnTo>
                  <a:pt x="626" y="569"/>
                </a:lnTo>
                <a:lnTo>
                  <a:pt x="626" y="575"/>
                </a:lnTo>
                <a:lnTo>
                  <a:pt x="626" y="575"/>
                </a:lnTo>
                <a:lnTo>
                  <a:pt x="626" y="578"/>
                </a:lnTo>
                <a:lnTo>
                  <a:pt x="626" y="584"/>
                </a:lnTo>
                <a:lnTo>
                  <a:pt x="626" y="587"/>
                </a:lnTo>
                <a:lnTo>
                  <a:pt x="626" y="587"/>
                </a:lnTo>
                <a:lnTo>
                  <a:pt x="626" y="590"/>
                </a:lnTo>
                <a:lnTo>
                  <a:pt x="629" y="590"/>
                </a:lnTo>
                <a:lnTo>
                  <a:pt x="632" y="596"/>
                </a:lnTo>
                <a:lnTo>
                  <a:pt x="632" y="596"/>
                </a:lnTo>
                <a:lnTo>
                  <a:pt x="632" y="596"/>
                </a:lnTo>
                <a:lnTo>
                  <a:pt x="635" y="596"/>
                </a:lnTo>
                <a:lnTo>
                  <a:pt x="635" y="602"/>
                </a:lnTo>
                <a:lnTo>
                  <a:pt x="635" y="611"/>
                </a:lnTo>
                <a:lnTo>
                  <a:pt x="635" y="614"/>
                </a:lnTo>
                <a:lnTo>
                  <a:pt x="635" y="617"/>
                </a:lnTo>
                <a:lnTo>
                  <a:pt x="635" y="620"/>
                </a:lnTo>
                <a:lnTo>
                  <a:pt x="635" y="623"/>
                </a:lnTo>
                <a:lnTo>
                  <a:pt x="632" y="629"/>
                </a:lnTo>
                <a:lnTo>
                  <a:pt x="632" y="635"/>
                </a:lnTo>
                <a:lnTo>
                  <a:pt x="632" y="638"/>
                </a:lnTo>
                <a:lnTo>
                  <a:pt x="632" y="638"/>
                </a:lnTo>
                <a:lnTo>
                  <a:pt x="632" y="641"/>
                </a:lnTo>
                <a:lnTo>
                  <a:pt x="632" y="641"/>
                </a:lnTo>
                <a:lnTo>
                  <a:pt x="635" y="647"/>
                </a:lnTo>
                <a:lnTo>
                  <a:pt x="635" y="647"/>
                </a:lnTo>
                <a:lnTo>
                  <a:pt x="635" y="650"/>
                </a:lnTo>
                <a:lnTo>
                  <a:pt x="635" y="653"/>
                </a:lnTo>
                <a:lnTo>
                  <a:pt x="635" y="653"/>
                </a:lnTo>
                <a:lnTo>
                  <a:pt x="632" y="656"/>
                </a:lnTo>
                <a:lnTo>
                  <a:pt x="629" y="665"/>
                </a:lnTo>
                <a:lnTo>
                  <a:pt x="626" y="668"/>
                </a:lnTo>
                <a:lnTo>
                  <a:pt x="626" y="671"/>
                </a:lnTo>
                <a:lnTo>
                  <a:pt x="626" y="677"/>
                </a:lnTo>
                <a:lnTo>
                  <a:pt x="620" y="677"/>
                </a:lnTo>
                <a:lnTo>
                  <a:pt x="614" y="674"/>
                </a:lnTo>
                <a:lnTo>
                  <a:pt x="605" y="680"/>
                </a:lnTo>
                <a:lnTo>
                  <a:pt x="590" y="686"/>
                </a:lnTo>
                <a:lnTo>
                  <a:pt x="590" y="689"/>
                </a:lnTo>
                <a:lnTo>
                  <a:pt x="587" y="692"/>
                </a:lnTo>
                <a:lnTo>
                  <a:pt x="587" y="695"/>
                </a:lnTo>
                <a:lnTo>
                  <a:pt x="584" y="695"/>
                </a:lnTo>
                <a:lnTo>
                  <a:pt x="584" y="695"/>
                </a:lnTo>
                <a:lnTo>
                  <a:pt x="581" y="695"/>
                </a:lnTo>
                <a:lnTo>
                  <a:pt x="578" y="695"/>
                </a:lnTo>
                <a:lnTo>
                  <a:pt x="575" y="695"/>
                </a:lnTo>
                <a:lnTo>
                  <a:pt x="572" y="701"/>
                </a:lnTo>
                <a:lnTo>
                  <a:pt x="572" y="701"/>
                </a:lnTo>
                <a:lnTo>
                  <a:pt x="563" y="698"/>
                </a:lnTo>
                <a:lnTo>
                  <a:pt x="563" y="695"/>
                </a:lnTo>
                <a:lnTo>
                  <a:pt x="563" y="695"/>
                </a:lnTo>
                <a:lnTo>
                  <a:pt x="560" y="695"/>
                </a:lnTo>
                <a:lnTo>
                  <a:pt x="560" y="695"/>
                </a:lnTo>
                <a:lnTo>
                  <a:pt x="557" y="698"/>
                </a:lnTo>
                <a:lnTo>
                  <a:pt x="548" y="704"/>
                </a:lnTo>
                <a:lnTo>
                  <a:pt x="545" y="707"/>
                </a:lnTo>
                <a:lnTo>
                  <a:pt x="539" y="707"/>
                </a:lnTo>
                <a:lnTo>
                  <a:pt x="539" y="707"/>
                </a:lnTo>
                <a:lnTo>
                  <a:pt x="539" y="710"/>
                </a:lnTo>
                <a:lnTo>
                  <a:pt x="539" y="713"/>
                </a:lnTo>
                <a:lnTo>
                  <a:pt x="539" y="716"/>
                </a:lnTo>
                <a:lnTo>
                  <a:pt x="536" y="716"/>
                </a:lnTo>
                <a:lnTo>
                  <a:pt x="533" y="716"/>
                </a:lnTo>
                <a:lnTo>
                  <a:pt x="530" y="716"/>
                </a:lnTo>
                <a:lnTo>
                  <a:pt x="530" y="719"/>
                </a:lnTo>
                <a:lnTo>
                  <a:pt x="530" y="719"/>
                </a:lnTo>
                <a:lnTo>
                  <a:pt x="530" y="722"/>
                </a:lnTo>
                <a:lnTo>
                  <a:pt x="533" y="725"/>
                </a:lnTo>
                <a:lnTo>
                  <a:pt x="533" y="725"/>
                </a:lnTo>
                <a:lnTo>
                  <a:pt x="533" y="728"/>
                </a:lnTo>
                <a:lnTo>
                  <a:pt x="530" y="731"/>
                </a:lnTo>
                <a:lnTo>
                  <a:pt x="530" y="731"/>
                </a:lnTo>
                <a:lnTo>
                  <a:pt x="530" y="734"/>
                </a:lnTo>
                <a:lnTo>
                  <a:pt x="533" y="737"/>
                </a:lnTo>
                <a:lnTo>
                  <a:pt x="536" y="740"/>
                </a:lnTo>
                <a:lnTo>
                  <a:pt x="536" y="743"/>
                </a:lnTo>
                <a:lnTo>
                  <a:pt x="539" y="743"/>
                </a:lnTo>
                <a:lnTo>
                  <a:pt x="539" y="746"/>
                </a:lnTo>
                <a:lnTo>
                  <a:pt x="539" y="746"/>
                </a:lnTo>
                <a:lnTo>
                  <a:pt x="539" y="749"/>
                </a:lnTo>
                <a:lnTo>
                  <a:pt x="539" y="749"/>
                </a:lnTo>
                <a:lnTo>
                  <a:pt x="536" y="752"/>
                </a:lnTo>
                <a:lnTo>
                  <a:pt x="521" y="755"/>
                </a:lnTo>
                <a:lnTo>
                  <a:pt x="509" y="755"/>
                </a:lnTo>
                <a:lnTo>
                  <a:pt x="503" y="758"/>
                </a:lnTo>
                <a:lnTo>
                  <a:pt x="503" y="758"/>
                </a:lnTo>
                <a:lnTo>
                  <a:pt x="500" y="758"/>
                </a:lnTo>
                <a:lnTo>
                  <a:pt x="497" y="758"/>
                </a:lnTo>
                <a:lnTo>
                  <a:pt x="491" y="758"/>
                </a:lnTo>
                <a:lnTo>
                  <a:pt x="479" y="767"/>
                </a:lnTo>
                <a:lnTo>
                  <a:pt x="476" y="770"/>
                </a:lnTo>
                <a:lnTo>
                  <a:pt x="473" y="773"/>
                </a:lnTo>
                <a:lnTo>
                  <a:pt x="473" y="773"/>
                </a:lnTo>
                <a:lnTo>
                  <a:pt x="470" y="773"/>
                </a:lnTo>
                <a:lnTo>
                  <a:pt x="470" y="776"/>
                </a:lnTo>
                <a:lnTo>
                  <a:pt x="467" y="776"/>
                </a:lnTo>
                <a:lnTo>
                  <a:pt x="467" y="782"/>
                </a:lnTo>
                <a:lnTo>
                  <a:pt x="461" y="791"/>
                </a:lnTo>
                <a:lnTo>
                  <a:pt x="440" y="788"/>
                </a:lnTo>
                <a:lnTo>
                  <a:pt x="429" y="791"/>
                </a:lnTo>
                <a:lnTo>
                  <a:pt x="423" y="788"/>
                </a:lnTo>
                <a:lnTo>
                  <a:pt x="411" y="788"/>
                </a:lnTo>
                <a:lnTo>
                  <a:pt x="408" y="788"/>
                </a:lnTo>
                <a:lnTo>
                  <a:pt x="405" y="785"/>
                </a:lnTo>
                <a:lnTo>
                  <a:pt x="402" y="785"/>
                </a:lnTo>
                <a:lnTo>
                  <a:pt x="384" y="785"/>
                </a:lnTo>
                <a:lnTo>
                  <a:pt x="381" y="785"/>
                </a:lnTo>
                <a:lnTo>
                  <a:pt x="378" y="785"/>
                </a:lnTo>
                <a:lnTo>
                  <a:pt x="375" y="788"/>
                </a:lnTo>
                <a:lnTo>
                  <a:pt x="372" y="791"/>
                </a:lnTo>
                <a:lnTo>
                  <a:pt x="369" y="791"/>
                </a:lnTo>
                <a:lnTo>
                  <a:pt x="369" y="788"/>
                </a:lnTo>
                <a:lnTo>
                  <a:pt x="363" y="782"/>
                </a:lnTo>
                <a:lnTo>
                  <a:pt x="363" y="782"/>
                </a:lnTo>
                <a:lnTo>
                  <a:pt x="360" y="779"/>
                </a:lnTo>
                <a:lnTo>
                  <a:pt x="357" y="782"/>
                </a:lnTo>
                <a:lnTo>
                  <a:pt x="357" y="782"/>
                </a:lnTo>
                <a:lnTo>
                  <a:pt x="357" y="785"/>
                </a:lnTo>
                <a:lnTo>
                  <a:pt x="357" y="788"/>
                </a:lnTo>
                <a:lnTo>
                  <a:pt x="357" y="791"/>
                </a:lnTo>
                <a:lnTo>
                  <a:pt x="357" y="791"/>
                </a:lnTo>
                <a:lnTo>
                  <a:pt x="354" y="794"/>
                </a:lnTo>
                <a:lnTo>
                  <a:pt x="354" y="794"/>
                </a:lnTo>
                <a:lnTo>
                  <a:pt x="354" y="797"/>
                </a:lnTo>
                <a:lnTo>
                  <a:pt x="351" y="797"/>
                </a:lnTo>
                <a:lnTo>
                  <a:pt x="342" y="797"/>
                </a:lnTo>
                <a:lnTo>
                  <a:pt x="339" y="797"/>
                </a:lnTo>
                <a:lnTo>
                  <a:pt x="336" y="797"/>
                </a:lnTo>
                <a:lnTo>
                  <a:pt x="333" y="800"/>
                </a:lnTo>
                <a:lnTo>
                  <a:pt x="333" y="800"/>
                </a:lnTo>
                <a:lnTo>
                  <a:pt x="330" y="803"/>
                </a:lnTo>
                <a:lnTo>
                  <a:pt x="327" y="800"/>
                </a:lnTo>
                <a:lnTo>
                  <a:pt x="324" y="800"/>
                </a:lnTo>
                <a:lnTo>
                  <a:pt x="324" y="797"/>
                </a:lnTo>
                <a:lnTo>
                  <a:pt x="324" y="797"/>
                </a:lnTo>
                <a:lnTo>
                  <a:pt x="324" y="794"/>
                </a:lnTo>
                <a:lnTo>
                  <a:pt x="321" y="794"/>
                </a:lnTo>
                <a:lnTo>
                  <a:pt x="315" y="794"/>
                </a:lnTo>
                <a:lnTo>
                  <a:pt x="312" y="794"/>
                </a:lnTo>
                <a:lnTo>
                  <a:pt x="309" y="791"/>
                </a:lnTo>
                <a:lnTo>
                  <a:pt x="309" y="791"/>
                </a:lnTo>
                <a:lnTo>
                  <a:pt x="306" y="794"/>
                </a:lnTo>
                <a:lnTo>
                  <a:pt x="291" y="806"/>
                </a:lnTo>
                <a:lnTo>
                  <a:pt x="285" y="812"/>
                </a:lnTo>
                <a:lnTo>
                  <a:pt x="276" y="806"/>
                </a:lnTo>
                <a:lnTo>
                  <a:pt x="273" y="803"/>
                </a:lnTo>
                <a:lnTo>
                  <a:pt x="273" y="800"/>
                </a:lnTo>
                <a:lnTo>
                  <a:pt x="273" y="800"/>
                </a:lnTo>
                <a:lnTo>
                  <a:pt x="270" y="797"/>
                </a:lnTo>
                <a:lnTo>
                  <a:pt x="267" y="797"/>
                </a:lnTo>
                <a:lnTo>
                  <a:pt x="264" y="800"/>
                </a:lnTo>
                <a:lnTo>
                  <a:pt x="264" y="800"/>
                </a:lnTo>
                <a:lnTo>
                  <a:pt x="264" y="803"/>
                </a:lnTo>
                <a:lnTo>
                  <a:pt x="261" y="803"/>
                </a:lnTo>
                <a:lnTo>
                  <a:pt x="258" y="806"/>
                </a:lnTo>
                <a:lnTo>
                  <a:pt x="249" y="806"/>
                </a:lnTo>
                <a:lnTo>
                  <a:pt x="246" y="806"/>
                </a:lnTo>
                <a:lnTo>
                  <a:pt x="243" y="806"/>
                </a:lnTo>
                <a:lnTo>
                  <a:pt x="240" y="803"/>
                </a:lnTo>
                <a:lnTo>
                  <a:pt x="237" y="803"/>
                </a:lnTo>
                <a:lnTo>
                  <a:pt x="234" y="800"/>
                </a:lnTo>
                <a:lnTo>
                  <a:pt x="237" y="788"/>
                </a:lnTo>
                <a:lnTo>
                  <a:pt x="234" y="785"/>
                </a:lnTo>
                <a:lnTo>
                  <a:pt x="231" y="782"/>
                </a:lnTo>
                <a:lnTo>
                  <a:pt x="228" y="779"/>
                </a:lnTo>
                <a:lnTo>
                  <a:pt x="228" y="776"/>
                </a:lnTo>
                <a:lnTo>
                  <a:pt x="225" y="773"/>
                </a:lnTo>
                <a:lnTo>
                  <a:pt x="228" y="767"/>
                </a:lnTo>
                <a:lnTo>
                  <a:pt x="228" y="767"/>
                </a:lnTo>
                <a:lnTo>
                  <a:pt x="228" y="764"/>
                </a:lnTo>
                <a:lnTo>
                  <a:pt x="228" y="761"/>
                </a:lnTo>
                <a:lnTo>
                  <a:pt x="225" y="761"/>
                </a:lnTo>
                <a:lnTo>
                  <a:pt x="225" y="758"/>
                </a:lnTo>
                <a:lnTo>
                  <a:pt x="222" y="758"/>
                </a:lnTo>
                <a:lnTo>
                  <a:pt x="219" y="755"/>
                </a:lnTo>
                <a:lnTo>
                  <a:pt x="219" y="755"/>
                </a:lnTo>
                <a:lnTo>
                  <a:pt x="204" y="755"/>
                </a:lnTo>
                <a:lnTo>
                  <a:pt x="201" y="755"/>
                </a:lnTo>
                <a:lnTo>
                  <a:pt x="201" y="752"/>
                </a:lnTo>
                <a:lnTo>
                  <a:pt x="201" y="746"/>
                </a:lnTo>
                <a:lnTo>
                  <a:pt x="201" y="746"/>
                </a:lnTo>
                <a:lnTo>
                  <a:pt x="198" y="746"/>
                </a:lnTo>
                <a:lnTo>
                  <a:pt x="195" y="743"/>
                </a:lnTo>
                <a:lnTo>
                  <a:pt x="189" y="740"/>
                </a:lnTo>
                <a:lnTo>
                  <a:pt x="183" y="737"/>
                </a:lnTo>
                <a:lnTo>
                  <a:pt x="180" y="734"/>
                </a:lnTo>
                <a:lnTo>
                  <a:pt x="180" y="731"/>
                </a:lnTo>
                <a:lnTo>
                  <a:pt x="177" y="725"/>
                </a:lnTo>
                <a:lnTo>
                  <a:pt x="177" y="722"/>
                </a:lnTo>
                <a:lnTo>
                  <a:pt x="177" y="716"/>
                </a:lnTo>
                <a:lnTo>
                  <a:pt x="177" y="713"/>
                </a:lnTo>
                <a:lnTo>
                  <a:pt x="177" y="710"/>
                </a:lnTo>
                <a:lnTo>
                  <a:pt x="177" y="710"/>
                </a:lnTo>
                <a:lnTo>
                  <a:pt x="180" y="707"/>
                </a:lnTo>
                <a:lnTo>
                  <a:pt x="180" y="704"/>
                </a:lnTo>
                <a:lnTo>
                  <a:pt x="177" y="701"/>
                </a:lnTo>
                <a:lnTo>
                  <a:pt x="177" y="695"/>
                </a:lnTo>
                <a:lnTo>
                  <a:pt x="174" y="692"/>
                </a:lnTo>
                <a:lnTo>
                  <a:pt x="171" y="686"/>
                </a:lnTo>
                <a:lnTo>
                  <a:pt x="162" y="680"/>
                </a:lnTo>
                <a:lnTo>
                  <a:pt x="135" y="641"/>
                </a:lnTo>
                <a:lnTo>
                  <a:pt x="132" y="629"/>
                </a:lnTo>
                <a:lnTo>
                  <a:pt x="129" y="626"/>
                </a:lnTo>
                <a:lnTo>
                  <a:pt x="126" y="623"/>
                </a:lnTo>
                <a:lnTo>
                  <a:pt x="126" y="620"/>
                </a:lnTo>
                <a:lnTo>
                  <a:pt x="120" y="620"/>
                </a:lnTo>
                <a:lnTo>
                  <a:pt x="108" y="611"/>
                </a:lnTo>
                <a:lnTo>
                  <a:pt x="105" y="611"/>
                </a:lnTo>
                <a:lnTo>
                  <a:pt x="105" y="611"/>
                </a:lnTo>
                <a:lnTo>
                  <a:pt x="105" y="611"/>
                </a:lnTo>
                <a:lnTo>
                  <a:pt x="105" y="611"/>
                </a:lnTo>
                <a:lnTo>
                  <a:pt x="105" y="614"/>
                </a:lnTo>
                <a:lnTo>
                  <a:pt x="105" y="617"/>
                </a:lnTo>
                <a:lnTo>
                  <a:pt x="105" y="617"/>
                </a:lnTo>
                <a:lnTo>
                  <a:pt x="105" y="617"/>
                </a:lnTo>
                <a:lnTo>
                  <a:pt x="108" y="617"/>
                </a:lnTo>
                <a:lnTo>
                  <a:pt x="108" y="620"/>
                </a:lnTo>
                <a:lnTo>
                  <a:pt x="108" y="620"/>
                </a:lnTo>
                <a:lnTo>
                  <a:pt x="108" y="620"/>
                </a:lnTo>
                <a:lnTo>
                  <a:pt x="108" y="623"/>
                </a:lnTo>
                <a:lnTo>
                  <a:pt x="108" y="623"/>
                </a:lnTo>
                <a:lnTo>
                  <a:pt x="108" y="626"/>
                </a:lnTo>
                <a:lnTo>
                  <a:pt x="105" y="626"/>
                </a:lnTo>
                <a:lnTo>
                  <a:pt x="105" y="626"/>
                </a:lnTo>
                <a:lnTo>
                  <a:pt x="87" y="626"/>
                </a:lnTo>
                <a:lnTo>
                  <a:pt x="84" y="629"/>
                </a:lnTo>
                <a:lnTo>
                  <a:pt x="81" y="629"/>
                </a:lnTo>
                <a:lnTo>
                  <a:pt x="81" y="629"/>
                </a:lnTo>
                <a:lnTo>
                  <a:pt x="78" y="632"/>
                </a:lnTo>
                <a:lnTo>
                  <a:pt x="78" y="632"/>
                </a:lnTo>
                <a:lnTo>
                  <a:pt x="66" y="629"/>
                </a:lnTo>
                <a:lnTo>
                  <a:pt x="57" y="632"/>
                </a:lnTo>
                <a:lnTo>
                  <a:pt x="54" y="632"/>
                </a:lnTo>
                <a:lnTo>
                  <a:pt x="51" y="629"/>
                </a:lnTo>
                <a:lnTo>
                  <a:pt x="51" y="626"/>
                </a:lnTo>
                <a:lnTo>
                  <a:pt x="48" y="623"/>
                </a:lnTo>
                <a:lnTo>
                  <a:pt x="48" y="623"/>
                </a:lnTo>
                <a:lnTo>
                  <a:pt x="48" y="617"/>
                </a:lnTo>
                <a:lnTo>
                  <a:pt x="48" y="611"/>
                </a:lnTo>
                <a:lnTo>
                  <a:pt x="51" y="605"/>
                </a:lnTo>
                <a:lnTo>
                  <a:pt x="51" y="602"/>
                </a:lnTo>
                <a:lnTo>
                  <a:pt x="51" y="599"/>
                </a:lnTo>
                <a:lnTo>
                  <a:pt x="51" y="599"/>
                </a:lnTo>
                <a:lnTo>
                  <a:pt x="48" y="599"/>
                </a:lnTo>
                <a:lnTo>
                  <a:pt x="42" y="599"/>
                </a:lnTo>
                <a:lnTo>
                  <a:pt x="42" y="596"/>
                </a:lnTo>
                <a:lnTo>
                  <a:pt x="42" y="593"/>
                </a:lnTo>
                <a:lnTo>
                  <a:pt x="39" y="593"/>
                </a:lnTo>
                <a:lnTo>
                  <a:pt x="36" y="593"/>
                </a:lnTo>
                <a:lnTo>
                  <a:pt x="33" y="593"/>
                </a:lnTo>
                <a:lnTo>
                  <a:pt x="30" y="593"/>
                </a:lnTo>
                <a:lnTo>
                  <a:pt x="27" y="593"/>
                </a:lnTo>
                <a:lnTo>
                  <a:pt x="24" y="593"/>
                </a:lnTo>
                <a:lnTo>
                  <a:pt x="24" y="590"/>
                </a:lnTo>
                <a:lnTo>
                  <a:pt x="24" y="590"/>
                </a:lnTo>
                <a:lnTo>
                  <a:pt x="27" y="587"/>
                </a:lnTo>
                <a:lnTo>
                  <a:pt x="27" y="584"/>
                </a:lnTo>
                <a:lnTo>
                  <a:pt x="27" y="581"/>
                </a:lnTo>
                <a:lnTo>
                  <a:pt x="24" y="581"/>
                </a:lnTo>
                <a:lnTo>
                  <a:pt x="24" y="578"/>
                </a:lnTo>
                <a:lnTo>
                  <a:pt x="18" y="581"/>
                </a:lnTo>
                <a:lnTo>
                  <a:pt x="15" y="581"/>
                </a:lnTo>
                <a:lnTo>
                  <a:pt x="15" y="581"/>
                </a:lnTo>
                <a:lnTo>
                  <a:pt x="15" y="578"/>
                </a:lnTo>
                <a:lnTo>
                  <a:pt x="15" y="575"/>
                </a:lnTo>
                <a:lnTo>
                  <a:pt x="15" y="575"/>
                </a:lnTo>
                <a:lnTo>
                  <a:pt x="12" y="572"/>
                </a:lnTo>
                <a:lnTo>
                  <a:pt x="12" y="572"/>
                </a:lnTo>
                <a:lnTo>
                  <a:pt x="9" y="575"/>
                </a:lnTo>
                <a:lnTo>
                  <a:pt x="6" y="575"/>
                </a:lnTo>
                <a:lnTo>
                  <a:pt x="3" y="575"/>
                </a:lnTo>
                <a:lnTo>
                  <a:pt x="3" y="572"/>
                </a:lnTo>
                <a:lnTo>
                  <a:pt x="3" y="569"/>
                </a:lnTo>
                <a:lnTo>
                  <a:pt x="0" y="569"/>
                </a:lnTo>
                <a:lnTo>
                  <a:pt x="0" y="563"/>
                </a:lnTo>
                <a:lnTo>
                  <a:pt x="3" y="539"/>
                </a:lnTo>
                <a:lnTo>
                  <a:pt x="6" y="524"/>
                </a:lnTo>
                <a:lnTo>
                  <a:pt x="6" y="518"/>
                </a:lnTo>
                <a:lnTo>
                  <a:pt x="9" y="515"/>
                </a:lnTo>
                <a:lnTo>
                  <a:pt x="9" y="512"/>
                </a:lnTo>
                <a:lnTo>
                  <a:pt x="15" y="503"/>
                </a:lnTo>
                <a:lnTo>
                  <a:pt x="21" y="494"/>
                </a:lnTo>
                <a:lnTo>
                  <a:pt x="21" y="491"/>
                </a:lnTo>
                <a:lnTo>
                  <a:pt x="21" y="485"/>
                </a:lnTo>
                <a:lnTo>
                  <a:pt x="21" y="482"/>
                </a:lnTo>
                <a:lnTo>
                  <a:pt x="24" y="476"/>
                </a:lnTo>
                <a:lnTo>
                  <a:pt x="24" y="470"/>
                </a:lnTo>
                <a:lnTo>
                  <a:pt x="33" y="455"/>
                </a:lnTo>
                <a:lnTo>
                  <a:pt x="33" y="452"/>
                </a:lnTo>
                <a:lnTo>
                  <a:pt x="33" y="452"/>
                </a:lnTo>
                <a:lnTo>
                  <a:pt x="30" y="446"/>
                </a:lnTo>
                <a:lnTo>
                  <a:pt x="30" y="440"/>
                </a:lnTo>
                <a:lnTo>
                  <a:pt x="30" y="437"/>
                </a:lnTo>
                <a:lnTo>
                  <a:pt x="36" y="425"/>
                </a:lnTo>
                <a:lnTo>
                  <a:pt x="45" y="425"/>
                </a:lnTo>
                <a:lnTo>
                  <a:pt x="51" y="428"/>
                </a:lnTo>
                <a:lnTo>
                  <a:pt x="63" y="431"/>
                </a:lnTo>
                <a:lnTo>
                  <a:pt x="66" y="431"/>
                </a:lnTo>
                <a:lnTo>
                  <a:pt x="66" y="428"/>
                </a:lnTo>
                <a:lnTo>
                  <a:pt x="66" y="428"/>
                </a:lnTo>
                <a:lnTo>
                  <a:pt x="66" y="422"/>
                </a:lnTo>
                <a:lnTo>
                  <a:pt x="66" y="422"/>
                </a:lnTo>
                <a:lnTo>
                  <a:pt x="66" y="419"/>
                </a:lnTo>
                <a:lnTo>
                  <a:pt x="66" y="416"/>
                </a:lnTo>
                <a:lnTo>
                  <a:pt x="69" y="416"/>
                </a:lnTo>
                <a:lnTo>
                  <a:pt x="72" y="416"/>
                </a:lnTo>
                <a:lnTo>
                  <a:pt x="75" y="419"/>
                </a:lnTo>
                <a:lnTo>
                  <a:pt x="78" y="419"/>
                </a:lnTo>
                <a:lnTo>
                  <a:pt x="81" y="419"/>
                </a:lnTo>
                <a:lnTo>
                  <a:pt x="81" y="416"/>
                </a:lnTo>
                <a:lnTo>
                  <a:pt x="84" y="413"/>
                </a:lnTo>
                <a:lnTo>
                  <a:pt x="87" y="413"/>
                </a:lnTo>
                <a:lnTo>
                  <a:pt x="93" y="410"/>
                </a:lnTo>
                <a:lnTo>
                  <a:pt x="105" y="404"/>
                </a:lnTo>
                <a:lnTo>
                  <a:pt x="108" y="404"/>
                </a:lnTo>
                <a:lnTo>
                  <a:pt x="111" y="404"/>
                </a:lnTo>
                <a:lnTo>
                  <a:pt x="114" y="404"/>
                </a:lnTo>
                <a:lnTo>
                  <a:pt x="114" y="401"/>
                </a:lnTo>
                <a:lnTo>
                  <a:pt x="114" y="398"/>
                </a:lnTo>
                <a:lnTo>
                  <a:pt x="114" y="398"/>
                </a:lnTo>
                <a:lnTo>
                  <a:pt x="111" y="392"/>
                </a:lnTo>
                <a:lnTo>
                  <a:pt x="114" y="386"/>
                </a:lnTo>
                <a:lnTo>
                  <a:pt x="120" y="380"/>
                </a:lnTo>
                <a:lnTo>
                  <a:pt x="123" y="377"/>
                </a:lnTo>
                <a:lnTo>
                  <a:pt x="126" y="377"/>
                </a:lnTo>
                <a:lnTo>
                  <a:pt x="126" y="377"/>
                </a:lnTo>
                <a:lnTo>
                  <a:pt x="132" y="374"/>
                </a:lnTo>
                <a:lnTo>
                  <a:pt x="138" y="371"/>
                </a:lnTo>
                <a:lnTo>
                  <a:pt x="141" y="368"/>
                </a:lnTo>
                <a:lnTo>
                  <a:pt x="141" y="365"/>
                </a:lnTo>
                <a:lnTo>
                  <a:pt x="147" y="350"/>
                </a:lnTo>
                <a:lnTo>
                  <a:pt x="147" y="347"/>
                </a:lnTo>
                <a:lnTo>
                  <a:pt x="147" y="344"/>
                </a:lnTo>
                <a:lnTo>
                  <a:pt x="147" y="341"/>
                </a:lnTo>
                <a:lnTo>
                  <a:pt x="147" y="338"/>
                </a:lnTo>
                <a:lnTo>
                  <a:pt x="147" y="338"/>
                </a:lnTo>
                <a:lnTo>
                  <a:pt x="147" y="335"/>
                </a:lnTo>
                <a:lnTo>
                  <a:pt x="150" y="332"/>
                </a:lnTo>
                <a:lnTo>
                  <a:pt x="150" y="329"/>
                </a:lnTo>
                <a:lnTo>
                  <a:pt x="153" y="326"/>
                </a:lnTo>
                <a:lnTo>
                  <a:pt x="156" y="323"/>
                </a:lnTo>
                <a:lnTo>
                  <a:pt x="159" y="320"/>
                </a:lnTo>
                <a:lnTo>
                  <a:pt x="162" y="317"/>
                </a:lnTo>
                <a:lnTo>
                  <a:pt x="162" y="314"/>
                </a:lnTo>
                <a:lnTo>
                  <a:pt x="162" y="308"/>
                </a:lnTo>
                <a:lnTo>
                  <a:pt x="162" y="305"/>
                </a:lnTo>
                <a:lnTo>
                  <a:pt x="162" y="302"/>
                </a:lnTo>
                <a:lnTo>
                  <a:pt x="162" y="296"/>
                </a:lnTo>
                <a:lnTo>
                  <a:pt x="165" y="293"/>
                </a:lnTo>
                <a:lnTo>
                  <a:pt x="162" y="290"/>
                </a:lnTo>
                <a:lnTo>
                  <a:pt x="159" y="290"/>
                </a:lnTo>
                <a:lnTo>
                  <a:pt x="156" y="290"/>
                </a:lnTo>
                <a:lnTo>
                  <a:pt x="156" y="287"/>
                </a:lnTo>
                <a:lnTo>
                  <a:pt x="156" y="287"/>
                </a:lnTo>
                <a:lnTo>
                  <a:pt x="153" y="284"/>
                </a:lnTo>
                <a:lnTo>
                  <a:pt x="153" y="281"/>
                </a:lnTo>
                <a:lnTo>
                  <a:pt x="153" y="278"/>
                </a:lnTo>
                <a:lnTo>
                  <a:pt x="156" y="278"/>
                </a:lnTo>
                <a:lnTo>
                  <a:pt x="156" y="278"/>
                </a:lnTo>
                <a:lnTo>
                  <a:pt x="162" y="278"/>
                </a:lnTo>
                <a:lnTo>
                  <a:pt x="162" y="275"/>
                </a:lnTo>
                <a:lnTo>
                  <a:pt x="165" y="275"/>
                </a:lnTo>
                <a:lnTo>
                  <a:pt x="165" y="272"/>
                </a:lnTo>
                <a:lnTo>
                  <a:pt x="165" y="272"/>
                </a:lnTo>
                <a:lnTo>
                  <a:pt x="162" y="272"/>
                </a:lnTo>
                <a:lnTo>
                  <a:pt x="162" y="269"/>
                </a:lnTo>
                <a:lnTo>
                  <a:pt x="162" y="266"/>
                </a:lnTo>
                <a:lnTo>
                  <a:pt x="162" y="266"/>
                </a:lnTo>
                <a:lnTo>
                  <a:pt x="165" y="263"/>
                </a:lnTo>
                <a:lnTo>
                  <a:pt x="171" y="257"/>
                </a:lnTo>
                <a:lnTo>
                  <a:pt x="177" y="257"/>
                </a:lnTo>
                <a:lnTo>
                  <a:pt x="177" y="254"/>
                </a:lnTo>
                <a:lnTo>
                  <a:pt x="177" y="251"/>
                </a:lnTo>
                <a:lnTo>
                  <a:pt x="177" y="251"/>
                </a:lnTo>
                <a:lnTo>
                  <a:pt x="174" y="251"/>
                </a:lnTo>
                <a:lnTo>
                  <a:pt x="174" y="248"/>
                </a:lnTo>
                <a:lnTo>
                  <a:pt x="165" y="248"/>
                </a:lnTo>
                <a:lnTo>
                  <a:pt x="165" y="248"/>
                </a:lnTo>
                <a:lnTo>
                  <a:pt x="153" y="239"/>
                </a:lnTo>
                <a:lnTo>
                  <a:pt x="156" y="239"/>
                </a:lnTo>
                <a:lnTo>
                  <a:pt x="159" y="236"/>
                </a:lnTo>
                <a:lnTo>
                  <a:pt x="159" y="236"/>
                </a:lnTo>
                <a:lnTo>
                  <a:pt x="159" y="233"/>
                </a:lnTo>
                <a:lnTo>
                  <a:pt x="159" y="230"/>
                </a:lnTo>
                <a:lnTo>
                  <a:pt x="159" y="227"/>
                </a:lnTo>
                <a:lnTo>
                  <a:pt x="153" y="221"/>
                </a:lnTo>
                <a:lnTo>
                  <a:pt x="153" y="221"/>
                </a:lnTo>
                <a:lnTo>
                  <a:pt x="153" y="218"/>
                </a:lnTo>
                <a:lnTo>
                  <a:pt x="153" y="218"/>
                </a:lnTo>
                <a:lnTo>
                  <a:pt x="153" y="215"/>
                </a:lnTo>
                <a:lnTo>
                  <a:pt x="153" y="209"/>
                </a:lnTo>
                <a:lnTo>
                  <a:pt x="153" y="206"/>
                </a:lnTo>
                <a:lnTo>
                  <a:pt x="153" y="206"/>
                </a:lnTo>
                <a:lnTo>
                  <a:pt x="150" y="203"/>
                </a:lnTo>
                <a:lnTo>
                  <a:pt x="150" y="203"/>
                </a:lnTo>
                <a:lnTo>
                  <a:pt x="150" y="200"/>
                </a:lnTo>
                <a:lnTo>
                  <a:pt x="150" y="197"/>
                </a:lnTo>
                <a:lnTo>
                  <a:pt x="150" y="194"/>
                </a:lnTo>
                <a:lnTo>
                  <a:pt x="153" y="194"/>
                </a:lnTo>
                <a:lnTo>
                  <a:pt x="153" y="191"/>
                </a:lnTo>
                <a:lnTo>
                  <a:pt x="156" y="191"/>
                </a:lnTo>
                <a:lnTo>
                  <a:pt x="159" y="191"/>
                </a:lnTo>
                <a:lnTo>
                  <a:pt x="174" y="185"/>
                </a:lnTo>
                <a:lnTo>
                  <a:pt x="180" y="182"/>
                </a:lnTo>
                <a:lnTo>
                  <a:pt x="186" y="176"/>
                </a:lnTo>
                <a:lnTo>
                  <a:pt x="186" y="173"/>
                </a:lnTo>
                <a:lnTo>
                  <a:pt x="186" y="170"/>
                </a:lnTo>
                <a:lnTo>
                  <a:pt x="189" y="167"/>
                </a:lnTo>
                <a:lnTo>
                  <a:pt x="189" y="167"/>
                </a:lnTo>
                <a:lnTo>
                  <a:pt x="192" y="164"/>
                </a:lnTo>
                <a:lnTo>
                  <a:pt x="192" y="161"/>
                </a:lnTo>
                <a:lnTo>
                  <a:pt x="192" y="158"/>
                </a:lnTo>
                <a:lnTo>
                  <a:pt x="189" y="155"/>
                </a:lnTo>
                <a:lnTo>
                  <a:pt x="189" y="155"/>
                </a:lnTo>
                <a:lnTo>
                  <a:pt x="186" y="152"/>
                </a:lnTo>
                <a:lnTo>
                  <a:pt x="186" y="149"/>
                </a:lnTo>
                <a:lnTo>
                  <a:pt x="186" y="146"/>
                </a:lnTo>
                <a:lnTo>
                  <a:pt x="186" y="146"/>
                </a:lnTo>
                <a:lnTo>
                  <a:pt x="186" y="143"/>
                </a:lnTo>
                <a:lnTo>
                  <a:pt x="186" y="140"/>
                </a:lnTo>
                <a:lnTo>
                  <a:pt x="186" y="140"/>
                </a:lnTo>
                <a:lnTo>
                  <a:pt x="186" y="140"/>
                </a:lnTo>
                <a:lnTo>
                  <a:pt x="186" y="137"/>
                </a:lnTo>
                <a:lnTo>
                  <a:pt x="186" y="134"/>
                </a:lnTo>
                <a:lnTo>
                  <a:pt x="186" y="134"/>
                </a:lnTo>
                <a:lnTo>
                  <a:pt x="174" y="122"/>
                </a:lnTo>
                <a:lnTo>
                  <a:pt x="168" y="116"/>
                </a:lnTo>
                <a:lnTo>
                  <a:pt x="165" y="113"/>
                </a:lnTo>
                <a:lnTo>
                  <a:pt x="162" y="107"/>
                </a:lnTo>
                <a:lnTo>
                  <a:pt x="159" y="101"/>
                </a:lnTo>
                <a:lnTo>
                  <a:pt x="159" y="89"/>
                </a:lnTo>
                <a:lnTo>
                  <a:pt x="165" y="80"/>
                </a:lnTo>
                <a:lnTo>
                  <a:pt x="168" y="77"/>
                </a:lnTo>
                <a:lnTo>
                  <a:pt x="171" y="77"/>
                </a:lnTo>
                <a:lnTo>
                  <a:pt x="189" y="72"/>
                </a:lnTo>
                <a:lnTo>
                  <a:pt x="192" y="72"/>
                </a:lnTo>
                <a:lnTo>
                  <a:pt x="195" y="72"/>
                </a:lnTo>
                <a:lnTo>
                  <a:pt x="195" y="72"/>
                </a:lnTo>
                <a:lnTo>
                  <a:pt x="198" y="72"/>
                </a:lnTo>
                <a:lnTo>
                  <a:pt x="201" y="69"/>
                </a:lnTo>
                <a:lnTo>
                  <a:pt x="201" y="66"/>
                </a:lnTo>
                <a:lnTo>
                  <a:pt x="204" y="63"/>
                </a:lnTo>
                <a:lnTo>
                  <a:pt x="204" y="63"/>
                </a:lnTo>
                <a:lnTo>
                  <a:pt x="207" y="60"/>
                </a:lnTo>
                <a:lnTo>
                  <a:pt x="210" y="60"/>
                </a:lnTo>
                <a:lnTo>
                  <a:pt x="216" y="60"/>
                </a:lnTo>
                <a:lnTo>
                  <a:pt x="216" y="60"/>
                </a:lnTo>
                <a:lnTo>
                  <a:pt x="216" y="60"/>
                </a:lnTo>
                <a:lnTo>
                  <a:pt x="216" y="60"/>
                </a:lnTo>
                <a:lnTo>
                  <a:pt x="219" y="60"/>
                </a:lnTo>
                <a:lnTo>
                  <a:pt x="219" y="57"/>
                </a:lnTo>
                <a:lnTo>
                  <a:pt x="219" y="54"/>
                </a:lnTo>
                <a:lnTo>
                  <a:pt x="219" y="51"/>
                </a:lnTo>
                <a:lnTo>
                  <a:pt x="222" y="51"/>
                </a:lnTo>
                <a:lnTo>
                  <a:pt x="222" y="54"/>
                </a:lnTo>
                <a:lnTo>
                  <a:pt x="228" y="57"/>
                </a:lnTo>
                <a:lnTo>
                  <a:pt x="231" y="60"/>
                </a:lnTo>
                <a:lnTo>
                  <a:pt x="234" y="60"/>
                </a:lnTo>
                <a:lnTo>
                  <a:pt x="234" y="60"/>
                </a:lnTo>
                <a:lnTo>
                  <a:pt x="243" y="60"/>
                </a:lnTo>
                <a:lnTo>
                  <a:pt x="246" y="60"/>
                </a:lnTo>
                <a:lnTo>
                  <a:pt x="246" y="60"/>
                </a:lnTo>
                <a:lnTo>
                  <a:pt x="249" y="60"/>
                </a:lnTo>
                <a:lnTo>
                  <a:pt x="249" y="63"/>
                </a:lnTo>
                <a:lnTo>
                  <a:pt x="249" y="60"/>
                </a:lnTo>
                <a:lnTo>
                  <a:pt x="252" y="60"/>
                </a:lnTo>
                <a:lnTo>
                  <a:pt x="261" y="57"/>
                </a:lnTo>
                <a:lnTo>
                  <a:pt x="264" y="54"/>
                </a:lnTo>
                <a:lnTo>
                  <a:pt x="267" y="51"/>
                </a:lnTo>
                <a:lnTo>
                  <a:pt x="270" y="48"/>
                </a:lnTo>
                <a:lnTo>
                  <a:pt x="270" y="45"/>
                </a:lnTo>
                <a:lnTo>
                  <a:pt x="273" y="42"/>
                </a:lnTo>
                <a:lnTo>
                  <a:pt x="273" y="39"/>
                </a:lnTo>
                <a:lnTo>
                  <a:pt x="276" y="36"/>
                </a:lnTo>
                <a:lnTo>
                  <a:pt x="279" y="30"/>
                </a:lnTo>
                <a:lnTo>
                  <a:pt x="285" y="30"/>
                </a:lnTo>
                <a:lnTo>
                  <a:pt x="288" y="27"/>
                </a:lnTo>
                <a:lnTo>
                  <a:pt x="291" y="24"/>
                </a:lnTo>
                <a:lnTo>
                  <a:pt x="291" y="24"/>
                </a:lnTo>
                <a:lnTo>
                  <a:pt x="294" y="21"/>
                </a:lnTo>
                <a:lnTo>
                  <a:pt x="294" y="18"/>
                </a:lnTo>
                <a:lnTo>
                  <a:pt x="291" y="9"/>
                </a:lnTo>
                <a:lnTo>
                  <a:pt x="291" y="9"/>
                </a:lnTo>
                <a:lnTo>
                  <a:pt x="291" y="6"/>
                </a:lnTo>
                <a:lnTo>
                  <a:pt x="300" y="0"/>
                </a:lnTo>
                <a:lnTo>
                  <a:pt x="312" y="24"/>
                </a:lnTo>
                <a:lnTo>
                  <a:pt x="315" y="27"/>
                </a:lnTo>
                <a:lnTo>
                  <a:pt x="318" y="30"/>
                </a:lnTo>
                <a:lnTo>
                  <a:pt x="318" y="36"/>
                </a:lnTo>
                <a:lnTo>
                  <a:pt x="318" y="39"/>
                </a:lnTo>
                <a:lnTo>
                  <a:pt x="318" y="42"/>
                </a:lnTo>
                <a:lnTo>
                  <a:pt x="318" y="45"/>
                </a:lnTo>
                <a:lnTo>
                  <a:pt x="318" y="48"/>
                </a:lnTo>
                <a:lnTo>
                  <a:pt x="315" y="48"/>
                </a:lnTo>
                <a:lnTo>
                  <a:pt x="315" y="51"/>
                </a:lnTo>
                <a:lnTo>
                  <a:pt x="318" y="54"/>
                </a:lnTo>
                <a:lnTo>
                  <a:pt x="318" y="57"/>
                </a:lnTo>
                <a:lnTo>
                  <a:pt x="318" y="57"/>
                </a:lnTo>
                <a:lnTo>
                  <a:pt x="324" y="60"/>
                </a:lnTo>
                <a:lnTo>
                  <a:pt x="324" y="63"/>
                </a:lnTo>
                <a:lnTo>
                  <a:pt x="324" y="63"/>
                </a:lnTo>
                <a:lnTo>
                  <a:pt x="324" y="66"/>
                </a:lnTo>
                <a:lnTo>
                  <a:pt x="324" y="69"/>
                </a:lnTo>
                <a:lnTo>
                  <a:pt x="321" y="72"/>
                </a:lnTo>
                <a:lnTo>
                  <a:pt x="318" y="74"/>
                </a:lnTo>
                <a:lnTo>
                  <a:pt x="318" y="74"/>
                </a:lnTo>
                <a:lnTo>
                  <a:pt x="318" y="77"/>
                </a:lnTo>
                <a:lnTo>
                  <a:pt x="318" y="80"/>
                </a:lnTo>
                <a:lnTo>
                  <a:pt x="321" y="80"/>
                </a:lnTo>
                <a:lnTo>
                  <a:pt x="324" y="83"/>
                </a:lnTo>
                <a:lnTo>
                  <a:pt x="327" y="89"/>
                </a:lnTo>
                <a:lnTo>
                  <a:pt x="327" y="92"/>
                </a:lnTo>
                <a:lnTo>
                  <a:pt x="330" y="95"/>
                </a:lnTo>
                <a:lnTo>
                  <a:pt x="342" y="101"/>
                </a:lnTo>
                <a:lnTo>
                  <a:pt x="345" y="104"/>
                </a:lnTo>
                <a:lnTo>
                  <a:pt x="345" y="107"/>
                </a:lnTo>
                <a:lnTo>
                  <a:pt x="345" y="113"/>
                </a:lnTo>
                <a:lnTo>
                  <a:pt x="348" y="113"/>
                </a:lnTo>
                <a:lnTo>
                  <a:pt x="348" y="116"/>
                </a:lnTo>
                <a:lnTo>
                  <a:pt x="351" y="119"/>
                </a:lnTo>
                <a:lnTo>
                  <a:pt x="354" y="122"/>
                </a:lnTo>
                <a:lnTo>
                  <a:pt x="357" y="125"/>
                </a:lnTo>
                <a:lnTo>
                  <a:pt x="357" y="125"/>
                </a:lnTo>
                <a:lnTo>
                  <a:pt x="357" y="128"/>
                </a:lnTo>
                <a:lnTo>
                  <a:pt x="360" y="131"/>
                </a:lnTo>
                <a:lnTo>
                  <a:pt x="360" y="134"/>
                </a:lnTo>
                <a:lnTo>
                  <a:pt x="357" y="137"/>
                </a:lnTo>
                <a:lnTo>
                  <a:pt x="357" y="140"/>
                </a:lnTo>
                <a:lnTo>
                  <a:pt x="357" y="140"/>
                </a:lnTo>
                <a:lnTo>
                  <a:pt x="360" y="146"/>
                </a:lnTo>
                <a:lnTo>
                  <a:pt x="363" y="149"/>
                </a:lnTo>
                <a:lnTo>
                  <a:pt x="366" y="152"/>
                </a:lnTo>
                <a:lnTo>
                  <a:pt x="378" y="155"/>
                </a:lnTo>
                <a:lnTo>
                  <a:pt x="381" y="158"/>
                </a:lnTo>
                <a:lnTo>
                  <a:pt x="390" y="158"/>
                </a:lnTo>
                <a:lnTo>
                  <a:pt x="390" y="158"/>
                </a:lnTo>
                <a:lnTo>
                  <a:pt x="390" y="164"/>
                </a:lnTo>
                <a:lnTo>
                  <a:pt x="393" y="167"/>
                </a:lnTo>
                <a:lnTo>
                  <a:pt x="393" y="170"/>
                </a:lnTo>
                <a:lnTo>
                  <a:pt x="396" y="173"/>
                </a:lnTo>
                <a:lnTo>
                  <a:pt x="399" y="173"/>
                </a:lnTo>
                <a:lnTo>
                  <a:pt x="399" y="179"/>
                </a:lnTo>
                <a:lnTo>
                  <a:pt x="402" y="185"/>
                </a:lnTo>
                <a:lnTo>
                  <a:pt x="402" y="188"/>
                </a:lnTo>
                <a:lnTo>
                  <a:pt x="405" y="194"/>
                </a:lnTo>
                <a:lnTo>
                  <a:pt x="408" y="194"/>
                </a:lnTo>
                <a:lnTo>
                  <a:pt x="408" y="197"/>
                </a:lnTo>
                <a:lnTo>
                  <a:pt x="408" y="197"/>
                </a:lnTo>
                <a:lnTo>
                  <a:pt x="405" y="203"/>
                </a:lnTo>
                <a:lnTo>
                  <a:pt x="402" y="203"/>
                </a:lnTo>
                <a:lnTo>
                  <a:pt x="402" y="206"/>
                </a:lnTo>
                <a:lnTo>
                  <a:pt x="402" y="206"/>
                </a:lnTo>
                <a:lnTo>
                  <a:pt x="402" y="209"/>
                </a:lnTo>
                <a:lnTo>
                  <a:pt x="405" y="212"/>
                </a:lnTo>
                <a:lnTo>
                  <a:pt x="437" y="203"/>
                </a:lnTo>
                <a:lnTo>
                  <a:pt x="443" y="200"/>
                </a:lnTo>
                <a:lnTo>
                  <a:pt x="446" y="200"/>
                </a:lnTo>
                <a:lnTo>
                  <a:pt x="446" y="197"/>
                </a:lnTo>
                <a:lnTo>
                  <a:pt x="449" y="194"/>
                </a:lnTo>
                <a:lnTo>
                  <a:pt x="449" y="191"/>
                </a:lnTo>
                <a:lnTo>
                  <a:pt x="452" y="191"/>
                </a:lnTo>
                <a:lnTo>
                  <a:pt x="455" y="194"/>
                </a:lnTo>
                <a:lnTo>
                  <a:pt x="455" y="197"/>
                </a:lnTo>
                <a:lnTo>
                  <a:pt x="458" y="197"/>
                </a:lnTo>
                <a:lnTo>
                  <a:pt x="458" y="200"/>
                </a:lnTo>
                <a:lnTo>
                  <a:pt x="458" y="200"/>
                </a:lnTo>
                <a:lnTo>
                  <a:pt x="461" y="203"/>
                </a:lnTo>
                <a:lnTo>
                  <a:pt x="467" y="200"/>
                </a:lnTo>
                <a:lnTo>
                  <a:pt x="470" y="200"/>
                </a:lnTo>
                <a:lnTo>
                  <a:pt x="470" y="197"/>
                </a:lnTo>
                <a:lnTo>
                  <a:pt x="473" y="194"/>
                </a:lnTo>
                <a:lnTo>
                  <a:pt x="473" y="194"/>
                </a:lnTo>
                <a:lnTo>
                  <a:pt x="485" y="200"/>
                </a:lnTo>
                <a:lnTo>
                  <a:pt x="491" y="200"/>
                </a:lnTo>
                <a:lnTo>
                  <a:pt x="494" y="203"/>
                </a:lnTo>
                <a:lnTo>
                  <a:pt x="497" y="206"/>
                </a:lnTo>
                <a:lnTo>
                  <a:pt x="500" y="218"/>
                </a:lnTo>
                <a:lnTo>
                  <a:pt x="500" y="218"/>
                </a:lnTo>
                <a:lnTo>
                  <a:pt x="500" y="221"/>
                </a:lnTo>
                <a:lnTo>
                  <a:pt x="512" y="227"/>
                </a:lnTo>
                <a:lnTo>
                  <a:pt x="515" y="230"/>
                </a:lnTo>
                <a:lnTo>
                  <a:pt x="515" y="233"/>
                </a:lnTo>
                <a:lnTo>
                  <a:pt x="515" y="236"/>
                </a:lnTo>
                <a:lnTo>
                  <a:pt x="515" y="239"/>
                </a:lnTo>
                <a:lnTo>
                  <a:pt x="512" y="242"/>
                </a:lnTo>
                <a:lnTo>
                  <a:pt x="512" y="242"/>
                </a:lnTo>
                <a:lnTo>
                  <a:pt x="512" y="242"/>
                </a:lnTo>
                <a:lnTo>
                  <a:pt x="515" y="245"/>
                </a:lnTo>
                <a:lnTo>
                  <a:pt x="515" y="248"/>
                </a:lnTo>
                <a:lnTo>
                  <a:pt x="515" y="248"/>
                </a:lnTo>
                <a:lnTo>
                  <a:pt x="515" y="251"/>
                </a:lnTo>
                <a:lnTo>
                  <a:pt x="512" y="251"/>
                </a:lnTo>
                <a:lnTo>
                  <a:pt x="506" y="248"/>
                </a:lnTo>
                <a:lnTo>
                  <a:pt x="506" y="251"/>
                </a:lnTo>
                <a:lnTo>
                  <a:pt x="503" y="251"/>
                </a:lnTo>
                <a:lnTo>
                  <a:pt x="503" y="254"/>
                </a:lnTo>
                <a:lnTo>
                  <a:pt x="503" y="254"/>
                </a:lnTo>
                <a:lnTo>
                  <a:pt x="503" y="257"/>
                </a:lnTo>
                <a:lnTo>
                  <a:pt x="503" y="257"/>
                </a:lnTo>
                <a:lnTo>
                  <a:pt x="506" y="260"/>
                </a:lnTo>
                <a:lnTo>
                  <a:pt x="509" y="260"/>
                </a:lnTo>
                <a:lnTo>
                  <a:pt x="512" y="260"/>
                </a:lnTo>
                <a:lnTo>
                  <a:pt x="521" y="257"/>
                </a:lnTo>
                <a:lnTo>
                  <a:pt x="524" y="257"/>
                </a:lnTo>
                <a:lnTo>
                  <a:pt x="551" y="260"/>
                </a:lnTo>
                <a:lnTo>
                  <a:pt x="554" y="260"/>
                </a:lnTo>
                <a:lnTo>
                  <a:pt x="560" y="257"/>
                </a:lnTo>
                <a:lnTo>
                  <a:pt x="563" y="254"/>
                </a:lnTo>
                <a:lnTo>
                  <a:pt x="563" y="251"/>
                </a:lnTo>
                <a:lnTo>
                  <a:pt x="566" y="251"/>
                </a:lnTo>
                <a:lnTo>
                  <a:pt x="569" y="248"/>
                </a:lnTo>
                <a:lnTo>
                  <a:pt x="575" y="248"/>
                </a:lnTo>
                <a:lnTo>
                  <a:pt x="578" y="248"/>
                </a:lnTo>
                <a:lnTo>
                  <a:pt x="578" y="251"/>
                </a:lnTo>
                <a:lnTo>
                  <a:pt x="578" y="254"/>
                </a:lnTo>
                <a:lnTo>
                  <a:pt x="575" y="254"/>
                </a:lnTo>
                <a:lnTo>
                  <a:pt x="575" y="257"/>
                </a:lnTo>
                <a:lnTo>
                  <a:pt x="578" y="257"/>
                </a:lnTo>
                <a:lnTo>
                  <a:pt x="581" y="257"/>
                </a:lnTo>
                <a:lnTo>
                  <a:pt x="602" y="251"/>
                </a:lnTo>
                <a:close/>
              </a:path>
            </a:pathLst>
          </a:custGeom>
          <a:solidFill>
            <a:schemeClr val="bg2">
              <a:lumMod val="75000"/>
            </a:schemeClr>
          </a:solid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nvGrpSpPr>
          <p:cNvPr id="16" name="Groupe 15">
            <a:extLst>
              <a:ext uri="{FF2B5EF4-FFF2-40B4-BE49-F238E27FC236}">
                <a16:creationId xmlns:a16="http://schemas.microsoft.com/office/drawing/2014/main" xmlns="" id="{ECF18675-4E05-5546-A752-ECCB56F6F0FA}"/>
              </a:ext>
            </a:extLst>
          </p:cNvPr>
          <p:cNvGrpSpPr/>
          <p:nvPr/>
        </p:nvGrpSpPr>
        <p:grpSpPr>
          <a:xfrm>
            <a:off x="8141453" y="2974578"/>
            <a:ext cx="1452562" cy="1109663"/>
            <a:chOff x="8226098" y="2596212"/>
            <a:chExt cx="1452562" cy="1109663"/>
          </a:xfrm>
        </p:grpSpPr>
        <p:sp>
          <p:nvSpPr>
            <p:cNvPr id="61" name="Freeform 23">
              <a:extLst>
                <a:ext uri="{FF2B5EF4-FFF2-40B4-BE49-F238E27FC236}">
                  <a16:creationId xmlns:a16="http://schemas.microsoft.com/office/drawing/2014/main" xmlns="" id="{B6E052CA-2570-CE40-BE94-0F5D7DADE0A2}"/>
                </a:ext>
              </a:extLst>
            </p:cNvPr>
            <p:cNvSpPr>
              <a:spLocks/>
            </p:cNvSpPr>
            <p:nvPr/>
          </p:nvSpPr>
          <p:spPr bwMode="auto">
            <a:xfrm>
              <a:off x="9040485" y="2801000"/>
              <a:ext cx="638175" cy="862013"/>
            </a:xfrm>
            <a:custGeom>
              <a:avLst/>
              <a:gdLst>
                <a:gd name="T0" fmla="*/ 222 w 402"/>
                <a:gd name="T1" fmla="*/ 21 h 543"/>
                <a:gd name="T2" fmla="*/ 273 w 402"/>
                <a:gd name="T3" fmla="*/ 33 h 543"/>
                <a:gd name="T4" fmla="*/ 285 w 402"/>
                <a:gd name="T5" fmla="*/ 24 h 543"/>
                <a:gd name="T6" fmla="*/ 306 w 402"/>
                <a:gd name="T7" fmla="*/ 39 h 543"/>
                <a:gd name="T8" fmla="*/ 342 w 402"/>
                <a:gd name="T9" fmla="*/ 66 h 543"/>
                <a:gd name="T10" fmla="*/ 381 w 402"/>
                <a:gd name="T11" fmla="*/ 105 h 543"/>
                <a:gd name="T12" fmla="*/ 375 w 402"/>
                <a:gd name="T13" fmla="*/ 123 h 543"/>
                <a:gd name="T14" fmla="*/ 384 w 402"/>
                <a:gd name="T15" fmla="*/ 129 h 543"/>
                <a:gd name="T16" fmla="*/ 402 w 402"/>
                <a:gd name="T17" fmla="*/ 156 h 543"/>
                <a:gd name="T18" fmla="*/ 393 w 402"/>
                <a:gd name="T19" fmla="*/ 162 h 543"/>
                <a:gd name="T20" fmla="*/ 363 w 402"/>
                <a:gd name="T21" fmla="*/ 162 h 543"/>
                <a:gd name="T22" fmla="*/ 354 w 402"/>
                <a:gd name="T23" fmla="*/ 183 h 543"/>
                <a:gd name="T24" fmla="*/ 369 w 402"/>
                <a:gd name="T25" fmla="*/ 201 h 543"/>
                <a:gd name="T26" fmla="*/ 372 w 402"/>
                <a:gd name="T27" fmla="*/ 216 h 543"/>
                <a:gd name="T28" fmla="*/ 345 w 402"/>
                <a:gd name="T29" fmla="*/ 249 h 543"/>
                <a:gd name="T30" fmla="*/ 312 w 402"/>
                <a:gd name="T31" fmla="*/ 285 h 543"/>
                <a:gd name="T32" fmla="*/ 300 w 402"/>
                <a:gd name="T33" fmla="*/ 309 h 543"/>
                <a:gd name="T34" fmla="*/ 252 w 402"/>
                <a:gd name="T35" fmla="*/ 354 h 543"/>
                <a:gd name="T36" fmla="*/ 246 w 402"/>
                <a:gd name="T37" fmla="*/ 378 h 543"/>
                <a:gd name="T38" fmla="*/ 237 w 402"/>
                <a:gd name="T39" fmla="*/ 399 h 543"/>
                <a:gd name="T40" fmla="*/ 189 w 402"/>
                <a:gd name="T41" fmla="*/ 453 h 543"/>
                <a:gd name="T42" fmla="*/ 171 w 402"/>
                <a:gd name="T43" fmla="*/ 486 h 543"/>
                <a:gd name="T44" fmla="*/ 162 w 402"/>
                <a:gd name="T45" fmla="*/ 504 h 543"/>
                <a:gd name="T46" fmla="*/ 147 w 402"/>
                <a:gd name="T47" fmla="*/ 525 h 543"/>
                <a:gd name="T48" fmla="*/ 129 w 402"/>
                <a:gd name="T49" fmla="*/ 540 h 543"/>
                <a:gd name="T50" fmla="*/ 96 w 402"/>
                <a:gd name="T51" fmla="*/ 531 h 543"/>
                <a:gd name="T52" fmla="*/ 75 w 402"/>
                <a:gd name="T53" fmla="*/ 525 h 543"/>
                <a:gd name="T54" fmla="*/ 69 w 402"/>
                <a:gd name="T55" fmla="*/ 531 h 543"/>
                <a:gd name="T56" fmla="*/ 63 w 402"/>
                <a:gd name="T57" fmla="*/ 537 h 543"/>
                <a:gd name="T58" fmla="*/ 48 w 402"/>
                <a:gd name="T59" fmla="*/ 540 h 543"/>
                <a:gd name="T60" fmla="*/ 45 w 402"/>
                <a:gd name="T61" fmla="*/ 525 h 543"/>
                <a:gd name="T62" fmla="*/ 24 w 402"/>
                <a:gd name="T63" fmla="*/ 513 h 543"/>
                <a:gd name="T64" fmla="*/ 12 w 402"/>
                <a:gd name="T65" fmla="*/ 495 h 543"/>
                <a:gd name="T66" fmla="*/ 36 w 402"/>
                <a:gd name="T67" fmla="*/ 471 h 543"/>
                <a:gd name="T68" fmla="*/ 21 w 402"/>
                <a:gd name="T69" fmla="*/ 456 h 543"/>
                <a:gd name="T70" fmla="*/ 33 w 402"/>
                <a:gd name="T71" fmla="*/ 441 h 543"/>
                <a:gd name="T72" fmla="*/ 36 w 402"/>
                <a:gd name="T73" fmla="*/ 420 h 543"/>
                <a:gd name="T74" fmla="*/ 27 w 402"/>
                <a:gd name="T75" fmla="*/ 387 h 543"/>
                <a:gd name="T76" fmla="*/ 21 w 402"/>
                <a:gd name="T77" fmla="*/ 372 h 543"/>
                <a:gd name="T78" fmla="*/ 42 w 402"/>
                <a:gd name="T79" fmla="*/ 363 h 543"/>
                <a:gd name="T80" fmla="*/ 27 w 402"/>
                <a:gd name="T81" fmla="*/ 351 h 543"/>
                <a:gd name="T82" fmla="*/ 9 w 402"/>
                <a:gd name="T83" fmla="*/ 315 h 543"/>
                <a:gd name="T84" fmla="*/ 9 w 402"/>
                <a:gd name="T85" fmla="*/ 300 h 543"/>
                <a:gd name="T86" fmla="*/ 30 w 402"/>
                <a:gd name="T87" fmla="*/ 288 h 543"/>
                <a:gd name="T88" fmla="*/ 54 w 402"/>
                <a:gd name="T89" fmla="*/ 219 h 543"/>
                <a:gd name="T90" fmla="*/ 48 w 402"/>
                <a:gd name="T91" fmla="*/ 198 h 543"/>
                <a:gd name="T92" fmla="*/ 42 w 402"/>
                <a:gd name="T93" fmla="*/ 180 h 543"/>
                <a:gd name="T94" fmla="*/ 33 w 402"/>
                <a:gd name="T95" fmla="*/ 168 h 543"/>
                <a:gd name="T96" fmla="*/ 45 w 402"/>
                <a:gd name="T97" fmla="*/ 159 h 543"/>
                <a:gd name="T98" fmla="*/ 51 w 402"/>
                <a:gd name="T99" fmla="*/ 141 h 543"/>
                <a:gd name="T100" fmla="*/ 48 w 402"/>
                <a:gd name="T101" fmla="*/ 126 h 543"/>
                <a:gd name="T102" fmla="*/ 33 w 402"/>
                <a:gd name="T103" fmla="*/ 129 h 543"/>
                <a:gd name="T104" fmla="*/ 45 w 402"/>
                <a:gd name="T105" fmla="*/ 105 h 543"/>
                <a:gd name="T106" fmla="*/ 90 w 402"/>
                <a:gd name="T107" fmla="*/ 102 h 543"/>
                <a:gd name="T108" fmla="*/ 96 w 402"/>
                <a:gd name="T109" fmla="*/ 84 h 543"/>
                <a:gd name="T110" fmla="*/ 123 w 402"/>
                <a:gd name="T111" fmla="*/ 45 h 543"/>
                <a:gd name="T112" fmla="*/ 135 w 402"/>
                <a:gd name="T113" fmla="*/ 27 h 543"/>
                <a:gd name="T114" fmla="*/ 147 w 402"/>
                <a:gd name="T115" fmla="*/ 9 h 543"/>
                <a:gd name="T116" fmla="*/ 153 w 402"/>
                <a:gd name="T117" fmla="*/ 21 h 543"/>
                <a:gd name="T118" fmla="*/ 171 w 402"/>
                <a:gd name="T119" fmla="*/ 3 h 543"/>
                <a:gd name="T120" fmla="*/ 195 w 402"/>
                <a:gd name="T121" fmla="*/ 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2" h="543">
                  <a:moveTo>
                    <a:pt x="204" y="21"/>
                  </a:moveTo>
                  <a:lnTo>
                    <a:pt x="207" y="24"/>
                  </a:lnTo>
                  <a:lnTo>
                    <a:pt x="210" y="24"/>
                  </a:lnTo>
                  <a:lnTo>
                    <a:pt x="216" y="24"/>
                  </a:lnTo>
                  <a:lnTo>
                    <a:pt x="219" y="24"/>
                  </a:lnTo>
                  <a:lnTo>
                    <a:pt x="219" y="21"/>
                  </a:lnTo>
                  <a:lnTo>
                    <a:pt x="222" y="21"/>
                  </a:lnTo>
                  <a:lnTo>
                    <a:pt x="225" y="18"/>
                  </a:lnTo>
                  <a:lnTo>
                    <a:pt x="237" y="18"/>
                  </a:lnTo>
                  <a:lnTo>
                    <a:pt x="246" y="21"/>
                  </a:lnTo>
                  <a:lnTo>
                    <a:pt x="264" y="33"/>
                  </a:lnTo>
                  <a:lnTo>
                    <a:pt x="264" y="33"/>
                  </a:lnTo>
                  <a:lnTo>
                    <a:pt x="267" y="33"/>
                  </a:lnTo>
                  <a:lnTo>
                    <a:pt x="273" y="33"/>
                  </a:lnTo>
                  <a:lnTo>
                    <a:pt x="276" y="33"/>
                  </a:lnTo>
                  <a:lnTo>
                    <a:pt x="279" y="33"/>
                  </a:lnTo>
                  <a:lnTo>
                    <a:pt x="279" y="33"/>
                  </a:lnTo>
                  <a:lnTo>
                    <a:pt x="282" y="30"/>
                  </a:lnTo>
                  <a:lnTo>
                    <a:pt x="282" y="27"/>
                  </a:lnTo>
                  <a:lnTo>
                    <a:pt x="285" y="24"/>
                  </a:lnTo>
                  <a:lnTo>
                    <a:pt x="285" y="24"/>
                  </a:lnTo>
                  <a:lnTo>
                    <a:pt x="288" y="21"/>
                  </a:lnTo>
                  <a:lnTo>
                    <a:pt x="291" y="21"/>
                  </a:lnTo>
                  <a:lnTo>
                    <a:pt x="294" y="24"/>
                  </a:lnTo>
                  <a:lnTo>
                    <a:pt x="297" y="27"/>
                  </a:lnTo>
                  <a:lnTo>
                    <a:pt x="300" y="33"/>
                  </a:lnTo>
                  <a:lnTo>
                    <a:pt x="303" y="36"/>
                  </a:lnTo>
                  <a:lnTo>
                    <a:pt x="306" y="39"/>
                  </a:lnTo>
                  <a:lnTo>
                    <a:pt x="312" y="39"/>
                  </a:lnTo>
                  <a:lnTo>
                    <a:pt x="315" y="42"/>
                  </a:lnTo>
                  <a:lnTo>
                    <a:pt x="318" y="45"/>
                  </a:lnTo>
                  <a:lnTo>
                    <a:pt x="336" y="60"/>
                  </a:lnTo>
                  <a:lnTo>
                    <a:pt x="342" y="60"/>
                  </a:lnTo>
                  <a:lnTo>
                    <a:pt x="342" y="66"/>
                  </a:lnTo>
                  <a:lnTo>
                    <a:pt x="342" y="66"/>
                  </a:lnTo>
                  <a:lnTo>
                    <a:pt x="345" y="69"/>
                  </a:lnTo>
                  <a:lnTo>
                    <a:pt x="375" y="87"/>
                  </a:lnTo>
                  <a:lnTo>
                    <a:pt x="378" y="90"/>
                  </a:lnTo>
                  <a:lnTo>
                    <a:pt x="381" y="93"/>
                  </a:lnTo>
                  <a:lnTo>
                    <a:pt x="381" y="96"/>
                  </a:lnTo>
                  <a:lnTo>
                    <a:pt x="381" y="105"/>
                  </a:lnTo>
                  <a:lnTo>
                    <a:pt x="381" y="105"/>
                  </a:lnTo>
                  <a:lnTo>
                    <a:pt x="381" y="108"/>
                  </a:lnTo>
                  <a:lnTo>
                    <a:pt x="381" y="111"/>
                  </a:lnTo>
                  <a:lnTo>
                    <a:pt x="381" y="111"/>
                  </a:lnTo>
                  <a:lnTo>
                    <a:pt x="381" y="114"/>
                  </a:lnTo>
                  <a:lnTo>
                    <a:pt x="378" y="117"/>
                  </a:lnTo>
                  <a:lnTo>
                    <a:pt x="375" y="120"/>
                  </a:lnTo>
                  <a:lnTo>
                    <a:pt x="375" y="123"/>
                  </a:lnTo>
                  <a:lnTo>
                    <a:pt x="375" y="123"/>
                  </a:lnTo>
                  <a:lnTo>
                    <a:pt x="375" y="126"/>
                  </a:lnTo>
                  <a:lnTo>
                    <a:pt x="375" y="129"/>
                  </a:lnTo>
                  <a:lnTo>
                    <a:pt x="378" y="129"/>
                  </a:lnTo>
                  <a:lnTo>
                    <a:pt x="378" y="129"/>
                  </a:lnTo>
                  <a:lnTo>
                    <a:pt x="381" y="129"/>
                  </a:lnTo>
                  <a:lnTo>
                    <a:pt x="384" y="129"/>
                  </a:lnTo>
                  <a:lnTo>
                    <a:pt x="387" y="132"/>
                  </a:lnTo>
                  <a:lnTo>
                    <a:pt x="399" y="144"/>
                  </a:lnTo>
                  <a:lnTo>
                    <a:pt x="399" y="147"/>
                  </a:lnTo>
                  <a:lnTo>
                    <a:pt x="402" y="150"/>
                  </a:lnTo>
                  <a:lnTo>
                    <a:pt x="402" y="153"/>
                  </a:lnTo>
                  <a:lnTo>
                    <a:pt x="402" y="153"/>
                  </a:lnTo>
                  <a:lnTo>
                    <a:pt x="402" y="156"/>
                  </a:lnTo>
                  <a:lnTo>
                    <a:pt x="402" y="159"/>
                  </a:lnTo>
                  <a:lnTo>
                    <a:pt x="402" y="159"/>
                  </a:lnTo>
                  <a:lnTo>
                    <a:pt x="399" y="165"/>
                  </a:lnTo>
                  <a:lnTo>
                    <a:pt x="399" y="165"/>
                  </a:lnTo>
                  <a:lnTo>
                    <a:pt x="399" y="165"/>
                  </a:lnTo>
                  <a:lnTo>
                    <a:pt x="396" y="162"/>
                  </a:lnTo>
                  <a:lnTo>
                    <a:pt x="393" y="162"/>
                  </a:lnTo>
                  <a:lnTo>
                    <a:pt x="381" y="162"/>
                  </a:lnTo>
                  <a:lnTo>
                    <a:pt x="375" y="162"/>
                  </a:lnTo>
                  <a:lnTo>
                    <a:pt x="375" y="162"/>
                  </a:lnTo>
                  <a:lnTo>
                    <a:pt x="372" y="159"/>
                  </a:lnTo>
                  <a:lnTo>
                    <a:pt x="369" y="162"/>
                  </a:lnTo>
                  <a:lnTo>
                    <a:pt x="369" y="162"/>
                  </a:lnTo>
                  <a:lnTo>
                    <a:pt x="363" y="162"/>
                  </a:lnTo>
                  <a:lnTo>
                    <a:pt x="363" y="168"/>
                  </a:lnTo>
                  <a:lnTo>
                    <a:pt x="366" y="171"/>
                  </a:lnTo>
                  <a:lnTo>
                    <a:pt x="369" y="174"/>
                  </a:lnTo>
                  <a:lnTo>
                    <a:pt x="366" y="177"/>
                  </a:lnTo>
                  <a:lnTo>
                    <a:pt x="363" y="180"/>
                  </a:lnTo>
                  <a:lnTo>
                    <a:pt x="360" y="183"/>
                  </a:lnTo>
                  <a:lnTo>
                    <a:pt x="354" y="183"/>
                  </a:lnTo>
                  <a:lnTo>
                    <a:pt x="354" y="189"/>
                  </a:lnTo>
                  <a:lnTo>
                    <a:pt x="348" y="192"/>
                  </a:lnTo>
                  <a:lnTo>
                    <a:pt x="345" y="198"/>
                  </a:lnTo>
                  <a:lnTo>
                    <a:pt x="342" y="201"/>
                  </a:lnTo>
                  <a:lnTo>
                    <a:pt x="342" y="204"/>
                  </a:lnTo>
                  <a:lnTo>
                    <a:pt x="366" y="204"/>
                  </a:lnTo>
                  <a:lnTo>
                    <a:pt x="369" y="201"/>
                  </a:lnTo>
                  <a:lnTo>
                    <a:pt x="375" y="204"/>
                  </a:lnTo>
                  <a:lnTo>
                    <a:pt x="378" y="207"/>
                  </a:lnTo>
                  <a:lnTo>
                    <a:pt x="378" y="210"/>
                  </a:lnTo>
                  <a:lnTo>
                    <a:pt x="378" y="213"/>
                  </a:lnTo>
                  <a:lnTo>
                    <a:pt x="375" y="213"/>
                  </a:lnTo>
                  <a:lnTo>
                    <a:pt x="372" y="216"/>
                  </a:lnTo>
                  <a:lnTo>
                    <a:pt x="372" y="216"/>
                  </a:lnTo>
                  <a:lnTo>
                    <a:pt x="369" y="219"/>
                  </a:lnTo>
                  <a:lnTo>
                    <a:pt x="366" y="222"/>
                  </a:lnTo>
                  <a:lnTo>
                    <a:pt x="366" y="222"/>
                  </a:lnTo>
                  <a:lnTo>
                    <a:pt x="360" y="225"/>
                  </a:lnTo>
                  <a:lnTo>
                    <a:pt x="360" y="231"/>
                  </a:lnTo>
                  <a:lnTo>
                    <a:pt x="360" y="240"/>
                  </a:lnTo>
                  <a:lnTo>
                    <a:pt x="345" y="249"/>
                  </a:lnTo>
                  <a:lnTo>
                    <a:pt x="339" y="255"/>
                  </a:lnTo>
                  <a:lnTo>
                    <a:pt x="336" y="264"/>
                  </a:lnTo>
                  <a:lnTo>
                    <a:pt x="336" y="264"/>
                  </a:lnTo>
                  <a:lnTo>
                    <a:pt x="321" y="276"/>
                  </a:lnTo>
                  <a:lnTo>
                    <a:pt x="315" y="279"/>
                  </a:lnTo>
                  <a:lnTo>
                    <a:pt x="315" y="282"/>
                  </a:lnTo>
                  <a:lnTo>
                    <a:pt x="312" y="285"/>
                  </a:lnTo>
                  <a:lnTo>
                    <a:pt x="312" y="285"/>
                  </a:lnTo>
                  <a:lnTo>
                    <a:pt x="312" y="288"/>
                  </a:lnTo>
                  <a:lnTo>
                    <a:pt x="306" y="288"/>
                  </a:lnTo>
                  <a:lnTo>
                    <a:pt x="303" y="291"/>
                  </a:lnTo>
                  <a:lnTo>
                    <a:pt x="300" y="297"/>
                  </a:lnTo>
                  <a:lnTo>
                    <a:pt x="303" y="303"/>
                  </a:lnTo>
                  <a:lnTo>
                    <a:pt x="300" y="309"/>
                  </a:lnTo>
                  <a:lnTo>
                    <a:pt x="285" y="321"/>
                  </a:lnTo>
                  <a:lnTo>
                    <a:pt x="261" y="327"/>
                  </a:lnTo>
                  <a:lnTo>
                    <a:pt x="252" y="333"/>
                  </a:lnTo>
                  <a:lnTo>
                    <a:pt x="249" y="345"/>
                  </a:lnTo>
                  <a:lnTo>
                    <a:pt x="249" y="345"/>
                  </a:lnTo>
                  <a:lnTo>
                    <a:pt x="252" y="351"/>
                  </a:lnTo>
                  <a:lnTo>
                    <a:pt x="252" y="354"/>
                  </a:lnTo>
                  <a:lnTo>
                    <a:pt x="252" y="360"/>
                  </a:lnTo>
                  <a:lnTo>
                    <a:pt x="252" y="363"/>
                  </a:lnTo>
                  <a:lnTo>
                    <a:pt x="252" y="363"/>
                  </a:lnTo>
                  <a:lnTo>
                    <a:pt x="249" y="366"/>
                  </a:lnTo>
                  <a:lnTo>
                    <a:pt x="246" y="375"/>
                  </a:lnTo>
                  <a:lnTo>
                    <a:pt x="246" y="378"/>
                  </a:lnTo>
                  <a:lnTo>
                    <a:pt x="246" y="378"/>
                  </a:lnTo>
                  <a:lnTo>
                    <a:pt x="249" y="381"/>
                  </a:lnTo>
                  <a:lnTo>
                    <a:pt x="249" y="381"/>
                  </a:lnTo>
                  <a:lnTo>
                    <a:pt x="249" y="387"/>
                  </a:lnTo>
                  <a:lnTo>
                    <a:pt x="249" y="390"/>
                  </a:lnTo>
                  <a:lnTo>
                    <a:pt x="246" y="393"/>
                  </a:lnTo>
                  <a:lnTo>
                    <a:pt x="243" y="393"/>
                  </a:lnTo>
                  <a:lnTo>
                    <a:pt x="237" y="399"/>
                  </a:lnTo>
                  <a:lnTo>
                    <a:pt x="231" y="405"/>
                  </a:lnTo>
                  <a:lnTo>
                    <a:pt x="228" y="405"/>
                  </a:lnTo>
                  <a:lnTo>
                    <a:pt x="213" y="414"/>
                  </a:lnTo>
                  <a:lnTo>
                    <a:pt x="186" y="441"/>
                  </a:lnTo>
                  <a:lnTo>
                    <a:pt x="183" y="444"/>
                  </a:lnTo>
                  <a:lnTo>
                    <a:pt x="183" y="447"/>
                  </a:lnTo>
                  <a:lnTo>
                    <a:pt x="189" y="453"/>
                  </a:lnTo>
                  <a:lnTo>
                    <a:pt x="180" y="462"/>
                  </a:lnTo>
                  <a:lnTo>
                    <a:pt x="174" y="477"/>
                  </a:lnTo>
                  <a:lnTo>
                    <a:pt x="171" y="477"/>
                  </a:lnTo>
                  <a:lnTo>
                    <a:pt x="171" y="480"/>
                  </a:lnTo>
                  <a:lnTo>
                    <a:pt x="171" y="483"/>
                  </a:lnTo>
                  <a:lnTo>
                    <a:pt x="171" y="483"/>
                  </a:lnTo>
                  <a:lnTo>
                    <a:pt x="171" y="486"/>
                  </a:lnTo>
                  <a:lnTo>
                    <a:pt x="171" y="486"/>
                  </a:lnTo>
                  <a:lnTo>
                    <a:pt x="171" y="489"/>
                  </a:lnTo>
                  <a:lnTo>
                    <a:pt x="171" y="489"/>
                  </a:lnTo>
                  <a:lnTo>
                    <a:pt x="171" y="492"/>
                  </a:lnTo>
                  <a:lnTo>
                    <a:pt x="168" y="495"/>
                  </a:lnTo>
                  <a:lnTo>
                    <a:pt x="171" y="495"/>
                  </a:lnTo>
                  <a:lnTo>
                    <a:pt x="162" y="504"/>
                  </a:lnTo>
                  <a:lnTo>
                    <a:pt x="159" y="507"/>
                  </a:lnTo>
                  <a:lnTo>
                    <a:pt x="159" y="510"/>
                  </a:lnTo>
                  <a:lnTo>
                    <a:pt x="150" y="516"/>
                  </a:lnTo>
                  <a:lnTo>
                    <a:pt x="150" y="519"/>
                  </a:lnTo>
                  <a:lnTo>
                    <a:pt x="147" y="525"/>
                  </a:lnTo>
                  <a:lnTo>
                    <a:pt x="147" y="525"/>
                  </a:lnTo>
                  <a:lnTo>
                    <a:pt x="147" y="525"/>
                  </a:lnTo>
                  <a:lnTo>
                    <a:pt x="144" y="528"/>
                  </a:lnTo>
                  <a:lnTo>
                    <a:pt x="141" y="528"/>
                  </a:lnTo>
                  <a:lnTo>
                    <a:pt x="141" y="531"/>
                  </a:lnTo>
                  <a:lnTo>
                    <a:pt x="141" y="531"/>
                  </a:lnTo>
                  <a:lnTo>
                    <a:pt x="132" y="537"/>
                  </a:lnTo>
                  <a:lnTo>
                    <a:pt x="132" y="540"/>
                  </a:lnTo>
                  <a:lnTo>
                    <a:pt x="129" y="540"/>
                  </a:lnTo>
                  <a:lnTo>
                    <a:pt x="123" y="540"/>
                  </a:lnTo>
                  <a:lnTo>
                    <a:pt x="102" y="540"/>
                  </a:lnTo>
                  <a:lnTo>
                    <a:pt x="99" y="540"/>
                  </a:lnTo>
                  <a:lnTo>
                    <a:pt x="96" y="537"/>
                  </a:lnTo>
                  <a:lnTo>
                    <a:pt x="96" y="534"/>
                  </a:lnTo>
                  <a:lnTo>
                    <a:pt x="96" y="534"/>
                  </a:lnTo>
                  <a:lnTo>
                    <a:pt x="96" y="531"/>
                  </a:lnTo>
                  <a:lnTo>
                    <a:pt x="93" y="528"/>
                  </a:lnTo>
                  <a:lnTo>
                    <a:pt x="84" y="519"/>
                  </a:lnTo>
                  <a:lnTo>
                    <a:pt x="84" y="516"/>
                  </a:lnTo>
                  <a:lnTo>
                    <a:pt x="78" y="522"/>
                  </a:lnTo>
                  <a:lnTo>
                    <a:pt x="78" y="522"/>
                  </a:lnTo>
                  <a:lnTo>
                    <a:pt x="78" y="525"/>
                  </a:lnTo>
                  <a:lnTo>
                    <a:pt x="75" y="525"/>
                  </a:lnTo>
                  <a:lnTo>
                    <a:pt x="75" y="525"/>
                  </a:lnTo>
                  <a:lnTo>
                    <a:pt x="75" y="528"/>
                  </a:lnTo>
                  <a:lnTo>
                    <a:pt x="72" y="528"/>
                  </a:lnTo>
                  <a:lnTo>
                    <a:pt x="72" y="531"/>
                  </a:lnTo>
                  <a:lnTo>
                    <a:pt x="72" y="531"/>
                  </a:lnTo>
                  <a:lnTo>
                    <a:pt x="72" y="531"/>
                  </a:lnTo>
                  <a:lnTo>
                    <a:pt x="69" y="531"/>
                  </a:lnTo>
                  <a:lnTo>
                    <a:pt x="69" y="531"/>
                  </a:lnTo>
                  <a:lnTo>
                    <a:pt x="66" y="531"/>
                  </a:lnTo>
                  <a:lnTo>
                    <a:pt x="66" y="534"/>
                  </a:lnTo>
                  <a:lnTo>
                    <a:pt x="66" y="534"/>
                  </a:lnTo>
                  <a:lnTo>
                    <a:pt x="63" y="537"/>
                  </a:lnTo>
                  <a:lnTo>
                    <a:pt x="63" y="537"/>
                  </a:lnTo>
                  <a:lnTo>
                    <a:pt x="63" y="537"/>
                  </a:lnTo>
                  <a:lnTo>
                    <a:pt x="57" y="540"/>
                  </a:lnTo>
                  <a:lnTo>
                    <a:pt x="57" y="540"/>
                  </a:lnTo>
                  <a:lnTo>
                    <a:pt x="57" y="543"/>
                  </a:lnTo>
                  <a:lnTo>
                    <a:pt x="54" y="543"/>
                  </a:lnTo>
                  <a:lnTo>
                    <a:pt x="54" y="543"/>
                  </a:lnTo>
                  <a:lnTo>
                    <a:pt x="48" y="540"/>
                  </a:lnTo>
                  <a:lnTo>
                    <a:pt x="48" y="540"/>
                  </a:lnTo>
                  <a:lnTo>
                    <a:pt x="45" y="537"/>
                  </a:lnTo>
                  <a:lnTo>
                    <a:pt x="45" y="534"/>
                  </a:lnTo>
                  <a:lnTo>
                    <a:pt x="45" y="531"/>
                  </a:lnTo>
                  <a:lnTo>
                    <a:pt x="45" y="531"/>
                  </a:lnTo>
                  <a:lnTo>
                    <a:pt x="45" y="528"/>
                  </a:lnTo>
                  <a:lnTo>
                    <a:pt x="45" y="525"/>
                  </a:lnTo>
                  <a:lnTo>
                    <a:pt x="45" y="525"/>
                  </a:lnTo>
                  <a:lnTo>
                    <a:pt x="42" y="525"/>
                  </a:lnTo>
                  <a:lnTo>
                    <a:pt x="39" y="522"/>
                  </a:lnTo>
                  <a:lnTo>
                    <a:pt x="36" y="519"/>
                  </a:lnTo>
                  <a:lnTo>
                    <a:pt x="33" y="519"/>
                  </a:lnTo>
                  <a:lnTo>
                    <a:pt x="30" y="516"/>
                  </a:lnTo>
                  <a:lnTo>
                    <a:pt x="27" y="516"/>
                  </a:lnTo>
                  <a:lnTo>
                    <a:pt x="24" y="513"/>
                  </a:lnTo>
                  <a:lnTo>
                    <a:pt x="24" y="507"/>
                  </a:lnTo>
                  <a:lnTo>
                    <a:pt x="24" y="507"/>
                  </a:lnTo>
                  <a:lnTo>
                    <a:pt x="24" y="504"/>
                  </a:lnTo>
                  <a:lnTo>
                    <a:pt x="21" y="501"/>
                  </a:lnTo>
                  <a:lnTo>
                    <a:pt x="18" y="498"/>
                  </a:lnTo>
                  <a:lnTo>
                    <a:pt x="15" y="498"/>
                  </a:lnTo>
                  <a:lnTo>
                    <a:pt x="12" y="495"/>
                  </a:lnTo>
                  <a:lnTo>
                    <a:pt x="12" y="483"/>
                  </a:lnTo>
                  <a:lnTo>
                    <a:pt x="15" y="480"/>
                  </a:lnTo>
                  <a:lnTo>
                    <a:pt x="30" y="477"/>
                  </a:lnTo>
                  <a:lnTo>
                    <a:pt x="33" y="477"/>
                  </a:lnTo>
                  <a:lnTo>
                    <a:pt x="36" y="474"/>
                  </a:lnTo>
                  <a:lnTo>
                    <a:pt x="36" y="471"/>
                  </a:lnTo>
                  <a:lnTo>
                    <a:pt x="36" y="471"/>
                  </a:lnTo>
                  <a:lnTo>
                    <a:pt x="33" y="468"/>
                  </a:lnTo>
                  <a:lnTo>
                    <a:pt x="33" y="465"/>
                  </a:lnTo>
                  <a:lnTo>
                    <a:pt x="27" y="462"/>
                  </a:lnTo>
                  <a:lnTo>
                    <a:pt x="24" y="462"/>
                  </a:lnTo>
                  <a:lnTo>
                    <a:pt x="24" y="462"/>
                  </a:lnTo>
                  <a:lnTo>
                    <a:pt x="24" y="459"/>
                  </a:lnTo>
                  <a:lnTo>
                    <a:pt x="21" y="456"/>
                  </a:lnTo>
                  <a:lnTo>
                    <a:pt x="21" y="450"/>
                  </a:lnTo>
                  <a:lnTo>
                    <a:pt x="24" y="450"/>
                  </a:lnTo>
                  <a:lnTo>
                    <a:pt x="24" y="447"/>
                  </a:lnTo>
                  <a:lnTo>
                    <a:pt x="27" y="444"/>
                  </a:lnTo>
                  <a:lnTo>
                    <a:pt x="30" y="444"/>
                  </a:lnTo>
                  <a:lnTo>
                    <a:pt x="30" y="441"/>
                  </a:lnTo>
                  <a:lnTo>
                    <a:pt x="33" y="441"/>
                  </a:lnTo>
                  <a:lnTo>
                    <a:pt x="33" y="438"/>
                  </a:lnTo>
                  <a:lnTo>
                    <a:pt x="33" y="435"/>
                  </a:lnTo>
                  <a:lnTo>
                    <a:pt x="33" y="432"/>
                  </a:lnTo>
                  <a:lnTo>
                    <a:pt x="33" y="432"/>
                  </a:lnTo>
                  <a:lnTo>
                    <a:pt x="36" y="429"/>
                  </a:lnTo>
                  <a:lnTo>
                    <a:pt x="36" y="426"/>
                  </a:lnTo>
                  <a:lnTo>
                    <a:pt x="36" y="420"/>
                  </a:lnTo>
                  <a:lnTo>
                    <a:pt x="30" y="402"/>
                  </a:lnTo>
                  <a:lnTo>
                    <a:pt x="30" y="399"/>
                  </a:lnTo>
                  <a:lnTo>
                    <a:pt x="27" y="396"/>
                  </a:lnTo>
                  <a:lnTo>
                    <a:pt x="24" y="393"/>
                  </a:lnTo>
                  <a:lnTo>
                    <a:pt x="24" y="393"/>
                  </a:lnTo>
                  <a:lnTo>
                    <a:pt x="27" y="387"/>
                  </a:lnTo>
                  <a:lnTo>
                    <a:pt x="27" y="387"/>
                  </a:lnTo>
                  <a:lnTo>
                    <a:pt x="27" y="384"/>
                  </a:lnTo>
                  <a:lnTo>
                    <a:pt x="24" y="381"/>
                  </a:lnTo>
                  <a:lnTo>
                    <a:pt x="24" y="381"/>
                  </a:lnTo>
                  <a:lnTo>
                    <a:pt x="21" y="378"/>
                  </a:lnTo>
                  <a:lnTo>
                    <a:pt x="21" y="378"/>
                  </a:lnTo>
                  <a:lnTo>
                    <a:pt x="21" y="375"/>
                  </a:lnTo>
                  <a:lnTo>
                    <a:pt x="21" y="372"/>
                  </a:lnTo>
                  <a:lnTo>
                    <a:pt x="24" y="372"/>
                  </a:lnTo>
                  <a:lnTo>
                    <a:pt x="27" y="372"/>
                  </a:lnTo>
                  <a:lnTo>
                    <a:pt x="39" y="369"/>
                  </a:lnTo>
                  <a:lnTo>
                    <a:pt x="39" y="366"/>
                  </a:lnTo>
                  <a:lnTo>
                    <a:pt x="42" y="366"/>
                  </a:lnTo>
                  <a:lnTo>
                    <a:pt x="42" y="363"/>
                  </a:lnTo>
                  <a:lnTo>
                    <a:pt x="42" y="363"/>
                  </a:lnTo>
                  <a:lnTo>
                    <a:pt x="42" y="360"/>
                  </a:lnTo>
                  <a:lnTo>
                    <a:pt x="39" y="360"/>
                  </a:lnTo>
                  <a:lnTo>
                    <a:pt x="36" y="357"/>
                  </a:lnTo>
                  <a:lnTo>
                    <a:pt x="33" y="357"/>
                  </a:lnTo>
                  <a:lnTo>
                    <a:pt x="33" y="354"/>
                  </a:lnTo>
                  <a:lnTo>
                    <a:pt x="30" y="351"/>
                  </a:lnTo>
                  <a:lnTo>
                    <a:pt x="27" y="351"/>
                  </a:lnTo>
                  <a:lnTo>
                    <a:pt x="24" y="351"/>
                  </a:lnTo>
                  <a:lnTo>
                    <a:pt x="21" y="348"/>
                  </a:lnTo>
                  <a:lnTo>
                    <a:pt x="15" y="345"/>
                  </a:lnTo>
                  <a:lnTo>
                    <a:pt x="3" y="333"/>
                  </a:lnTo>
                  <a:lnTo>
                    <a:pt x="0" y="321"/>
                  </a:lnTo>
                  <a:lnTo>
                    <a:pt x="3" y="318"/>
                  </a:lnTo>
                  <a:lnTo>
                    <a:pt x="9" y="315"/>
                  </a:lnTo>
                  <a:lnTo>
                    <a:pt x="12" y="312"/>
                  </a:lnTo>
                  <a:lnTo>
                    <a:pt x="12" y="312"/>
                  </a:lnTo>
                  <a:lnTo>
                    <a:pt x="12" y="309"/>
                  </a:lnTo>
                  <a:lnTo>
                    <a:pt x="9" y="306"/>
                  </a:lnTo>
                  <a:lnTo>
                    <a:pt x="9" y="306"/>
                  </a:lnTo>
                  <a:lnTo>
                    <a:pt x="9" y="303"/>
                  </a:lnTo>
                  <a:lnTo>
                    <a:pt x="9" y="300"/>
                  </a:lnTo>
                  <a:lnTo>
                    <a:pt x="12" y="297"/>
                  </a:lnTo>
                  <a:lnTo>
                    <a:pt x="12" y="297"/>
                  </a:lnTo>
                  <a:lnTo>
                    <a:pt x="18" y="294"/>
                  </a:lnTo>
                  <a:lnTo>
                    <a:pt x="21" y="294"/>
                  </a:lnTo>
                  <a:lnTo>
                    <a:pt x="24" y="291"/>
                  </a:lnTo>
                  <a:lnTo>
                    <a:pt x="27" y="291"/>
                  </a:lnTo>
                  <a:lnTo>
                    <a:pt x="30" y="288"/>
                  </a:lnTo>
                  <a:lnTo>
                    <a:pt x="33" y="285"/>
                  </a:lnTo>
                  <a:lnTo>
                    <a:pt x="48" y="255"/>
                  </a:lnTo>
                  <a:lnTo>
                    <a:pt x="51" y="252"/>
                  </a:lnTo>
                  <a:lnTo>
                    <a:pt x="51" y="243"/>
                  </a:lnTo>
                  <a:lnTo>
                    <a:pt x="57" y="225"/>
                  </a:lnTo>
                  <a:lnTo>
                    <a:pt x="54" y="222"/>
                  </a:lnTo>
                  <a:lnTo>
                    <a:pt x="54" y="219"/>
                  </a:lnTo>
                  <a:lnTo>
                    <a:pt x="51" y="216"/>
                  </a:lnTo>
                  <a:lnTo>
                    <a:pt x="51" y="213"/>
                  </a:lnTo>
                  <a:lnTo>
                    <a:pt x="51" y="204"/>
                  </a:lnTo>
                  <a:lnTo>
                    <a:pt x="51" y="201"/>
                  </a:lnTo>
                  <a:lnTo>
                    <a:pt x="51" y="201"/>
                  </a:lnTo>
                  <a:lnTo>
                    <a:pt x="48" y="198"/>
                  </a:lnTo>
                  <a:lnTo>
                    <a:pt x="48" y="198"/>
                  </a:lnTo>
                  <a:lnTo>
                    <a:pt x="45" y="195"/>
                  </a:lnTo>
                  <a:lnTo>
                    <a:pt x="42" y="192"/>
                  </a:lnTo>
                  <a:lnTo>
                    <a:pt x="42" y="189"/>
                  </a:lnTo>
                  <a:lnTo>
                    <a:pt x="42" y="186"/>
                  </a:lnTo>
                  <a:lnTo>
                    <a:pt x="42" y="183"/>
                  </a:lnTo>
                  <a:lnTo>
                    <a:pt x="42" y="180"/>
                  </a:lnTo>
                  <a:lnTo>
                    <a:pt x="42" y="180"/>
                  </a:lnTo>
                  <a:lnTo>
                    <a:pt x="39" y="177"/>
                  </a:lnTo>
                  <a:lnTo>
                    <a:pt x="36" y="177"/>
                  </a:lnTo>
                  <a:lnTo>
                    <a:pt x="36" y="177"/>
                  </a:lnTo>
                  <a:lnTo>
                    <a:pt x="33" y="174"/>
                  </a:lnTo>
                  <a:lnTo>
                    <a:pt x="33" y="174"/>
                  </a:lnTo>
                  <a:lnTo>
                    <a:pt x="33" y="171"/>
                  </a:lnTo>
                  <a:lnTo>
                    <a:pt x="33" y="168"/>
                  </a:lnTo>
                  <a:lnTo>
                    <a:pt x="33" y="165"/>
                  </a:lnTo>
                  <a:lnTo>
                    <a:pt x="36" y="162"/>
                  </a:lnTo>
                  <a:lnTo>
                    <a:pt x="36" y="162"/>
                  </a:lnTo>
                  <a:lnTo>
                    <a:pt x="39" y="162"/>
                  </a:lnTo>
                  <a:lnTo>
                    <a:pt x="42" y="159"/>
                  </a:lnTo>
                  <a:lnTo>
                    <a:pt x="42" y="159"/>
                  </a:lnTo>
                  <a:lnTo>
                    <a:pt x="45" y="159"/>
                  </a:lnTo>
                  <a:lnTo>
                    <a:pt x="45" y="156"/>
                  </a:lnTo>
                  <a:lnTo>
                    <a:pt x="48" y="153"/>
                  </a:lnTo>
                  <a:lnTo>
                    <a:pt x="51" y="150"/>
                  </a:lnTo>
                  <a:lnTo>
                    <a:pt x="51" y="147"/>
                  </a:lnTo>
                  <a:lnTo>
                    <a:pt x="51" y="147"/>
                  </a:lnTo>
                  <a:lnTo>
                    <a:pt x="51" y="144"/>
                  </a:lnTo>
                  <a:lnTo>
                    <a:pt x="51" y="141"/>
                  </a:lnTo>
                  <a:lnTo>
                    <a:pt x="48" y="138"/>
                  </a:lnTo>
                  <a:lnTo>
                    <a:pt x="48" y="138"/>
                  </a:lnTo>
                  <a:lnTo>
                    <a:pt x="48" y="135"/>
                  </a:lnTo>
                  <a:lnTo>
                    <a:pt x="48" y="132"/>
                  </a:lnTo>
                  <a:lnTo>
                    <a:pt x="48" y="132"/>
                  </a:lnTo>
                  <a:lnTo>
                    <a:pt x="48" y="129"/>
                  </a:lnTo>
                  <a:lnTo>
                    <a:pt x="48" y="126"/>
                  </a:lnTo>
                  <a:lnTo>
                    <a:pt x="45" y="126"/>
                  </a:lnTo>
                  <a:lnTo>
                    <a:pt x="45" y="123"/>
                  </a:lnTo>
                  <a:lnTo>
                    <a:pt x="42" y="123"/>
                  </a:lnTo>
                  <a:lnTo>
                    <a:pt x="39" y="123"/>
                  </a:lnTo>
                  <a:lnTo>
                    <a:pt x="36" y="126"/>
                  </a:lnTo>
                  <a:lnTo>
                    <a:pt x="36" y="126"/>
                  </a:lnTo>
                  <a:lnTo>
                    <a:pt x="33" y="129"/>
                  </a:lnTo>
                  <a:lnTo>
                    <a:pt x="24" y="126"/>
                  </a:lnTo>
                  <a:lnTo>
                    <a:pt x="33" y="111"/>
                  </a:lnTo>
                  <a:lnTo>
                    <a:pt x="33" y="108"/>
                  </a:lnTo>
                  <a:lnTo>
                    <a:pt x="36" y="105"/>
                  </a:lnTo>
                  <a:lnTo>
                    <a:pt x="39" y="105"/>
                  </a:lnTo>
                  <a:lnTo>
                    <a:pt x="39" y="105"/>
                  </a:lnTo>
                  <a:lnTo>
                    <a:pt x="45" y="105"/>
                  </a:lnTo>
                  <a:lnTo>
                    <a:pt x="48" y="102"/>
                  </a:lnTo>
                  <a:lnTo>
                    <a:pt x="51" y="102"/>
                  </a:lnTo>
                  <a:lnTo>
                    <a:pt x="63" y="111"/>
                  </a:lnTo>
                  <a:lnTo>
                    <a:pt x="66" y="111"/>
                  </a:lnTo>
                  <a:lnTo>
                    <a:pt x="69" y="111"/>
                  </a:lnTo>
                  <a:lnTo>
                    <a:pt x="69" y="111"/>
                  </a:lnTo>
                  <a:lnTo>
                    <a:pt x="90" y="102"/>
                  </a:lnTo>
                  <a:lnTo>
                    <a:pt x="93" y="102"/>
                  </a:lnTo>
                  <a:lnTo>
                    <a:pt x="93" y="99"/>
                  </a:lnTo>
                  <a:lnTo>
                    <a:pt x="96" y="96"/>
                  </a:lnTo>
                  <a:lnTo>
                    <a:pt x="96" y="93"/>
                  </a:lnTo>
                  <a:lnTo>
                    <a:pt x="93" y="90"/>
                  </a:lnTo>
                  <a:lnTo>
                    <a:pt x="93" y="87"/>
                  </a:lnTo>
                  <a:lnTo>
                    <a:pt x="96" y="84"/>
                  </a:lnTo>
                  <a:lnTo>
                    <a:pt x="96" y="78"/>
                  </a:lnTo>
                  <a:lnTo>
                    <a:pt x="96" y="75"/>
                  </a:lnTo>
                  <a:lnTo>
                    <a:pt x="93" y="69"/>
                  </a:lnTo>
                  <a:lnTo>
                    <a:pt x="96" y="66"/>
                  </a:lnTo>
                  <a:lnTo>
                    <a:pt x="99" y="63"/>
                  </a:lnTo>
                  <a:lnTo>
                    <a:pt x="120" y="45"/>
                  </a:lnTo>
                  <a:lnTo>
                    <a:pt x="123" y="45"/>
                  </a:lnTo>
                  <a:lnTo>
                    <a:pt x="126" y="36"/>
                  </a:lnTo>
                  <a:lnTo>
                    <a:pt x="129" y="33"/>
                  </a:lnTo>
                  <a:lnTo>
                    <a:pt x="132" y="33"/>
                  </a:lnTo>
                  <a:lnTo>
                    <a:pt x="132" y="33"/>
                  </a:lnTo>
                  <a:lnTo>
                    <a:pt x="135" y="33"/>
                  </a:lnTo>
                  <a:lnTo>
                    <a:pt x="135" y="30"/>
                  </a:lnTo>
                  <a:lnTo>
                    <a:pt x="135" y="27"/>
                  </a:lnTo>
                  <a:lnTo>
                    <a:pt x="135" y="24"/>
                  </a:lnTo>
                  <a:lnTo>
                    <a:pt x="138" y="24"/>
                  </a:lnTo>
                  <a:lnTo>
                    <a:pt x="141" y="21"/>
                  </a:lnTo>
                  <a:lnTo>
                    <a:pt x="141" y="18"/>
                  </a:lnTo>
                  <a:lnTo>
                    <a:pt x="147" y="12"/>
                  </a:lnTo>
                  <a:lnTo>
                    <a:pt x="147" y="9"/>
                  </a:lnTo>
                  <a:lnTo>
                    <a:pt x="147" y="9"/>
                  </a:lnTo>
                  <a:lnTo>
                    <a:pt x="150" y="9"/>
                  </a:lnTo>
                  <a:lnTo>
                    <a:pt x="150" y="12"/>
                  </a:lnTo>
                  <a:lnTo>
                    <a:pt x="150" y="12"/>
                  </a:lnTo>
                  <a:lnTo>
                    <a:pt x="150" y="15"/>
                  </a:lnTo>
                  <a:lnTo>
                    <a:pt x="150" y="18"/>
                  </a:lnTo>
                  <a:lnTo>
                    <a:pt x="150" y="21"/>
                  </a:lnTo>
                  <a:lnTo>
                    <a:pt x="153" y="21"/>
                  </a:lnTo>
                  <a:lnTo>
                    <a:pt x="153" y="21"/>
                  </a:lnTo>
                  <a:lnTo>
                    <a:pt x="156" y="18"/>
                  </a:lnTo>
                  <a:lnTo>
                    <a:pt x="159" y="18"/>
                  </a:lnTo>
                  <a:lnTo>
                    <a:pt x="162" y="12"/>
                  </a:lnTo>
                  <a:lnTo>
                    <a:pt x="165" y="12"/>
                  </a:lnTo>
                  <a:lnTo>
                    <a:pt x="168" y="6"/>
                  </a:lnTo>
                  <a:lnTo>
                    <a:pt x="171" y="3"/>
                  </a:lnTo>
                  <a:lnTo>
                    <a:pt x="174" y="3"/>
                  </a:lnTo>
                  <a:lnTo>
                    <a:pt x="174" y="0"/>
                  </a:lnTo>
                  <a:lnTo>
                    <a:pt x="180" y="0"/>
                  </a:lnTo>
                  <a:lnTo>
                    <a:pt x="189" y="3"/>
                  </a:lnTo>
                  <a:lnTo>
                    <a:pt x="192" y="6"/>
                  </a:lnTo>
                  <a:lnTo>
                    <a:pt x="195" y="9"/>
                  </a:lnTo>
                  <a:lnTo>
                    <a:pt x="195" y="9"/>
                  </a:lnTo>
                  <a:lnTo>
                    <a:pt x="198" y="12"/>
                  </a:lnTo>
                  <a:lnTo>
                    <a:pt x="195" y="15"/>
                  </a:lnTo>
                  <a:lnTo>
                    <a:pt x="198" y="18"/>
                  </a:lnTo>
                  <a:lnTo>
                    <a:pt x="198" y="18"/>
                  </a:lnTo>
                  <a:lnTo>
                    <a:pt x="204" y="21"/>
                  </a:lnTo>
                  <a:close/>
                </a:path>
              </a:pathLst>
            </a:custGeom>
            <a:solidFill>
              <a:schemeClr val="bg2">
                <a:lumMod val="75000"/>
              </a:schemeClr>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5" name="Freeform 27">
              <a:extLst>
                <a:ext uri="{FF2B5EF4-FFF2-40B4-BE49-F238E27FC236}">
                  <a16:creationId xmlns:a16="http://schemas.microsoft.com/office/drawing/2014/main" xmlns="" id="{95660B05-8C69-384F-AB06-B5BBCB31F467}"/>
                </a:ext>
              </a:extLst>
            </p:cNvPr>
            <p:cNvSpPr>
              <a:spLocks/>
            </p:cNvSpPr>
            <p:nvPr/>
          </p:nvSpPr>
          <p:spPr bwMode="auto">
            <a:xfrm>
              <a:off x="8226098" y="2596212"/>
              <a:ext cx="904875" cy="1109663"/>
            </a:xfrm>
            <a:custGeom>
              <a:avLst/>
              <a:gdLst>
                <a:gd name="T0" fmla="*/ 561 w 570"/>
                <a:gd name="T1" fmla="*/ 264 h 699"/>
                <a:gd name="T2" fmla="*/ 552 w 570"/>
                <a:gd name="T3" fmla="*/ 291 h 699"/>
                <a:gd name="T4" fmla="*/ 555 w 570"/>
                <a:gd name="T5" fmla="*/ 312 h 699"/>
                <a:gd name="T6" fmla="*/ 567 w 570"/>
                <a:gd name="T7" fmla="*/ 351 h 699"/>
                <a:gd name="T8" fmla="*/ 522 w 570"/>
                <a:gd name="T9" fmla="*/ 429 h 699"/>
                <a:gd name="T10" fmla="*/ 537 w 570"/>
                <a:gd name="T11" fmla="*/ 480 h 699"/>
                <a:gd name="T12" fmla="*/ 540 w 570"/>
                <a:gd name="T13" fmla="*/ 501 h 699"/>
                <a:gd name="T14" fmla="*/ 540 w 570"/>
                <a:gd name="T15" fmla="*/ 525 h 699"/>
                <a:gd name="T16" fmla="*/ 540 w 570"/>
                <a:gd name="T17" fmla="*/ 573 h 699"/>
                <a:gd name="T18" fmla="*/ 549 w 570"/>
                <a:gd name="T19" fmla="*/ 603 h 699"/>
                <a:gd name="T20" fmla="*/ 468 w 570"/>
                <a:gd name="T21" fmla="*/ 600 h 699"/>
                <a:gd name="T22" fmla="*/ 441 w 570"/>
                <a:gd name="T23" fmla="*/ 612 h 699"/>
                <a:gd name="T24" fmla="*/ 432 w 570"/>
                <a:gd name="T25" fmla="*/ 648 h 699"/>
                <a:gd name="T26" fmla="*/ 396 w 570"/>
                <a:gd name="T27" fmla="*/ 684 h 699"/>
                <a:gd name="T28" fmla="*/ 378 w 570"/>
                <a:gd name="T29" fmla="*/ 663 h 699"/>
                <a:gd name="T30" fmla="*/ 360 w 570"/>
                <a:gd name="T31" fmla="*/ 666 h 699"/>
                <a:gd name="T32" fmla="*/ 318 w 570"/>
                <a:gd name="T33" fmla="*/ 696 h 699"/>
                <a:gd name="T34" fmla="*/ 264 w 570"/>
                <a:gd name="T35" fmla="*/ 693 h 699"/>
                <a:gd name="T36" fmla="*/ 225 w 570"/>
                <a:gd name="T37" fmla="*/ 675 h 699"/>
                <a:gd name="T38" fmla="*/ 246 w 570"/>
                <a:gd name="T39" fmla="*/ 648 h 699"/>
                <a:gd name="T40" fmla="*/ 243 w 570"/>
                <a:gd name="T41" fmla="*/ 630 h 699"/>
                <a:gd name="T42" fmla="*/ 237 w 570"/>
                <a:gd name="T43" fmla="*/ 606 h 699"/>
                <a:gd name="T44" fmla="*/ 210 w 570"/>
                <a:gd name="T45" fmla="*/ 591 h 699"/>
                <a:gd name="T46" fmla="*/ 192 w 570"/>
                <a:gd name="T47" fmla="*/ 582 h 699"/>
                <a:gd name="T48" fmla="*/ 180 w 570"/>
                <a:gd name="T49" fmla="*/ 549 h 699"/>
                <a:gd name="T50" fmla="*/ 159 w 570"/>
                <a:gd name="T51" fmla="*/ 531 h 699"/>
                <a:gd name="T52" fmla="*/ 132 w 570"/>
                <a:gd name="T53" fmla="*/ 549 h 699"/>
                <a:gd name="T54" fmla="*/ 108 w 570"/>
                <a:gd name="T55" fmla="*/ 543 h 699"/>
                <a:gd name="T56" fmla="*/ 60 w 570"/>
                <a:gd name="T57" fmla="*/ 528 h 699"/>
                <a:gd name="T58" fmla="*/ 42 w 570"/>
                <a:gd name="T59" fmla="*/ 504 h 699"/>
                <a:gd name="T60" fmla="*/ 48 w 570"/>
                <a:gd name="T61" fmla="*/ 468 h 699"/>
                <a:gd name="T62" fmla="*/ 42 w 570"/>
                <a:gd name="T63" fmla="*/ 423 h 699"/>
                <a:gd name="T64" fmla="*/ 30 w 570"/>
                <a:gd name="T65" fmla="*/ 366 h 699"/>
                <a:gd name="T66" fmla="*/ 12 w 570"/>
                <a:gd name="T67" fmla="*/ 345 h 699"/>
                <a:gd name="T68" fmla="*/ 21 w 570"/>
                <a:gd name="T69" fmla="*/ 309 h 699"/>
                <a:gd name="T70" fmla="*/ 24 w 570"/>
                <a:gd name="T71" fmla="*/ 270 h 699"/>
                <a:gd name="T72" fmla="*/ 6 w 570"/>
                <a:gd name="T73" fmla="*/ 222 h 699"/>
                <a:gd name="T74" fmla="*/ 15 w 570"/>
                <a:gd name="T75" fmla="*/ 207 h 699"/>
                <a:gd name="T76" fmla="*/ 36 w 570"/>
                <a:gd name="T77" fmla="*/ 177 h 699"/>
                <a:gd name="T78" fmla="*/ 54 w 570"/>
                <a:gd name="T79" fmla="*/ 144 h 699"/>
                <a:gd name="T80" fmla="*/ 36 w 570"/>
                <a:gd name="T81" fmla="*/ 87 h 699"/>
                <a:gd name="T82" fmla="*/ 36 w 570"/>
                <a:gd name="T83" fmla="*/ 57 h 699"/>
                <a:gd name="T84" fmla="*/ 39 w 570"/>
                <a:gd name="T85" fmla="*/ 30 h 699"/>
                <a:gd name="T86" fmla="*/ 63 w 570"/>
                <a:gd name="T87" fmla="*/ 15 h 699"/>
                <a:gd name="T88" fmla="*/ 123 w 570"/>
                <a:gd name="T89" fmla="*/ 12 h 699"/>
                <a:gd name="T90" fmla="*/ 165 w 570"/>
                <a:gd name="T91" fmla="*/ 57 h 699"/>
                <a:gd name="T92" fmla="*/ 183 w 570"/>
                <a:gd name="T93" fmla="*/ 84 h 699"/>
                <a:gd name="T94" fmla="*/ 216 w 570"/>
                <a:gd name="T95" fmla="*/ 129 h 699"/>
                <a:gd name="T96" fmla="*/ 228 w 570"/>
                <a:gd name="T97" fmla="*/ 147 h 699"/>
                <a:gd name="T98" fmla="*/ 261 w 570"/>
                <a:gd name="T99" fmla="*/ 153 h 699"/>
                <a:gd name="T100" fmla="*/ 288 w 570"/>
                <a:gd name="T101" fmla="*/ 150 h 699"/>
                <a:gd name="T102" fmla="*/ 306 w 570"/>
                <a:gd name="T103" fmla="*/ 156 h 699"/>
                <a:gd name="T104" fmla="*/ 387 w 570"/>
                <a:gd name="T105" fmla="*/ 129 h 699"/>
                <a:gd name="T106" fmla="*/ 429 w 570"/>
                <a:gd name="T107" fmla="*/ 150 h 699"/>
                <a:gd name="T108" fmla="*/ 453 w 570"/>
                <a:gd name="T109" fmla="*/ 183 h 699"/>
                <a:gd name="T110" fmla="*/ 450 w 570"/>
                <a:gd name="T111" fmla="*/ 210 h 699"/>
                <a:gd name="T112" fmla="*/ 468 w 570"/>
                <a:gd name="T113" fmla="*/ 228 h 699"/>
                <a:gd name="T114" fmla="*/ 495 w 570"/>
                <a:gd name="T115" fmla="*/ 234 h 699"/>
                <a:gd name="T116" fmla="*/ 516 w 570"/>
                <a:gd name="T117" fmla="*/ 26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699">
                  <a:moveTo>
                    <a:pt x="537" y="255"/>
                  </a:moveTo>
                  <a:lnTo>
                    <a:pt x="546" y="258"/>
                  </a:lnTo>
                  <a:lnTo>
                    <a:pt x="549" y="255"/>
                  </a:lnTo>
                  <a:lnTo>
                    <a:pt x="549" y="255"/>
                  </a:lnTo>
                  <a:lnTo>
                    <a:pt x="552" y="252"/>
                  </a:lnTo>
                  <a:lnTo>
                    <a:pt x="555" y="252"/>
                  </a:lnTo>
                  <a:lnTo>
                    <a:pt x="558" y="252"/>
                  </a:lnTo>
                  <a:lnTo>
                    <a:pt x="558" y="255"/>
                  </a:lnTo>
                  <a:lnTo>
                    <a:pt x="561" y="255"/>
                  </a:lnTo>
                  <a:lnTo>
                    <a:pt x="561" y="258"/>
                  </a:lnTo>
                  <a:lnTo>
                    <a:pt x="561" y="261"/>
                  </a:lnTo>
                  <a:lnTo>
                    <a:pt x="561" y="261"/>
                  </a:lnTo>
                  <a:lnTo>
                    <a:pt x="561" y="264"/>
                  </a:lnTo>
                  <a:lnTo>
                    <a:pt x="561" y="267"/>
                  </a:lnTo>
                  <a:lnTo>
                    <a:pt x="561" y="267"/>
                  </a:lnTo>
                  <a:lnTo>
                    <a:pt x="564" y="270"/>
                  </a:lnTo>
                  <a:lnTo>
                    <a:pt x="564" y="273"/>
                  </a:lnTo>
                  <a:lnTo>
                    <a:pt x="564" y="276"/>
                  </a:lnTo>
                  <a:lnTo>
                    <a:pt x="564" y="276"/>
                  </a:lnTo>
                  <a:lnTo>
                    <a:pt x="564" y="279"/>
                  </a:lnTo>
                  <a:lnTo>
                    <a:pt x="561" y="282"/>
                  </a:lnTo>
                  <a:lnTo>
                    <a:pt x="558" y="285"/>
                  </a:lnTo>
                  <a:lnTo>
                    <a:pt x="558" y="288"/>
                  </a:lnTo>
                  <a:lnTo>
                    <a:pt x="555" y="288"/>
                  </a:lnTo>
                  <a:lnTo>
                    <a:pt x="555" y="288"/>
                  </a:lnTo>
                  <a:lnTo>
                    <a:pt x="552" y="291"/>
                  </a:lnTo>
                  <a:lnTo>
                    <a:pt x="549" y="291"/>
                  </a:lnTo>
                  <a:lnTo>
                    <a:pt x="549" y="291"/>
                  </a:lnTo>
                  <a:lnTo>
                    <a:pt x="546" y="294"/>
                  </a:lnTo>
                  <a:lnTo>
                    <a:pt x="546" y="297"/>
                  </a:lnTo>
                  <a:lnTo>
                    <a:pt x="546" y="300"/>
                  </a:lnTo>
                  <a:lnTo>
                    <a:pt x="546" y="303"/>
                  </a:lnTo>
                  <a:lnTo>
                    <a:pt x="546" y="303"/>
                  </a:lnTo>
                  <a:lnTo>
                    <a:pt x="549" y="306"/>
                  </a:lnTo>
                  <a:lnTo>
                    <a:pt x="549" y="306"/>
                  </a:lnTo>
                  <a:lnTo>
                    <a:pt x="552" y="306"/>
                  </a:lnTo>
                  <a:lnTo>
                    <a:pt x="555" y="309"/>
                  </a:lnTo>
                  <a:lnTo>
                    <a:pt x="555" y="309"/>
                  </a:lnTo>
                  <a:lnTo>
                    <a:pt x="555" y="312"/>
                  </a:lnTo>
                  <a:lnTo>
                    <a:pt x="555" y="315"/>
                  </a:lnTo>
                  <a:lnTo>
                    <a:pt x="555" y="318"/>
                  </a:lnTo>
                  <a:lnTo>
                    <a:pt x="555" y="321"/>
                  </a:lnTo>
                  <a:lnTo>
                    <a:pt x="558" y="324"/>
                  </a:lnTo>
                  <a:lnTo>
                    <a:pt x="561" y="327"/>
                  </a:lnTo>
                  <a:lnTo>
                    <a:pt x="561" y="327"/>
                  </a:lnTo>
                  <a:lnTo>
                    <a:pt x="564" y="330"/>
                  </a:lnTo>
                  <a:lnTo>
                    <a:pt x="564" y="330"/>
                  </a:lnTo>
                  <a:lnTo>
                    <a:pt x="564" y="333"/>
                  </a:lnTo>
                  <a:lnTo>
                    <a:pt x="564" y="342"/>
                  </a:lnTo>
                  <a:lnTo>
                    <a:pt x="564" y="345"/>
                  </a:lnTo>
                  <a:lnTo>
                    <a:pt x="567" y="348"/>
                  </a:lnTo>
                  <a:lnTo>
                    <a:pt x="567" y="351"/>
                  </a:lnTo>
                  <a:lnTo>
                    <a:pt x="570" y="354"/>
                  </a:lnTo>
                  <a:lnTo>
                    <a:pt x="564" y="372"/>
                  </a:lnTo>
                  <a:lnTo>
                    <a:pt x="564" y="381"/>
                  </a:lnTo>
                  <a:lnTo>
                    <a:pt x="561" y="384"/>
                  </a:lnTo>
                  <a:lnTo>
                    <a:pt x="546" y="414"/>
                  </a:lnTo>
                  <a:lnTo>
                    <a:pt x="543" y="417"/>
                  </a:lnTo>
                  <a:lnTo>
                    <a:pt x="540" y="420"/>
                  </a:lnTo>
                  <a:lnTo>
                    <a:pt x="537" y="420"/>
                  </a:lnTo>
                  <a:lnTo>
                    <a:pt x="534" y="423"/>
                  </a:lnTo>
                  <a:lnTo>
                    <a:pt x="531" y="423"/>
                  </a:lnTo>
                  <a:lnTo>
                    <a:pt x="525" y="426"/>
                  </a:lnTo>
                  <a:lnTo>
                    <a:pt x="525" y="426"/>
                  </a:lnTo>
                  <a:lnTo>
                    <a:pt x="522" y="429"/>
                  </a:lnTo>
                  <a:lnTo>
                    <a:pt x="522" y="432"/>
                  </a:lnTo>
                  <a:lnTo>
                    <a:pt x="522" y="435"/>
                  </a:lnTo>
                  <a:lnTo>
                    <a:pt x="522" y="435"/>
                  </a:lnTo>
                  <a:lnTo>
                    <a:pt x="525" y="438"/>
                  </a:lnTo>
                  <a:lnTo>
                    <a:pt x="525" y="441"/>
                  </a:lnTo>
                  <a:lnTo>
                    <a:pt x="525" y="441"/>
                  </a:lnTo>
                  <a:lnTo>
                    <a:pt x="522" y="444"/>
                  </a:lnTo>
                  <a:lnTo>
                    <a:pt x="516" y="447"/>
                  </a:lnTo>
                  <a:lnTo>
                    <a:pt x="513" y="450"/>
                  </a:lnTo>
                  <a:lnTo>
                    <a:pt x="516" y="462"/>
                  </a:lnTo>
                  <a:lnTo>
                    <a:pt x="528" y="474"/>
                  </a:lnTo>
                  <a:lnTo>
                    <a:pt x="534" y="477"/>
                  </a:lnTo>
                  <a:lnTo>
                    <a:pt x="537" y="480"/>
                  </a:lnTo>
                  <a:lnTo>
                    <a:pt x="540" y="480"/>
                  </a:lnTo>
                  <a:lnTo>
                    <a:pt x="543" y="480"/>
                  </a:lnTo>
                  <a:lnTo>
                    <a:pt x="546" y="483"/>
                  </a:lnTo>
                  <a:lnTo>
                    <a:pt x="546" y="486"/>
                  </a:lnTo>
                  <a:lnTo>
                    <a:pt x="549" y="486"/>
                  </a:lnTo>
                  <a:lnTo>
                    <a:pt x="552" y="489"/>
                  </a:lnTo>
                  <a:lnTo>
                    <a:pt x="555" y="489"/>
                  </a:lnTo>
                  <a:lnTo>
                    <a:pt x="555" y="492"/>
                  </a:lnTo>
                  <a:lnTo>
                    <a:pt x="555" y="492"/>
                  </a:lnTo>
                  <a:lnTo>
                    <a:pt x="555" y="495"/>
                  </a:lnTo>
                  <a:lnTo>
                    <a:pt x="552" y="495"/>
                  </a:lnTo>
                  <a:lnTo>
                    <a:pt x="552" y="498"/>
                  </a:lnTo>
                  <a:lnTo>
                    <a:pt x="540" y="501"/>
                  </a:lnTo>
                  <a:lnTo>
                    <a:pt x="537" y="501"/>
                  </a:lnTo>
                  <a:lnTo>
                    <a:pt x="534" y="501"/>
                  </a:lnTo>
                  <a:lnTo>
                    <a:pt x="534" y="504"/>
                  </a:lnTo>
                  <a:lnTo>
                    <a:pt x="534" y="507"/>
                  </a:lnTo>
                  <a:lnTo>
                    <a:pt x="534" y="507"/>
                  </a:lnTo>
                  <a:lnTo>
                    <a:pt x="537" y="510"/>
                  </a:lnTo>
                  <a:lnTo>
                    <a:pt x="537" y="510"/>
                  </a:lnTo>
                  <a:lnTo>
                    <a:pt x="540" y="513"/>
                  </a:lnTo>
                  <a:lnTo>
                    <a:pt x="540" y="516"/>
                  </a:lnTo>
                  <a:lnTo>
                    <a:pt x="540" y="516"/>
                  </a:lnTo>
                  <a:lnTo>
                    <a:pt x="537" y="522"/>
                  </a:lnTo>
                  <a:lnTo>
                    <a:pt x="537" y="522"/>
                  </a:lnTo>
                  <a:lnTo>
                    <a:pt x="540" y="525"/>
                  </a:lnTo>
                  <a:lnTo>
                    <a:pt x="543" y="528"/>
                  </a:lnTo>
                  <a:lnTo>
                    <a:pt x="543" y="531"/>
                  </a:lnTo>
                  <a:lnTo>
                    <a:pt x="549" y="549"/>
                  </a:lnTo>
                  <a:lnTo>
                    <a:pt x="549" y="555"/>
                  </a:lnTo>
                  <a:lnTo>
                    <a:pt x="549" y="558"/>
                  </a:lnTo>
                  <a:lnTo>
                    <a:pt x="546" y="561"/>
                  </a:lnTo>
                  <a:lnTo>
                    <a:pt x="546" y="561"/>
                  </a:lnTo>
                  <a:lnTo>
                    <a:pt x="546" y="564"/>
                  </a:lnTo>
                  <a:lnTo>
                    <a:pt x="546" y="567"/>
                  </a:lnTo>
                  <a:lnTo>
                    <a:pt x="546" y="570"/>
                  </a:lnTo>
                  <a:lnTo>
                    <a:pt x="543" y="570"/>
                  </a:lnTo>
                  <a:lnTo>
                    <a:pt x="543" y="573"/>
                  </a:lnTo>
                  <a:lnTo>
                    <a:pt x="540" y="573"/>
                  </a:lnTo>
                  <a:lnTo>
                    <a:pt x="537" y="576"/>
                  </a:lnTo>
                  <a:lnTo>
                    <a:pt x="537" y="579"/>
                  </a:lnTo>
                  <a:lnTo>
                    <a:pt x="534" y="579"/>
                  </a:lnTo>
                  <a:lnTo>
                    <a:pt x="534" y="585"/>
                  </a:lnTo>
                  <a:lnTo>
                    <a:pt x="537" y="588"/>
                  </a:lnTo>
                  <a:lnTo>
                    <a:pt x="537" y="591"/>
                  </a:lnTo>
                  <a:lnTo>
                    <a:pt x="537" y="591"/>
                  </a:lnTo>
                  <a:lnTo>
                    <a:pt x="540" y="591"/>
                  </a:lnTo>
                  <a:lnTo>
                    <a:pt x="546" y="594"/>
                  </a:lnTo>
                  <a:lnTo>
                    <a:pt x="546" y="597"/>
                  </a:lnTo>
                  <a:lnTo>
                    <a:pt x="549" y="600"/>
                  </a:lnTo>
                  <a:lnTo>
                    <a:pt x="549" y="600"/>
                  </a:lnTo>
                  <a:lnTo>
                    <a:pt x="549" y="603"/>
                  </a:lnTo>
                  <a:lnTo>
                    <a:pt x="546" y="606"/>
                  </a:lnTo>
                  <a:lnTo>
                    <a:pt x="543" y="606"/>
                  </a:lnTo>
                  <a:lnTo>
                    <a:pt x="528" y="609"/>
                  </a:lnTo>
                  <a:lnTo>
                    <a:pt x="525" y="612"/>
                  </a:lnTo>
                  <a:lnTo>
                    <a:pt x="510" y="609"/>
                  </a:lnTo>
                  <a:lnTo>
                    <a:pt x="504" y="606"/>
                  </a:lnTo>
                  <a:lnTo>
                    <a:pt x="501" y="600"/>
                  </a:lnTo>
                  <a:lnTo>
                    <a:pt x="498" y="597"/>
                  </a:lnTo>
                  <a:lnTo>
                    <a:pt x="495" y="597"/>
                  </a:lnTo>
                  <a:lnTo>
                    <a:pt x="492" y="594"/>
                  </a:lnTo>
                  <a:lnTo>
                    <a:pt x="486" y="597"/>
                  </a:lnTo>
                  <a:lnTo>
                    <a:pt x="474" y="600"/>
                  </a:lnTo>
                  <a:lnTo>
                    <a:pt x="468" y="600"/>
                  </a:lnTo>
                  <a:lnTo>
                    <a:pt x="465" y="600"/>
                  </a:lnTo>
                  <a:lnTo>
                    <a:pt x="456" y="597"/>
                  </a:lnTo>
                  <a:lnTo>
                    <a:pt x="453" y="597"/>
                  </a:lnTo>
                  <a:lnTo>
                    <a:pt x="450" y="597"/>
                  </a:lnTo>
                  <a:lnTo>
                    <a:pt x="447" y="597"/>
                  </a:lnTo>
                  <a:lnTo>
                    <a:pt x="447" y="597"/>
                  </a:lnTo>
                  <a:lnTo>
                    <a:pt x="447" y="597"/>
                  </a:lnTo>
                  <a:lnTo>
                    <a:pt x="447" y="600"/>
                  </a:lnTo>
                  <a:lnTo>
                    <a:pt x="444" y="600"/>
                  </a:lnTo>
                  <a:lnTo>
                    <a:pt x="444" y="603"/>
                  </a:lnTo>
                  <a:lnTo>
                    <a:pt x="444" y="606"/>
                  </a:lnTo>
                  <a:lnTo>
                    <a:pt x="444" y="606"/>
                  </a:lnTo>
                  <a:lnTo>
                    <a:pt x="441" y="612"/>
                  </a:lnTo>
                  <a:lnTo>
                    <a:pt x="441" y="615"/>
                  </a:lnTo>
                  <a:lnTo>
                    <a:pt x="441" y="615"/>
                  </a:lnTo>
                  <a:lnTo>
                    <a:pt x="438" y="624"/>
                  </a:lnTo>
                  <a:lnTo>
                    <a:pt x="438" y="627"/>
                  </a:lnTo>
                  <a:lnTo>
                    <a:pt x="438" y="630"/>
                  </a:lnTo>
                  <a:lnTo>
                    <a:pt x="435" y="636"/>
                  </a:lnTo>
                  <a:lnTo>
                    <a:pt x="432" y="639"/>
                  </a:lnTo>
                  <a:lnTo>
                    <a:pt x="432" y="642"/>
                  </a:lnTo>
                  <a:lnTo>
                    <a:pt x="432" y="642"/>
                  </a:lnTo>
                  <a:lnTo>
                    <a:pt x="432" y="642"/>
                  </a:lnTo>
                  <a:lnTo>
                    <a:pt x="432" y="645"/>
                  </a:lnTo>
                  <a:lnTo>
                    <a:pt x="432" y="645"/>
                  </a:lnTo>
                  <a:lnTo>
                    <a:pt x="432" y="648"/>
                  </a:lnTo>
                  <a:lnTo>
                    <a:pt x="432" y="648"/>
                  </a:lnTo>
                  <a:lnTo>
                    <a:pt x="420" y="672"/>
                  </a:lnTo>
                  <a:lnTo>
                    <a:pt x="420" y="675"/>
                  </a:lnTo>
                  <a:lnTo>
                    <a:pt x="417" y="690"/>
                  </a:lnTo>
                  <a:lnTo>
                    <a:pt x="417" y="693"/>
                  </a:lnTo>
                  <a:lnTo>
                    <a:pt x="414" y="693"/>
                  </a:lnTo>
                  <a:lnTo>
                    <a:pt x="414" y="696"/>
                  </a:lnTo>
                  <a:lnTo>
                    <a:pt x="417" y="696"/>
                  </a:lnTo>
                  <a:lnTo>
                    <a:pt x="417" y="699"/>
                  </a:lnTo>
                  <a:lnTo>
                    <a:pt x="405" y="696"/>
                  </a:lnTo>
                  <a:lnTo>
                    <a:pt x="399" y="693"/>
                  </a:lnTo>
                  <a:lnTo>
                    <a:pt x="399" y="690"/>
                  </a:lnTo>
                  <a:lnTo>
                    <a:pt x="396" y="684"/>
                  </a:lnTo>
                  <a:lnTo>
                    <a:pt x="396" y="684"/>
                  </a:lnTo>
                  <a:lnTo>
                    <a:pt x="396" y="678"/>
                  </a:lnTo>
                  <a:lnTo>
                    <a:pt x="396" y="675"/>
                  </a:lnTo>
                  <a:lnTo>
                    <a:pt x="396" y="675"/>
                  </a:lnTo>
                  <a:lnTo>
                    <a:pt x="390" y="672"/>
                  </a:lnTo>
                  <a:lnTo>
                    <a:pt x="390" y="669"/>
                  </a:lnTo>
                  <a:lnTo>
                    <a:pt x="390" y="669"/>
                  </a:lnTo>
                  <a:lnTo>
                    <a:pt x="390" y="666"/>
                  </a:lnTo>
                  <a:lnTo>
                    <a:pt x="390" y="663"/>
                  </a:lnTo>
                  <a:lnTo>
                    <a:pt x="387" y="663"/>
                  </a:lnTo>
                  <a:lnTo>
                    <a:pt x="381" y="660"/>
                  </a:lnTo>
                  <a:lnTo>
                    <a:pt x="381" y="660"/>
                  </a:lnTo>
                  <a:lnTo>
                    <a:pt x="378" y="663"/>
                  </a:lnTo>
                  <a:lnTo>
                    <a:pt x="378" y="663"/>
                  </a:lnTo>
                  <a:lnTo>
                    <a:pt x="378" y="666"/>
                  </a:lnTo>
                  <a:lnTo>
                    <a:pt x="378" y="669"/>
                  </a:lnTo>
                  <a:lnTo>
                    <a:pt x="378" y="669"/>
                  </a:lnTo>
                  <a:lnTo>
                    <a:pt x="375" y="672"/>
                  </a:lnTo>
                  <a:lnTo>
                    <a:pt x="372" y="672"/>
                  </a:lnTo>
                  <a:lnTo>
                    <a:pt x="369" y="669"/>
                  </a:lnTo>
                  <a:lnTo>
                    <a:pt x="369" y="669"/>
                  </a:lnTo>
                  <a:lnTo>
                    <a:pt x="366" y="666"/>
                  </a:lnTo>
                  <a:lnTo>
                    <a:pt x="366" y="663"/>
                  </a:lnTo>
                  <a:lnTo>
                    <a:pt x="363" y="663"/>
                  </a:lnTo>
                  <a:lnTo>
                    <a:pt x="360" y="663"/>
                  </a:lnTo>
                  <a:lnTo>
                    <a:pt x="360" y="666"/>
                  </a:lnTo>
                  <a:lnTo>
                    <a:pt x="357" y="666"/>
                  </a:lnTo>
                  <a:lnTo>
                    <a:pt x="354" y="669"/>
                  </a:lnTo>
                  <a:lnTo>
                    <a:pt x="345" y="666"/>
                  </a:lnTo>
                  <a:lnTo>
                    <a:pt x="336" y="663"/>
                  </a:lnTo>
                  <a:lnTo>
                    <a:pt x="336" y="663"/>
                  </a:lnTo>
                  <a:lnTo>
                    <a:pt x="333" y="663"/>
                  </a:lnTo>
                  <a:lnTo>
                    <a:pt x="333" y="666"/>
                  </a:lnTo>
                  <a:lnTo>
                    <a:pt x="333" y="666"/>
                  </a:lnTo>
                  <a:lnTo>
                    <a:pt x="330" y="675"/>
                  </a:lnTo>
                  <a:lnTo>
                    <a:pt x="330" y="681"/>
                  </a:lnTo>
                  <a:lnTo>
                    <a:pt x="327" y="684"/>
                  </a:lnTo>
                  <a:lnTo>
                    <a:pt x="321" y="690"/>
                  </a:lnTo>
                  <a:lnTo>
                    <a:pt x="318" y="696"/>
                  </a:lnTo>
                  <a:lnTo>
                    <a:pt x="312" y="699"/>
                  </a:lnTo>
                  <a:lnTo>
                    <a:pt x="312" y="699"/>
                  </a:lnTo>
                  <a:lnTo>
                    <a:pt x="309" y="699"/>
                  </a:lnTo>
                  <a:lnTo>
                    <a:pt x="306" y="699"/>
                  </a:lnTo>
                  <a:lnTo>
                    <a:pt x="303" y="699"/>
                  </a:lnTo>
                  <a:lnTo>
                    <a:pt x="297" y="696"/>
                  </a:lnTo>
                  <a:lnTo>
                    <a:pt x="288" y="693"/>
                  </a:lnTo>
                  <a:lnTo>
                    <a:pt x="285" y="693"/>
                  </a:lnTo>
                  <a:lnTo>
                    <a:pt x="279" y="696"/>
                  </a:lnTo>
                  <a:lnTo>
                    <a:pt x="276" y="696"/>
                  </a:lnTo>
                  <a:lnTo>
                    <a:pt x="276" y="696"/>
                  </a:lnTo>
                  <a:lnTo>
                    <a:pt x="267" y="693"/>
                  </a:lnTo>
                  <a:lnTo>
                    <a:pt x="264" y="693"/>
                  </a:lnTo>
                  <a:lnTo>
                    <a:pt x="261" y="693"/>
                  </a:lnTo>
                  <a:lnTo>
                    <a:pt x="249" y="699"/>
                  </a:lnTo>
                  <a:lnTo>
                    <a:pt x="246" y="699"/>
                  </a:lnTo>
                  <a:lnTo>
                    <a:pt x="243" y="696"/>
                  </a:lnTo>
                  <a:lnTo>
                    <a:pt x="240" y="696"/>
                  </a:lnTo>
                  <a:lnTo>
                    <a:pt x="237" y="690"/>
                  </a:lnTo>
                  <a:lnTo>
                    <a:pt x="234" y="690"/>
                  </a:lnTo>
                  <a:lnTo>
                    <a:pt x="228" y="690"/>
                  </a:lnTo>
                  <a:lnTo>
                    <a:pt x="228" y="687"/>
                  </a:lnTo>
                  <a:lnTo>
                    <a:pt x="225" y="687"/>
                  </a:lnTo>
                  <a:lnTo>
                    <a:pt x="225" y="684"/>
                  </a:lnTo>
                  <a:lnTo>
                    <a:pt x="225" y="684"/>
                  </a:lnTo>
                  <a:lnTo>
                    <a:pt x="225" y="675"/>
                  </a:lnTo>
                  <a:lnTo>
                    <a:pt x="225" y="675"/>
                  </a:lnTo>
                  <a:lnTo>
                    <a:pt x="225" y="675"/>
                  </a:lnTo>
                  <a:lnTo>
                    <a:pt x="225" y="672"/>
                  </a:lnTo>
                  <a:lnTo>
                    <a:pt x="222" y="666"/>
                  </a:lnTo>
                  <a:lnTo>
                    <a:pt x="243" y="657"/>
                  </a:lnTo>
                  <a:lnTo>
                    <a:pt x="246" y="654"/>
                  </a:lnTo>
                  <a:lnTo>
                    <a:pt x="246" y="651"/>
                  </a:lnTo>
                  <a:lnTo>
                    <a:pt x="246" y="651"/>
                  </a:lnTo>
                  <a:lnTo>
                    <a:pt x="246" y="651"/>
                  </a:lnTo>
                  <a:lnTo>
                    <a:pt x="246" y="648"/>
                  </a:lnTo>
                  <a:lnTo>
                    <a:pt x="246" y="648"/>
                  </a:lnTo>
                  <a:lnTo>
                    <a:pt x="246" y="648"/>
                  </a:lnTo>
                  <a:lnTo>
                    <a:pt x="246" y="648"/>
                  </a:lnTo>
                  <a:lnTo>
                    <a:pt x="246" y="645"/>
                  </a:lnTo>
                  <a:lnTo>
                    <a:pt x="246" y="645"/>
                  </a:lnTo>
                  <a:lnTo>
                    <a:pt x="243" y="645"/>
                  </a:lnTo>
                  <a:lnTo>
                    <a:pt x="243" y="642"/>
                  </a:lnTo>
                  <a:lnTo>
                    <a:pt x="243" y="642"/>
                  </a:lnTo>
                  <a:lnTo>
                    <a:pt x="243" y="639"/>
                  </a:lnTo>
                  <a:lnTo>
                    <a:pt x="243" y="639"/>
                  </a:lnTo>
                  <a:lnTo>
                    <a:pt x="243" y="636"/>
                  </a:lnTo>
                  <a:lnTo>
                    <a:pt x="243" y="636"/>
                  </a:lnTo>
                  <a:lnTo>
                    <a:pt x="243" y="636"/>
                  </a:lnTo>
                  <a:lnTo>
                    <a:pt x="243" y="633"/>
                  </a:lnTo>
                  <a:lnTo>
                    <a:pt x="243" y="633"/>
                  </a:lnTo>
                  <a:lnTo>
                    <a:pt x="243" y="630"/>
                  </a:lnTo>
                  <a:lnTo>
                    <a:pt x="246" y="621"/>
                  </a:lnTo>
                  <a:lnTo>
                    <a:pt x="246" y="621"/>
                  </a:lnTo>
                  <a:lnTo>
                    <a:pt x="246" y="621"/>
                  </a:lnTo>
                  <a:lnTo>
                    <a:pt x="243" y="618"/>
                  </a:lnTo>
                  <a:lnTo>
                    <a:pt x="243" y="618"/>
                  </a:lnTo>
                  <a:lnTo>
                    <a:pt x="243" y="615"/>
                  </a:lnTo>
                  <a:lnTo>
                    <a:pt x="243" y="615"/>
                  </a:lnTo>
                  <a:lnTo>
                    <a:pt x="243" y="612"/>
                  </a:lnTo>
                  <a:lnTo>
                    <a:pt x="243" y="609"/>
                  </a:lnTo>
                  <a:lnTo>
                    <a:pt x="243" y="609"/>
                  </a:lnTo>
                  <a:lnTo>
                    <a:pt x="243" y="609"/>
                  </a:lnTo>
                  <a:lnTo>
                    <a:pt x="240" y="609"/>
                  </a:lnTo>
                  <a:lnTo>
                    <a:pt x="237" y="606"/>
                  </a:lnTo>
                  <a:lnTo>
                    <a:pt x="237" y="603"/>
                  </a:lnTo>
                  <a:lnTo>
                    <a:pt x="234" y="603"/>
                  </a:lnTo>
                  <a:lnTo>
                    <a:pt x="228" y="603"/>
                  </a:lnTo>
                  <a:lnTo>
                    <a:pt x="222" y="600"/>
                  </a:lnTo>
                  <a:lnTo>
                    <a:pt x="219" y="600"/>
                  </a:lnTo>
                  <a:lnTo>
                    <a:pt x="219" y="600"/>
                  </a:lnTo>
                  <a:lnTo>
                    <a:pt x="219" y="597"/>
                  </a:lnTo>
                  <a:lnTo>
                    <a:pt x="219" y="597"/>
                  </a:lnTo>
                  <a:lnTo>
                    <a:pt x="216" y="597"/>
                  </a:lnTo>
                  <a:lnTo>
                    <a:pt x="213" y="594"/>
                  </a:lnTo>
                  <a:lnTo>
                    <a:pt x="213" y="591"/>
                  </a:lnTo>
                  <a:lnTo>
                    <a:pt x="210" y="591"/>
                  </a:lnTo>
                  <a:lnTo>
                    <a:pt x="210" y="591"/>
                  </a:lnTo>
                  <a:lnTo>
                    <a:pt x="207" y="591"/>
                  </a:lnTo>
                  <a:lnTo>
                    <a:pt x="207" y="591"/>
                  </a:lnTo>
                  <a:lnTo>
                    <a:pt x="204" y="591"/>
                  </a:lnTo>
                  <a:lnTo>
                    <a:pt x="204" y="591"/>
                  </a:lnTo>
                  <a:lnTo>
                    <a:pt x="204" y="591"/>
                  </a:lnTo>
                  <a:lnTo>
                    <a:pt x="204" y="588"/>
                  </a:lnTo>
                  <a:lnTo>
                    <a:pt x="201" y="588"/>
                  </a:lnTo>
                  <a:lnTo>
                    <a:pt x="201" y="588"/>
                  </a:lnTo>
                  <a:lnTo>
                    <a:pt x="198" y="585"/>
                  </a:lnTo>
                  <a:lnTo>
                    <a:pt x="198" y="585"/>
                  </a:lnTo>
                  <a:lnTo>
                    <a:pt x="195" y="585"/>
                  </a:lnTo>
                  <a:lnTo>
                    <a:pt x="192" y="585"/>
                  </a:lnTo>
                  <a:lnTo>
                    <a:pt x="192" y="582"/>
                  </a:lnTo>
                  <a:lnTo>
                    <a:pt x="192" y="582"/>
                  </a:lnTo>
                  <a:lnTo>
                    <a:pt x="192" y="579"/>
                  </a:lnTo>
                  <a:lnTo>
                    <a:pt x="192" y="579"/>
                  </a:lnTo>
                  <a:lnTo>
                    <a:pt x="192" y="570"/>
                  </a:lnTo>
                  <a:lnTo>
                    <a:pt x="192" y="564"/>
                  </a:lnTo>
                  <a:lnTo>
                    <a:pt x="192" y="564"/>
                  </a:lnTo>
                  <a:lnTo>
                    <a:pt x="192" y="561"/>
                  </a:lnTo>
                  <a:lnTo>
                    <a:pt x="189" y="561"/>
                  </a:lnTo>
                  <a:lnTo>
                    <a:pt x="186" y="555"/>
                  </a:lnTo>
                  <a:lnTo>
                    <a:pt x="183" y="552"/>
                  </a:lnTo>
                  <a:lnTo>
                    <a:pt x="183" y="549"/>
                  </a:lnTo>
                  <a:lnTo>
                    <a:pt x="183" y="549"/>
                  </a:lnTo>
                  <a:lnTo>
                    <a:pt x="180" y="549"/>
                  </a:lnTo>
                  <a:lnTo>
                    <a:pt x="180" y="549"/>
                  </a:lnTo>
                  <a:lnTo>
                    <a:pt x="177" y="546"/>
                  </a:lnTo>
                  <a:lnTo>
                    <a:pt x="177" y="543"/>
                  </a:lnTo>
                  <a:lnTo>
                    <a:pt x="174" y="543"/>
                  </a:lnTo>
                  <a:lnTo>
                    <a:pt x="174" y="540"/>
                  </a:lnTo>
                  <a:lnTo>
                    <a:pt x="174" y="537"/>
                  </a:lnTo>
                  <a:lnTo>
                    <a:pt x="174" y="534"/>
                  </a:lnTo>
                  <a:lnTo>
                    <a:pt x="168" y="525"/>
                  </a:lnTo>
                  <a:lnTo>
                    <a:pt x="162" y="525"/>
                  </a:lnTo>
                  <a:lnTo>
                    <a:pt x="162" y="525"/>
                  </a:lnTo>
                  <a:lnTo>
                    <a:pt x="162" y="528"/>
                  </a:lnTo>
                  <a:lnTo>
                    <a:pt x="162" y="531"/>
                  </a:lnTo>
                  <a:lnTo>
                    <a:pt x="159" y="531"/>
                  </a:lnTo>
                  <a:lnTo>
                    <a:pt x="159" y="534"/>
                  </a:lnTo>
                  <a:lnTo>
                    <a:pt x="156" y="534"/>
                  </a:lnTo>
                  <a:lnTo>
                    <a:pt x="156" y="537"/>
                  </a:lnTo>
                  <a:lnTo>
                    <a:pt x="156" y="540"/>
                  </a:lnTo>
                  <a:lnTo>
                    <a:pt x="153" y="543"/>
                  </a:lnTo>
                  <a:lnTo>
                    <a:pt x="153" y="543"/>
                  </a:lnTo>
                  <a:lnTo>
                    <a:pt x="150" y="546"/>
                  </a:lnTo>
                  <a:lnTo>
                    <a:pt x="141" y="552"/>
                  </a:lnTo>
                  <a:lnTo>
                    <a:pt x="138" y="552"/>
                  </a:lnTo>
                  <a:lnTo>
                    <a:pt x="135" y="552"/>
                  </a:lnTo>
                  <a:lnTo>
                    <a:pt x="132" y="552"/>
                  </a:lnTo>
                  <a:lnTo>
                    <a:pt x="132" y="552"/>
                  </a:lnTo>
                  <a:lnTo>
                    <a:pt x="132" y="549"/>
                  </a:lnTo>
                  <a:lnTo>
                    <a:pt x="132" y="546"/>
                  </a:lnTo>
                  <a:lnTo>
                    <a:pt x="132" y="546"/>
                  </a:lnTo>
                  <a:lnTo>
                    <a:pt x="132" y="543"/>
                  </a:lnTo>
                  <a:lnTo>
                    <a:pt x="129" y="540"/>
                  </a:lnTo>
                  <a:lnTo>
                    <a:pt x="129" y="537"/>
                  </a:lnTo>
                  <a:lnTo>
                    <a:pt x="126" y="534"/>
                  </a:lnTo>
                  <a:lnTo>
                    <a:pt x="123" y="534"/>
                  </a:lnTo>
                  <a:lnTo>
                    <a:pt x="120" y="534"/>
                  </a:lnTo>
                  <a:lnTo>
                    <a:pt x="117" y="537"/>
                  </a:lnTo>
                  <a:lnTo>
                    <a:pt x="117" y="540"/>
                  </a:lnTo>
                  <a:lnTo>
                    <a:pt x="114" y="540"/>
                  </a:lnTo>
                  <a:lnTo>
                    <a:pt x="111" y="543"/>
                  </a:lnTo>
                  <a:lnTo>
                    <a:pt x="108" y="543"/>
                  </a:lnTo>
                  <a:lnTo>
                    <a:pt x="105" y="540"/>
                  </a:lnTo>
                  <a:lnTo>
                    <a:pt x="102" y="537"/>
                  </a:lnTo>
                  <a:lnTo>
                    <a:pt x="96" y="537"/>
                  </a:lnTo>
                  <a:lnTo>
                    <a:pt x="93" y="537"/>
                  </a:lnTo>
                  <a:lnTo>
                    <a:pt x="90" y="537"/>
                  </a:lnTo>
                  <a:lnTo>
                    <a:pt x="81" y="540"/>
                  </a:lnTo>
                  <a:lnTo>
                    <a:pt x="78" y="540"/>
                  </a:lnTo>
                  <a:lnTo>
                    <a:pt x="75" y="540"/>
                  </a:lnTo>
                  <a:lnTo>
                    <a:pt x="75" y="537"/>
                  </a:lnTo>
                  <a:lnTo>
                    <a:pt x="69" y="531"/>
                  </a:lnTo>
                  <a:lnTo>
                    <a:pt x="66" y="531"/>
                  </a:lnTo>
                  <a:lnTo>
                    <a:pt x="63" y="528"/>
                  </a:lnTo>
                  <a:lnTo>
                    <a:pt x="60" y="528"/>
                  </a:lnTo>
                  <a:lnTo>
                    <a:pt x="57" y="528"/>
                  </a:lnTo>
                  <a:lnTo>
                    <a:pt x="57" y="528"/>
                  </a:lnTo>
                  <a:lnTo>
                    <a:pt x="57" y="528"/>
                  </a:lnTo>
                  <a:lnTo>
                    <a:pt x="54" y="528"/>
                  </a:lnTo>
                  <a:lnTo>
                    <a:pt x="51" y="525"/>
                  </a:lnTo>
                  <a:lnTo>
                    <a:pt x="45" y="522"/>
                  </a:lnTo>
                  <a:lnTo>
                    <a:pt x="42" y="519"/>
                  </a:lnTo>
                  <a:lnTo>
                    <a:pt x="42" y="516"/>
                  </a:lnTo>
                  <a:lnTo>
                    <a:pt x="42" y="516"/>
                  </a:lnTo>
                  <a:lnTo>
                    <a:pt x="42" y="513"/>
                  </a:lnTo>
                  <a:lnTo>
                    <a:pt x="42" y="513"/>
                  </a:lnTo>
                  <a:lnTo>
                    <a:pt x="42" y="510"/>
                  </a:lnTo>
                  <a:lnTo>
                    <a:pt x="42" y="504"/>
                  </a:lnTo>
                  <a:lnTo>
                    <a:pt x="42" y="501"/>
                  </a:lnTo>
                  <a:lnTo>
                    <a:pt x="45" y="498"/>
                  </a:lnTo>
                  <a:lnTo>
                    <a:pt x="48" y="489"/>
                  </a:lnTo>
                  <a:lnTo>
                    <a:pt x="51" y="486"/>
                  </a:lnTo>
                  <a:lnTo>
                    <a:pt x="51" y="486"/>
                  </a:lnTo>
                  <a:lnTo>
                    <a:pt x="51" y="483"/>
                  </a:lnTo>
                  <a:lnTo>
                    <a:pt x="51" y="480"/>
                  </a:lnTo>
                  <a:lnTo>
                    <a:pt x="51" y="480"/>
                  </a:lnTo>
                  <a:lnTo>
                    <a:pt x="48" y="474"/>
                  </a:lnTo>
                  <a:lnTo>
                    <a:pt x="48" y="474"/>
                  </a:lnTo>
                  <a:lnTo>
                    <a:pt x="48" y="471"/>
                  </a:lnTo>
                  <a:lnTo>
                    <a:pt x="48" y="471"/>
                  </a:lnTo>
                  <a:lnTo>
                    <a:pt x="48" y="468"/>
                  </a:lnTo>
                  <a:lnTo>
                    <a:pt x="48" y="462"/>
                  </a:lnTo>
                  <a:lnTo>
                    <a:pt x="51" y="456"/>
                  </a:lnTo>
                  <a:lnTo>
                    <a:pt x="51" y="453"/>
                  </a:lnTo>
                  <a:lnTo>
                    <a:pt x="51" y="450"/>
                  </a:lnTo>
                  <a:lnTo>
                    <a:pt x="51" y="447"/>
                  </a:lnTo>
                  <a:lnTo>
                    <a:pt x="51" y="444"/>
                  </a:lnTo>
                  <a:lnTo>
                    <a:pt x="51" y="435"/>
                  </a:lnTo>
                  <a:lnTo>
                    <a:pt x="51" y="429"/>
                  </a:lnTo>
                  <a:lnTo>
                    <a:pt x="48" y="429"/>
                  </a:lnTo>
                  <a:lnTo>
                    <a:pt x="48" y="429"/>
                  </a:lnTo>
                  <a:lnTo>
                    <a:pt x="48" y="429"/>
                  </a:lnTo>
                  <a:lnTo>
                    <a:pt x="45" y="423"/>
                  </a:lnTo>
                  <a:lnTo>
                    <a:pt x="42" y="423"/>
                  </a:lnTo>
                  <a:lnTo>
                    <a:pt x="42" y="420"/>
                  </a:lnTo>
                  <a:lnTo>
                    <a:pt x="42" y="420"/>
                  </a:lnTo>
                  <a:lnTo>
                    <a:pt x="42" y="417"/>
                  </a:lnTo>
                  <a:lnTo>
                    <a:pt x="42" y="411"/>
                  </a:lnTo>
                  <a:lnTo>
                    <a:pt x="42" y="408"/>
                  </a:lnTo>
                  <a:lnTo>
                    <a:pt x="42" y="408"/>
                  </a:lnTo>
                  <a:lnTo>
                    <a:pt x="42" y="402"/>
                  </a:lnTo>
                  <a:lnTo>
                    <a:pt x="39" y="399"/>
                  </a:lnTo>
                  <a:lnTo>
                    <a:pt x="39" y="390"/>
                  </a:lnTo>
                  <a:lnTo>
                    <a:pt x="36" y="381"/>
                  </a:lnTo>
                  <a:lnTo>
                    <a:pt x="33" y="378"/>
                  </a:lnTo>
                  <a:lnTo>
                    <a:pt x="33" y="378"/>
                  </a:lnTo>
                  <a:lnTo>
                    <a:pt x="30" y="366"/>
                  </a:lnTo>
                  <a:lnTo>
                    <a:pt x="30" y="363"/>
                  </a:lnTo>
                  <a:lnTo>
                    <a:pt x="30" y="363"/>
                  </a:lnTo>
                  <a:lnTo>
                    <a:pt x="27" y="360"/>
                  </a:lnTo>
                  <a:lnTo>
                    <a:pt x="24" y="357"/>
                  </a:lnTo>
                  <a:lnTo>
                    <a:pt x="24" y="357"/>
                  </a:lnTo>
                  <a:lnTo>
                    <a:pt x="18" y="351"/>
                  </a:lnTo>
                  <a:lnTo>
                    <a:pt x="18" y="348"/>
                  </a:lnTo>
                  <a:lnTo>
                    <a:pt x="15" y="348"/>
                  </a:lnTo>
                  <a:lnTo>
                    <a:pt x="15" y="348"/>
                  </a:lnTo>
                  <a:lnTo>
                    <a:pt x="12" y="348"/>
                  </a:lnTo>
                  <a:lnTo>
                    <a:pt x="12" y="348"/>
                  </a:lnTo>
                  <a:lnTo>
                    <a:pt x="12" y="345"/>
                  </a:lnTo>
                  <a:lnTo>
                    <a:pt x="12" y="345"/>
                  </a:lnTo>
                  <a:lnTo>
                    <a:pt x="9" y="342"/>
                  </a:lnTo>
                  <a:lnTo>
                    <a:pt x="9" y="339"/>
                  </a:lnTo>
                  <a:lnTo>
                    <a:pt x="9" y="339"/>
                  </a:lnTo>
                  <a:lnTo>
                    <a:pt x="9" y="336"/>
                  </a:lnTo>
                  <a:lnTo>
                    <a:pt x="12" y="333"/>
                  </a:lnTo>
                  <a:lnTo>
                    <a:pt x="12" y="330"/>
                  </a:lnTo>
                  <a:lnTo>
                    <a:pt x="15" y="324"/>
                  </a:lnTo>
                  <a:lnTo>
                    <a:pt x="15" y="324"/>
                  </a:lnTo>
                  <a:lnTo>
                    <a:pt x="18" y="324"/>
                  </a:lnTo>
                  <a:lnTo>
                    <a:pt x="18" y="321"/>
                  </a:lnTo>
                  <a:lnTo>
                    <a:pt x="18" y="318"/>
                  </a:lnTo>
                  <a:lnTo>
                    <a:pt x="18" y="315"/>
                  </a:lnTo>
                  <a:lnTo>
                    <a:pt x="21" y="309"/>
                  </a:lnTo>
                  <a:lnTo>
                    <a:pt x="21" y="306"/>
                  </a:lnTo>
                  <a:lnTo>
                    <a:pt x="21" y="303"/>
                  </a:lnTo>
                  <a:lnTo>
                    <a:pt x="18" y="303"/>
                  </a:lnTo>
                  <a:lnTo>
                    <a:pt x="15" y="297"/>
                  </a:lnTo>
                  <a:lnTo>
                    <a:pt x="15" y="294"/>
                  </a:lnTo>
                  <a:lnTo>
                    <a:pt x="12" y="288"/>
                  </a:lnTo>
                  <a:lnTo>
                    <a:pt x="9" y="285"/>
                  </a:lnTo>
                  <a:lnTo>
                    <a:pt x="6" y="279"/>
                  </a:lnTo>
                  <a:lnTo>
                    <a:pt x="6" y="276"/>
                  </a:lnTo>
                  <a:lnTo>
                    <a:pt x="6" y="276"/>
                  </a:lnTo>
                  <a:lnTo>
                    <a:pt x="15" y="270"/>
                  </a:lnTo>
                  <a:lnTo>
                    <a:pt x="15" y="270"/>
                  </a:lnTo>
                  <a:lnTo>
                    <a:pt x="24" y="270"/>
                  </a:lnTo>
                  <a:lnTo>
                    <a:pt x="30" y="267"/>
                  </a:lnTo>
                  <a:lnTo>
                    <a:pt x="27" y="264"/>
                  </a:lnTo>
                  <a:lnTo>
                    <a:pt x="21" y="255"/>
                  </a:lnTo>
                  <a:lnTo>
                    <a:pt x="18" y="252"/>
                  </a:lnTo>
                  <a:lnTo>
                    <a:pt x="18" y="249"/>
                  </a:lnTo>
                  <a:lnTo>
                    <a:pt x="21" y="246"/>
                  </a:lnTo>
                  <a:lnTo>
                    <a:pt x="21" y="243"/>
                  </a:lnTo>
                  <a:lnTo>
                    <a:pt x="21" y="240"/>
                  </a:lnTo>
                  <a:lnTo>
                    <a:pt x="18" y="234"/>
                  </a:lnTo>
                  <a:lnTo>
                    <a:pt x="15" y="231"/>
                  </a:lnTo>
                  <a:lnTo>
                    <a:pt x="9" y="225"/>
                  </a:lnTo>
                  <a:lnTo>
                    <a:pt x="6" y="225"/>
                  </a:lnTo>
                  <a:lnTo>
                    <a:pt x="6" y="222"/>
                  </a:lnTo>
                  <a:lnTo>
                    <a:pt x="3" y="222"/>
                  </a:lnTo>
                  <a:lnTo>
                    <a:pt x="0" y="222"/>
                  </a:lnTo>
                  <a:lnTo>
                    <a:pt x="0" y="219"/>
                  </a:lnTo>
                  <a:lnTo>
                    <a:pt x="0" y="216"/>
                  </a:lnTo>
                  <a:lnTo>
                    <a:pt x="0" y="213"/>
                  </a:lnTo>
                  <a:lnTo>
                    <a:pt x="0" y="210"/>
                  </a:lnTo>
                  <a:lnTo>
                    <a:pt x="0" y="210"/>
                  </a:lnTo>
                  <a:lnTo>
                    <a:pt x="3" y="210"/>
                  </a:lnTo>
                  <a:lnTo>
                    <a:pt x="3" y="207"/>
                  </a:lnTo>
                  <a:lnTo>
                    <a:pt x="6" y="207"/>
                  </a:lnTo>
                  <a:lnTo>
                    <a:pt x="9" y="207"/>
                  </a:lnTo>
                  <a:lnTo>
                    <a:pt x="15" y="207"/>
                  </a:lnTo>
                  <a:lnTo>
                    <a:pt x="15" y="207"/>
                  </a:lnTo>
                  <a:lnTo>
                    <a:pt x="18" y="207"/>
                  </a:lnTo>
                  <a:lnTo>
                    <a:pt x="24" y="201"/>
                  </a:lnTo>
                  <a:lnTo>
                    <a:pt x="33" y="198"/>
                  </a:lnTo>
                  <a:lnTo>
                    <a:pt x="33" y="198"/>
                  </a:lnTo>
                  <a:lnTo>
                    <a:pt x="36" y="195"/>
                  </a:lnTo>
                  <a:lnTo>
                    <a:pt x="36" y="192"/>
                  </a:lnTo>
                  <a:lnTo>
                    <a:pt x="36" y="189"/>
                  </a:lnTo>
                  <a:lnTo>
                    <a:pt x="36" y="189"/>
                  </a:lnTo>
                  <a:lnTo>
                    <a:pt x="36" y="186"/>
                  </a:lnTo>
                  <a:lnTo>
                    <a:pt x="36" y="183"/>
                  </a:lnTo>
                  <a:lnTo>
                    <a:pt x="36" y="183"/>
                  </a:lnTo>
                  <a:lnTo>
                    <a:pt x="39" y="180"/>
                  </a:lnTo>
                  <a:lnTo>
                    <a:pt x="36" y="177"/>
                  </a:lnTo>
                  <a:lnTo>
                    <a:pt x="36" y="174"/>
                  </a:lnTo>
                  <a:lnTo>
                    <a:pt x="33" y="171"/>
                  </a:lnTo>
                  <a:lnTo>
                    <a:pt x="33" y="165"/>
                  </a:lnTo>
                  <a:lnTo>
                    <a:pt x="33" y="162"/>
                  </a:lnTo>
                  <a:lnTo>
                    <a:pt x="36" y="159"/>
                  </a:lnTo>
                  <a:lnTo>
                    <a:pt x="39" y="162"/>
                  </a:lnTo>
                  <a:lnTo>
                    <a:pt x="39" y="159"/>
                  </a:lnTo>
                  <a:lnTo>
                    <a:pt x="42" y="159"/>
                  </a:lnTo>
                  <a:lnTo>
                    <a:pt x="45" y="153"/>
                  </a:lnTo>
                  <a:lnTo>
                    <a:pt x="48" y="153"/>
                  </a:lnTo>
                  <a:lnTo>
                    <a:pt x="51" y="150"/>
                  </a:lnTo>
                  <a:lnTo>
                    <a:pt x="54" y="147"/>
                  </a:lnTo>
                  <a:lnTo>
                    <a:pt x="54" y="144"/>
                  </a:lnTo>
                  <a:lnTo>
                    <a:pt x="60" y="135"/>
                  </a:lnTo>
                  <a:lnTo>
                    <a:pt x="60" y="132"/>
                  </a:lnTo>
                  <a:lnTo>
                    <a:pt x="60" y="126"/>
                  </a:lnTo>
                  <a:lnTo>
                    <a:pt x="60" y="123"/>
                  </a:lnTo>
                  <a:lnTo>
                    <a:pt x="57" y="123"/>
                  </a:lnTo>
                  <a:lnTo>
                    <a:pt x="54" y="117"/>
                  </a:lnTo>
                  <a:lnTo>
                    <a:pt x="48" y="114"/>
                  </a:lnTo>
                  <a:lnTo>
                    <a:pt x="45" y="111"/>
                  </a:lnTo>
                  <a:lnTo>
                    <a:pt x="45" y="108"/>
                  </a:lnTo>
                  <a:lnTo>
                    <a:pt x="42" y="93"/>
                  </a:lnTo>
                  <a:lnTo>
                    <a:pt x="39" y="90"/>
                  </a:lnTo>
                  <a:lnTo>
                    <a:pt x="39" y="87"/>
                  </a:lnTo>
                  <a:lnTo>
                    <a:pt x="36" y="87"/>
                  </a:lnTo>
                  <a:lnTo>
                    <a:pt x="33" y="87"/>
                  </a:lnTo>
                  <a:lnTo>
                    <a:pt x="27" y="84"/>
                  </a:lnTo>
                  <a:lnTo>
                    <a:pt x="21" y="84"/>
                  </a:lnTo>
                  <a:lnTo>
                    <a:pt x="18" y="84"/>
                  </a:lnTo>
                  <a:lnTo>
                    <a:pt x="21" y="78"/>
                  </a:lnTo>
                  <a:lnTo>
                    <a:pt x="21" y="75"/>
                  </a:lnTo>
                  <a:lnTo>
                    <a:pt x="21" y="72"/>
                  </a:lnTo>
                  <a:lnTo>
                    <a:pt x="24" y="69"/>
                  </a:lnTo>
                  <a:lnTo>
                    <a:pt x="24" y="66"/>
                  </a:lnTo>
                  <a:lnTo>
                    <a:pt x="27" y="66"/>
                  </a:lnTo>
                  <a:lnTo>
                    <a:pt x="33" y="63"/>
                  </a:lnTo>
                  <a:lnTo>
                    <a:pt x="36" y="60"/>
                  </a:lnTo>
                  <a:lnTo>
                    <a:pt x="36" y="57"/>
                  </a:lnTo>
                  <a:lnTo>
                    <a:pt x="39" y="54"/>
                  </a:lnTo>
                  <a:lnTo>
                    <a:pt x="39" y="54"/>
                  </a:lnTo>
                  <a:lnTo>
                    <a:pt x="39" y="51"/>
                  </a:lnTo>
                  <a:lnTo>
                    <a:pt x="42" y="48"/>
                  </a:lnTo>
                  <a:lnTo>
                    <a:pt x="42" y="48"/>
                  </a:lnTo>
                  <a:lnTo>
                    <a:pt x="42" y="45"/>
                  </a:lnTo>
                  <a:lnTo>
                    <a:pt x="39" y="42"/>
                  </a:lnTo>
                  <a:lnTo>
                    <a:pt x="39" y="42"/>
                  </a:lnTo>
                  <a:lnTo>
                    <a:pt x="39" y="39"/>
                  </a:lnTo>
                  <a:lnTo>
                    <a:pt x="39" y="36"/>
                  </a:lnTo>
                  <a:lnTo>
                    <a:pt x="39" y="36"/>
                  </a:lnTo>
                  <a:lnTo>
                    <a:pt x="39" y="33"/>
                  </a:lnTo>
                  <a:lnTo>
                    <a:pt x="39" y="30"/>
                  </a:lnTo>
                  <a:lnTo>
                    <a:pt x="39" y="30"/>
                  </a:lnTo>
                  <a:lnTo>
                    <a:pt x="39" y="27"/>
                  </a:lnTo>
                  <a:lnTo>
                    <a:pt x="42" y="24"/>
                  </a:lnTo>
                  <a:lnTo>
                    <a:pt x="42" y="21"/>
                  </a:lnTo>
                  <a:lnTo>
                    <a:pt x="42" y="21"/>
                  </a:lnTo>
                  <a:lnTo>
                    <a:pt x="42" y="18"/>
                  </a:lnTo>
                  <a:lnTo>
                    <a:pt x="45" y="18"/>
                  </a:lnTo>
                  <a:lnTo>
                    <a:pt x="54" y="18"/>
                  </a:lnTo>
                  <a:lnTo>
                    <a:pt x="57" y="18"/>
                  </a:lnTo>
                  <a:lnTo>
                    <a:pt x="57" y="15"/>
                  </a:lnTo>
                  <a:lnTo>
                    <a:pt x="60" y="15"/>
                  </a:lnTo>
                  <a:lnTo>
                    <a:pt x="60" y="15"/>
                  </a:lnTo>
                  <a:lnTo>
                    <a:pt x="63" y="15"/>
                  </a:lnTo>
                  <a:lnTo>
                    <a:pt x="72" y="15"/>
                  </a:lnTo>
                  <a:lnTo>
                    <a:pt x="75" y="15"/>
                  </a:lnTo>
                  <a:lnTo>
                    <a:pt x="78" y="15"/>
                  </a:lnTo>
                  <a:lnTo>
                    <a:pt x="99" y="12"/>
                  </a:lnTo>
                  <a:lnTo>
                    <a:pt x="102" y="12"/>
                  </a:lnTo>
                  <a:lnTo>
                    <a:pt x="108" y="15"/>
                  </a:lnTo>
                  <a:lnTo>
                    <a:pt x="108" y="15"/>
                  </a:lnTo>
                  <a:lnTo>
                    <a:pt x="111" y="12"/>
                  </a:lnTo>
                  <a:lnTo>
                    <a:pt x="114" y="6"/>
                  </a:lnTo>
                  <a:lnTo>
                    <a:pt x="120" y="0"/>
                  </a:lnTo>
                  <a:lnTo>
                    <a:pt x="123" y="6"/>
                  </a:lnTo>
                  <a:lnTo>
                    <a:pt x="123" y="9"/>
                  </a:lnTo>
                  <a:lnTo>
                    <a:pt x="123" y="12"/>
                  </a:lnTo>
                  <a:lnTo>
                    <a:pt x="123" y="15"/>
                  </a:lnTo>
                  <a:lnTo>
                    <a:pt x="126" y="15"/>
                  </a:lnTo>
                  <a:lnTo>
                    <a:pt x="129" y="15"/>
                  </a:lnTo>
                  <a:lnTo>
                    <a:pt x="132" y="15"/>
                  </a:lnTo>
                  <a:lnTo>
                    <a:pt x="141" y="18"/>
                  </a:lnTo>
                  <a:lnTo>
                    <a:pt x="144" y="21"/>
                  </a:lnTo>
                  <a:lnTo>
                    <a:pt x="147" y="24"/>
                  </a:lnTo>
                  <a:lnTo>
                    <a:pt x="159" y="42"/>
                  </a:lnTo>
                  <a:lnTo>
                    <a:pt x="162" y="48"/>
                  </a:lnTo>
                  <a:lnTo>
                    <a:pt x="165" y="51"/>
                  </a:lnTo>
                  <a:lnTo>
                    <a:pt x="165" y="54"/>
                  </a:lnTo>
                  <a:lnTo>
                    <a:pt x="165" y="54"/>
                  </a:lnTo>
                  <a:lnTo>
                    <a:pt x="165" y="57"/>
                  </a:lnTo>
                  <a:lnTo>
                    <a:pt x="165" y="60"/>
                  </a:lnTo>
                  <a:lnTo>
                    <a:pt x="165" y="63"/>
                  </a:lnTo>
                  <a:lnTo>
                    <a:pt x="165" y="66"/>
                  </a:lnTo>
                  <a:lnTo>
                    <a:pt x="162" y="66"/>
                  </a:lnTo>
                  <a:lnTo>
                    <a:pt x="159" y="72"/>
                  </a:lnTo>
                  <a:lnTo>
                    <a:pt x="159" y="72"/>
                  </a:lnTo>
                  <a:lnTo>
                    <a:pt x="159" y="75"/>
                  </a:lnTo>
                  <a:lnTo>
                    <a:pt x="165" y="78"/>
                  </a:lnTo>
                  <a:lnTo>
                    <a:pt x="174" y="84"/>
                  </a:lnTo>
                  <a:lnTo>
                    <a:pt x="177" y="87"/>
                  </a:lnTo>
                  <a:lnTo>
                    <a:pt x="180" y="87"/>
                  </a:lnTo>
                  <a:lnTo>
                    <a:pt x="183" y="87"/>
                  </a:lnTo>
                  <a:lnTo>
                    <a:pt x="183" y="84"/>
                  </a:lnTo>
                  <a:lnTo>
                    <a:pt x="183" y="84"/>
                  </a:lnTo>
                  <a:lnTo>
                    <a:pt x="186" y="81"/>
                  </a:lnTo>
                  <a:lnTo>
                    <a:pt x="186" y="81"/>
                  </a:lnTo>
                  <a:lnTo>
                    <a:pt x="192" y="81"/>
                  </a:lnTo>
                  <a:lnTo>
                    <a:pt x="192" y="84"/>
                  </a:lnTo>
                  <a:lnTo>
                    <a:pt x="192" y="87"/>
                  </a:lnTo>
                  <a:lnTo>
                    <a:pt x="195" y="90"/>
                  </a:lnTo>
                  <a:lnTo>
                    <a:pt x="195" y="90"/>
                  </a:lnTo>
                  <a:lnTo>
                    <a:pt x="198" y="93"/>
                  </a:lnTo>
                  <a:lnTo>
                    <a:pt x="201" y="99"/>
                  </a:lnTo>
                  <a:lnTo>
                    <a:pt x="216" y="126"/>
                  </a:lnTo>
                  <a:lnTo>
                    <a:pt x="216" y="126"/>
                  </a:lnTo>
                  <a:lnTo>
                    <a:pt x="216" y="129"/>
                  </a:lnTo>
                  <a:lnTo>
                    <a:pt x="216" y="129"/>
                  </a:lnTo>
                  <a:lnTo>
                    <a:pt x="213" y="132"/>
                  </a:lnTo>
                  <a:lnTo>
                    <a:pt x="210" y="132"/>
                  </a:lnTo>
                  <a:lnTo>
                    <a:pt x="210" y="132"/>
                  </a:lnTo>
                  <a:lnTo>
                    <a:pt x="210" y="135"/>
                  </a:lnTo>
                  <a:lnTo>
                    <a:pt x="213" y="135"/>
                  </a:lnTo>
                  <a:lnTo>
                    <a:pt x="216" y="138"/>
                  </a:lnTo>
                  <a:lnTo>
                    <a:pt x="219" y="138"/>
                  </a:lnTo>
                  <a:lnTo>
                    <a:pt x="222" y="135"/>
                  </a:lnTo>
                  <a:lnTo>
                    <a:pt x="225" y="135"/>
                  </a:lnTo>
                  <a:lnTo>
                    <a:pt x="228" y="138"/>
                  </a:lnTo>
                  <a:lnTo>
                    <a:pt x="228" y="141"/>
                  </a:lnTo>
                  <a:lnTo>
                    <a:pt x="228" y="147"/>
                  </a:lnTo>
                  <a:lnTo>
                    <a:pt x="228" y="147"/>
                  </a:lnTo>
                  <a:lnTo>
                    <a:pt x="228" y="150"/>
                  </a:lnTo>
                  <a:lnTo>
                    <a:pt x="228" y="153"/>
                  </a:lnTo>
                  <a:lnTo>
                    <a:pt x="231" y="153"/>
                  </a:lnTo>
                  <a:lnTo>
                    <a:pt x="237" y="156"/>
                  </a:lnTo>
                  <a:lnTo>
                    <a:pt x="246" y="153"/>
                  </a:lnTo>
                  <a:lnTo>
                    <a:pt x="246" y="153"/>
                  </a:lnTo>
                  <a:lnTo>
                    <a:pt x="249" y="153"/>
                  </a:lnTo>
                  <a:lnTo>
                    <a:pt x="252" y="156"/>
                  </a:lnTo>
                  <a:lnTo>
                    <a:pt x="252" y="156"/>
                  </a:lnTo>
                  <a:lnTo>
                    <a:pt x="255" y="156"/>
                  </a:lnTo>
                  <a:lnTo>
                    <a:pt x="258" y="156"/>
                  </a:lnTo>
                  <a:lnTo>
                    <a:pt x="261" y="153"/>
                  </a:lnTo>
                  <a:lnTo>
                    <a:pt x="261" y="150"/>
                  </a:lnTo>
                  <a:lnTo>
                    <a:pt x="264" y="153"/>
                  </a:lnTo>
                  <a:lnTo>
                    <a:pt x="267" y="153"/>
                  </a:lnTo>
                  <a:lnTo>
                    <a:pt x="273" y="153"/>
                  </a:lnTo>
                  <a:lnTo>
                    <a:pt x="273" y="153"/>
                  </a:lnTo>
                  <a:lnTo>
                    <a:pt x="276" y="153"/>
                  </a:lnTo>
                  <a:lnTo>
                    <a:pt x="276" y="150"/>
                  </a:lnTo>
                  <a:lnTo>
                    <a:pt x="279" y="150"/>
                  </a:lnTo>
                  <a:lnTo>
                    <a:pt x="279" y="147"/>
                  </a:lnTo>
                  <a:lnTo>
                    <a:pt x="282" y="147"/>
                  </a:lnTo>
                  <a:lnTo>
                    <a:pt x="285" y="147"/>
                  </a:lnTo>
                  <a:lnTo>
                    <a:pt x="285" y="147"/>
                  </a:lnTo>
                  <a:lnTo>
                    <a:pt x="288" y="150"/>
                  </a:lnTo>
                  <a:lnTo>
                    <a:pt x="291" y="150"/>
                  </a:lnTo>
                  <a:lnTo>
                    <a:pt x="291" y="150"/>
                  </a:lnTo>
                  <a:lnTo>
                    <a:pt x="291" y="150"/>
                  </a:lnTo>
                  <a:lnTo>
                    <a:pt x="291" y="147"/>
                  </a:lnTo>
                  <a:lnTo>
                    <a:pt x="291" y="144"/>
                  </a:lnTo>
                  <a:lnTo>
                    <a:pt x="291" y="144"/>
                  </a:lnTo>
                  <a:lnTo>
                    <a:pt x="291" y="141"/>
                  </a:lnTo>
                  <a:lnTo>
                    <a:pt x="294" y="141"/>
                  </a:lnTo>
                  <a:lnTo>
                    <a:pt x="294" y="141"/>
                  </a:lnTo>
                  <a:lnTo>
                    <a:pt x="297" y="147"/>
                  </a:lnTo>
                  <a:lnTo>
                    <a:pt x="300" y="153"/>
                  </a:lnTo>
                  <a:lnTo>
                    <a:pt x="303" y="156"/>
                  </a:lnTo>
                  <a:lnTo>
                    <a:pt x="306" y="156"/>
                  </a:lnTo>
                  <a:lnTo>
                    <a:pt x="309" y="156"/>
                  </a:lnTo>
                  <a:lnTo>
                    <a:pt x="315" y="150"/>
                  </a:lnTo>
                  <a:lnTo>
                    <a:pt x="363" y="144"/>
                  </a:lnTo>
                  <a:lnTo>
                    <a:pt x="366" y="141"/>
                  </a:lnTo>
                  <a:lnTo>
                    <a:pt x="366" y="141"/>
                  </a:lnTo>
                  <a:lnTo>
                    <a:pt x="366" y="138"/>
                  </a:lnTo>
                  <a:lnTo>
                    <a:pt x="366" y="135"/>
                  </a:lnTo>
                  <a:lnTo>
                    <a:pt x="366" y="132"/>
                  </a:lnTo>
                  <a:lnTo>
                    <a:pt x="372" y="129"/>
                  </a:lnTo>
                  <a:lnTo>
                    <a:pt x="375" y="126"/>
                  </a:lnTo>
                  <a:lnTo>
                    <a:pt x="375" y="126"/>
                  </a:lnTo>
                  <a:lnTo>
                    <a:pt x="384" y="129"/>
                  </a:lnTo>
                  <a:lnTo>
                    <a:pt x="387" y="129"/>
                  </a:lnTo>
                  <a:lnTo>
                    <a:pt x="390" y="129"/>
                  </a:lnTo>
                  <a:lnTo>
                    <a:pt x="396" y="126"/>
                  </a:lnTo>
                  <a:lnTo>
                    <a:pt x="402" y="129"/>
                  </a:lnTo>
                  <a:lnTo>
                    <a:pt x="414" y="132"/>
                  </a:lnTo>
                  <a:lnTo>
                    <a:pt x="417" y="135"/>
                  </a:lnTo>
                  <a:lnTo>
                    <a:pt x="417" y="138"/>
                  </a:lnTo>
                  <a:lnTo>
                    <a:pt x="417" y="141"/>
                  </a:lnTo>
                  <a:lnTo>
                    <a:pt x="417" y="144"/>
                  </a:lnTo>
                  <a:lnTo>
                    <a:pt x="420" y="144"/>
                  </a:lnTo>
                  <a:lnTo>
                    <a:pt x="426" y="147"/>
                  </a:lnTo>
                  <a:lnTo>
                    <a:pt x="429" y="147"/>
                  </a:lnTo>
                  <a:lnTo>
                    <a:pt x="429" y="150"/>
                  </a:lnTo>
                  <a:lnTo>
                    <a:pt x="429" y="150"/>
                  </a:lnTo>
                  <a:lnTo>
                    <a:pt x="429" y="153"/>
                  </a:lnTo>
                  <a:lnTo>
                    <a:pt x="426" y="156"/>
                  </a:lnTo>
                  <a:lnTo>
                    <a:pt x="426" y="159"/>
                  </a:lnTo>
                  <a:lnTo>
                    <a:pt x="426" y="159"/>
                  </a:lnTo>
                  <a:lnTo>
                    <a:pt x="426" y="162"/>
                  </a:lnTo>
                  <a:lnTo>
                    <a:pt x="429" y="165"/>
                  </a:lnTo>
                  <a:lnTo>
                    <a:pt x="429" y="165"/>
                  </a:lnTo>
                  <a:lnTo>
                    <a:pt x="432" y="165"/>
                  </a:lnTo>
                  <a:lnTo>
                    <a:pt x="432" y="159"/>
                  </a:lnTo>
                  <a:lnTo>
                    <a:pt x="435" y="159"/>
                  </a:lnTo>
                  <a:lnTo>
                    <a:pt x="438" y="159"/>
                  </a:lnTo>
                  <a:lnTo>
                    <a:pt x="447" y="174"/>
                  </a:lnTo>
                  <a:lnTo>
                    <a:pt x="453" y="183"/>
                  </a:lnTo>
                  <a:lnTo>
                    <a:pt x="456" y="192"/>
                  </a:lnTo>
                  <a:lnTo>
                    <a:pt x="456" y="192"/>
                  </a:lnTo>
                  <a:lnTo>
                    <a:pt x="456" y="195"/>
                  </a:lnTo>
                  <a:lnTo>
                    <a:pt x="456" y="195"/>
                  </a:lnTo>
                  <a:lnTo>
                    <a:pt x="453" y="198"/>
                  </a:lnTo>
                  <a:lnTo>
                    <a:pt x="453" y="198"/>
                  </a:lnTo>
                  <a:lnTo>
                    <a:pt x="447" y="198"/>
                  </a:lnTo>
                  <a:lnTo>
                    <a:pt x="447" y="198"/>
                  </a:lnTo>
                  <a:lnTo>
                    <a:pt x="444" y="201"/>
                  </a:lnTo>
                  <a:lnTo>
                    <a:pt x="444" y="204"/>
                  </a:lnTo>
                  <a:lnTo>
                    <a:pt x="447" y="207"/>
                  </a:lnTo>
                  <a:lnTo>
                    <a:pt x="447" y="207"/>
                  </a:lnTo>
                  <a:lnTo>
                    <a:pt x="450" y="210"/>
                  </a:lnTo>
                  <a:lnTo>
                    <a:pt x="450" y="210"/>
                  </a:lnTo>
                  <a:lnTo>
                    <a:pt x="450" y="213"/>
                  </a:lnTo>
                  <a:lnTo>
                    <a:pt x="450" y="222"/>
                  </a:lnTo>
                  <a:lnTo>
                    <a:pt x="450" y="225"/>
                  </a:lnTo>
                  <a:lnTo>
                    <a:pt x="453" y="228"/>
                  </a:lnTo>
                  <a:lnTo>
                    <a:pt x="456" y="231"/>
                  </a:lnTo>
                  <a:lnTo>
                    <a:pt x="456" y="231"/>
                  </a:lnTo>
                  <a:lnTo>
                    <a:pt x="459" y="231"/>
                  </a:lnTo>
                  <a:lnTo>
                    <a:pt x="459" y="228"/>
                  </a:lnTo>
                  <a:lnTo>
                    <a:pt x="462" y="225"/>
                  </a:lnTo>
                  <a:lnTo>
                    <a:pt x="465" y="225"/>
                  </a:lnTo>
                  <a:lnTo>
                    <a:pt x="465" y="225"/>
                  </a:lnTo>
                  <a:lnTo>
                    <a:pt x="468" y="228"/>
                  </a:lnTo>
                  <a:lnTo>
                    <a:pt x="471" y="234"/>
                  </a:lnTo>
                  <a:lnTo>
                    <a:pt x="474" y="237"/>
                  </a:lnTo>
                  <a:lnTo>
                    <a:pt x="477" y="240"/>
                  </a:lnTo>
                  <a:lnTo>
                    <a:pt x="480" y="243"/>
                  </a:lnTo>
                  <a:lnTo>
                    <a:pt x="483" y="243"/>
                  </a:lnTo>
                  <a:lnTo>
                    <a:pt x="483" y="243"/>
                  </a:lnTo>
                  <a:lnTo>
                    <a:pt x="486" y="243"/>
                  </a:lnTo>
                  <a:lnTo>
                    <a:pt x="489" y="243"/>
                  </a:lnTo>
                  <a:lnTo>
                    <a:pt x="489" y="240"/>
                  </a:lnTo>
                  <a:lnTo>
                    <a:pt x="492" y="240"/>
                  </a:lnTo>
                  <a:lnTo>
                    <a:pt x="492" y="237"/>
                  </a:lnTo>
                  <a:lnTo>
                    <a:pt x="492" y="234"/>
                  </a:lnTo>
                  <a:lnTo>
                    <a:pt x="495" y="234"/>
                  </a:lnTo>
                  <a:lnTo>
                    <a:pt x="498" y="234"/>
                  </a:lnTo>
                  <a:lnTo>
                    <a:pt x="498" y="234"/>
                  </a:lnTo>
                  <a:lnTo>
                    <a:pt x="498" y="237"/>
                  </a:lnTo>
                  <a:lnTo>
                    <a:pt x="498" y="240"/>
                  </a:lnTo>
                  <a:lnTo>
                    <a:pt x="501" y="240"/>
                  </a:lnTo>
                  <a:lnTo>
                    <a:pt x="501" y="243"/>
                  </a:lnTo>
                  <a:lnTo>
                    <a:pt x="507" y="246"/>
                  </a:lnTo>
                  <a:lnTo>
                    <a:pt x="510" y="249"/>
                  </a:lnTo>
                  <a:lnTo>
                    <a:pt x="513" y="252"/>
                  </a:lnTo>
                  <a:lnTo>
                    <a:pt x="516" y="252"/>
                  </a:lnTo>
                  <a:lnTo>
                    <a:pt x="516" y="252"/>
                  </a:lnTo>
                  <a:lnTo>
                    <a:pt x="516" y="258"/>
                  </a:lnTo>
                  <a:lnTo>
                    <a:pt x="516" y="261"/>
                  </a:lnTo>
                  <a:lnTo>
                    <a:pt x="519" y="261"/>
                  </a:lnTo>
                  <a:lnTo>
                    <a:pt x="522" y="261"/>
                  </a:lnTo>
                  <a:lnTo>
                    <a:pt x="528" y="255"/>
                  </a:lnTo>
                  <a:lnTo>
                    <a:pt x="528" y="255"/>
                  </a:lnTo>
                  <a:lnTo>
                    <a:pt x="531" y="255"/>
                  </a:lnTo>
                  <a:lnTo>
                    <a:pt x="531" y="258"/>
                  </a:lnTo>
                  <a:lnTo>
                    <a:pt x="534" y="258"/>
                  </a:lnTo>
                  <a:lnTo>
                    <a:pt x="534" y="261"/>
                  </a:lnTo>
                  <a:lnTo>
                    <a:pt x="537" y="258"/>
                  </a:lnTo>
                  <a:lnTo>
                    <a:pt x="537" y="258"/>
                  </a:lnTo>
                  <a:lnTo>
                    <a:pt x="537" y="255"/>
                  </a:lnTo>
                  <a:close/>
                </a:path>
              </a:pathLst>
            </a:custGeom>
            <a:solidFill>
              <a:schemeClr val="bg2">
                <a:lumMod val="75000"/>
              </a:schemeClr>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66" name="Freeform 28">
            <a:extLst>
              <a:ext uri="{FF2B5EF4-FFF2-40B4-BE49-F238E27FC236}">
                <a16:creationId xmlns:a16="http://schemas.microsoft.com/office/drawing/2014/main" xmlns="" id="{1BAE27D7-7045-D349-8B64-90E509393542}"/>
              </a:ext>
            </a:extLst>
          </p:cNvPr>
          <p:cNvSpPr>
            <a:spLocks noEditPoints="1"/>
          </p:cNvSpPr>
          <p:nvPr/>
        </p:nvSpPr>
        <p:spPr bwMode="auto">
          <a:xfrm>
            <a:off x="5406190" y="2733278"/>
            <a:ext cx="1374775" cy="788988"/>
          </a:xfrm>
          <a:custGeom>
            <a:avLst/>
            <a:gdLst>
              <a:gd name="T0" fmla="*/ 417 w 866"/>
              <a:gd name="T1" fmla="*/ 497 h 497"/>
              <a:gd name="T2" fmla="*/ 9 w 866"/>
              <a:gd name="T3" fmla="*/ 134 h 497"/>
              <a:gd name="T4" fmla="*/ 857 w 866"/>
              <a:gd name="T5" fmla="*/ 230 h 497"/>
              <a:gd name="T6" fmla="*/ 854 w 866"/>
              <a:gd name="T7" fmla="*/ 191 h 497"/>
              <a:gd name="T8" fmla="*/ 812 w 866"/>
              <a:gd name="T9" fmla="*/ 116 h 497"/>
              <a:gd name="T10" fmla="*/ 761 w 866"/>
              <a:gd name="T11" fmla="*/ 98 h 497"/>
              <a:gd name="T12" fmla="*/ 698 w 866"/>
              <a:gd name="T13" fmla="*/ 59 h 497"/>
              <a:gd name="T14" fmla="*/ 665 w 866"/>
              <a:gd name="T15" fmla="*/ 86 h 497"/>
              <a:gd name="T16" fmla="*/ 668 w 866"/>
              <a:gd name="T17" fmla="*/ 104 h 497"/>
              <a:gd name="T18" fmla="*/ 629 w 866"/>
              <a:gd name="T19" fmla="*/ 83 h 497"/>
              <a:gd name="T20" fmla="*/ 614 w 866"/>
              <a:gd name="T21" fmla="*/ 80 h 497"/>
              <a:gd name="T22" fmla="*/ 593 w 866"/>
              <a:gd name="T23" fmla="*/ 62 h 497"/>
              <a:gd name="T24" fmla="*/ 530 w 866"/>
              <a:gd name="T25" fmla="*/ 107 h 497"/>
              <a:gd name="T26" fmla="*/ 491 w 866"/>
              <a:gd name="T27" fmla="*/ 89 h 497"/>
              <a:gd name="T28" fmla="*/ 467 w 866"/>
              <a:gd name="T29" fmla="*/ 36 h 497"/>
              <a:gd name="T30" fmla="*/ 444 w 866"/>
              <a:gd name="T31" fmla="*/ 15 h 497"/>
              <a:gd name="T32" fmla="*/ 429 w 866"/>
              <a:gd name="T33" fmla="*/ 0 h 497"/>
              <a:gd name="T34" fmla="*/ 396 w 866"/>
              <a:gd name="T35" fmla="*/ 9 h 497"/>
              <a:gd name="T36" fmla="*/ 345 w 866"/>
              <a:gd name="T37" fmla="*/ 12 h 497"/>
              <a:gd name="T38" fmla="*/ 309 w 866"/>
              <a:gd name="T39" fmla="*/ 56 h 497"/>
              <a:gd name="T40" fmla="*/ 273 w 866"/>
              <a:gd name="T41" fmla="*/ 59 h 497"/>
              <a:gd name="T42" fmla="*/ 252 w 866"/>
              <a:gd name="T43" fmla="*/ 65 h 497"/>
              <a:gd name="T44" fmla="*/ 231 w 866"/>
              <a:gd name="T45" fmla="*/ 56 h 497"/>
              <a:gd name="T46" fmla="*/ 198 w 866"/>
              <a:gd name="T47" fmla="*/ 71 h 497"/>
              <a:gd name="T48" fmla="*/ 138 w 866"/>
              <a:gd name="T49" fmla="*/ 77 h 497"/>
              <a:gd name="T50" fmla="*/ 96 w 866"/>
              <a:gd name="T51" fmla="*/ 95 h 497"/>
              <a:gd name="T52" fmla="*/ 78 w 866"/>
              <a:gd name="T53" fmla="*/ 164 h 497"/>
              <a:gd name="T54" fmla="*/ 168 w 866"/>
              <a:gd name="T55" fmla="*/ 146 h 497"/>
              <a:gd name="T56" fmla="*/ 171 w 866"/>
              <a:gd name="T57" fmla="*/ 167 h 497"/>
              <a:gd name="T58" fmla="*/ 174 w 866"/>
              <a:gd name="T59" fmla="*/ 176 h 497"/>
              <a:gd name="T60" fmla="*/ 162 w 866"/>
              <a:gd name="T61" fmla="*/ 188 h 497"/>
              <a:gd name="T62" fmla="*/ 114 w 866"/>
              <a:gd name="T63" fmla="*/ 185 h 497"/>
              <a:gd name="T64" fmla="*/ 132 w 866"/>
              <a:gd name="T65" fmla="*/ 215 h 497"/>
              <a:gd name="T66" fmla="*/ 180 w 866"/>
              <a:gd name="T67" fmla="*/ 245 h 497"/>
              <a:gd name="T68" fmla="*/ 120 w 866"/>
              <a:gd name="T69" fmla="*/ 275 h 497"/>
              <a:gd name="T70" fmla="*/ 162 w 866"/>
              <a:gd name="T71" fmla="*/ 338 h 497"/>
              <a:gd name="T72" fmla="*/ 219 w 866"/>
              <a:gd name="T73" fmla="*/ 320 h 497"/>
              <a:gd name="T74" fmla="*/ 240 w 866"/>
              <a:gd name="T75" fmla="*/ 323 h 497"/>
              <a:gd name="T76" fmla="*/ 267 w 866"/>
              <a:gd name="T77" fmla="*/ 329 h 497"/>
              <a:gd name="T78" fmla="*/ 327 w 866"/>
              <a:gd name="T79" fmla="*/ 347 h 497"/>
              <a:gd name="T80" fmla="*/ 384 w 866"/>
              <a:gd name="T81" fmla="*/ 356 h 497"/>
              <a:gd name="T82" fmla="*/ 393 w 866"/>
              <a:gd name="T83" fmla="*/ 374 h 497"/>
              <a:gd name="T84" fmla="*/ 414 w 866"/>
              <a:gd name="T85" fmla="*/ 371 h 497"/>
              <a:gd name="T86" fmla="*/ 423 w 866"/>
              <a:gd name="T87" fmla="*/ 365 h 497"/>
              <a:gd name="T88" fmla="*/ 426 w 866"/>
              <a:gd name="T89" fmla="*/ 410 h 497"/>
              <a:gd name="T90" fmla="*/ 426 w 866"/>
              <a:gd name="T91" fmla="*/ 407 h 497"/>
              <a:gd name="T92" fmla="*/ 452 w 866"/>
              <a:gd name="T93" fmla="*/ 410 h 497"/>
              <a:gd name="T94" fmla="*/ 458 w 866"/>
              <a:gd name="T95" fmla="*/ 392 h 497"/>
              <a:gd name="T96" fmla="*/ 470 w 866"/>
              <a:gd name="T97" fmla="*/ 404 h 497"/>
              <a:gd name="T98" fmla="*/ 515 w 866"/>
              <a:gd name="T99" fmla="*/ 404 h 497"/>
              <a:gd name="T100" fmla="*/ 491 w 866"/>
              <a:gd name="T101" fmla="*/ 419 h 497"/>
              <a:gd name="T102" fmla="*/ 482 w 866"/>
              <a:gd name="T103" fmla="*/ 425 h 497"/>
              <a:gd name="T104" fmla="*/ 530 w 866"/>
              <a:gd name="T105" fmla="*/ 422 h 497"/>
              <a:gd name="T106" fmla="*/ 557 w 866"/>
              <a:gd name="T107" fmla="*/ 428 h 497"/>
              <a:gd name="T108" fmla="*/ 575 w 866"/>
              <a:gd name="T109" fmla="*/ 446 h 497"/>
              <a:gd name="T110" fmla="*/ 605 w 866"/>
              <a:gd name="T111" fmla="*/ 434 h 497"/>
              <a:gd name="T112" fmla="*/ 626 w 866"/>
              <a:gd name="T113" fmla="*/ 440 h 497"/>
              <a:gd name="T114" fmla="*/ 647 w 866"/>
              <a:gd name="T115" fmla="*/ 395 h 497"/>
              <a:gd name="T116" fmla="*/ 740 w 866"/>
              <a:gd name="T117" fmla="*/ 359 h 497"/>
              <a:gd name="T118" fmla="*/ 824 w 866"/>
              <a:gd name="T119" fmla="*/ 338 h 497"/>
              <a:gd name="T120" fmla="*/ 860 w 866"/>
              <a:gd name="T121" fmla="*/ 28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66" h="497">
                <a:moveTo>
                  <a:pt x="432" y="488"/>
                </a:moveTo>
                <a:lnTo>
                  <a:pt x="429" y="488"/>
                </a:lnTo>
                <a:lnTo>
                  <a:pt x="423" y="479"/>
                </a:lnTo>
                <a:lnTo>
                  <a:pt x="420" y="479"/>
                </a:lnTo>
                <a:lnTo>
                  <a:pt x="417" y="476"/>
                </a:lnTo>
                <a:lnTo>
                  <a:pt x="405" y="470"/>
                </a:lnTo>
                <a:lnTo>
                  <a:pt x="405" y="470"/>
                </a:lnTo>
                <a:lnTo>
                  <a:pt x="402" y="467"/>
                </a:lnTo>
                <a:lnTo>
                  <a:pt x="399" y="467"/>
                </a:lnTo>
                <a:lnTo>
                  <a:pt x="399" y="470"/>
                </a:lnTo>
                <a:lnTo>
                  <a:pt x="399" y="470"/>
                </a:lnTo>
                <a:lnTo>
                  <a:pt x="399" y="476"/>
                </a:lnTo>
                <a:lnTo>
                  <a:pt x="402" y="482"/>
                </a:lnTo>
                <a:lnTo>
                  <a:pt x="402" y="485"/>
                </a:lnTo>
                <a:lnTo>
                  <a:pt x="402" y="491"/>
                </a:lnTo>
                <a:lnTo>
                  <a:pt x="405" y="494"/>
                </a:lnTo>
                <a:lnTo>
                  <a:pt x="417" y="497"/>
                </a:lnTo>
                <a:lnTo>
                  <a:pt x="432" y="497"/>
                </a:lnTo>
                <a:lnTo>
                  <a:pt x="438" y="497"/>
                </a:lnTo>
                <a:lnTo>
                  <a:pt x="441" y="491"/>
                </a:lnTo>
                <a:lnTo>
                  <a:pt x="438" y="488"/>
                </a:lnTo>
                <a:lnTo>
                  <a:pt x="432" y="488"/>
                </a:lnTo>
                <a:close/>
                <a:moveTo>
                  <a:pt x="21" y="128"/>
                </a:moveTo>
                <a:lnTo>
                  <a:pt x="18" y="128"/>
                </a:lnTo>
                <a:lnTo>
                  <a:pt x="18" y="125"/>
                </a:lnTo>
                <a:lnTo>
                  <a:pt x="15" y="125"/>
                </a:lnTo>
                <a:lnTo>
                  <a:pt x="9" y="125"/>
                </a:lnTo>
                <a:lnTo>
                  <a:pt x="0" y="131"/>
                </a:lnTo>
                <a:lnTo>
                  <a:pt x="0" y="134"/>
                </a:lnTo>
                <a:lnTo>
                  <a:pt x="6" y="131"/>
                </a:lnTo>
                <a:lnTo>
                  <a:pt x="9" y="131"/>
                </a:lnTo>
                <a:lnTo>
                  <a:pt x="9" y="134"/>
                </a:lnTo>
                <a:lnTo>
                  <a:pt x="9" y="134"/>
                </a:lnTo>
                <a:lnTo>
                  <a:pt x="9" y="134"/>
                </a:lnTo>
                <a:lnTo>
                  <a:pt x="6" y="134"/>
                </a:lnTo>
                <a:lnTo>
                  <a:pt x="6" y="137"/>
                </a:lnTo>
                <a:lnTo>
                  <a:pt x="12" y="137"/>
                </a:lnTo>
                <a:lnTo>
                  <a:pt x="21" y="131"/>
                </a:lnTo>
                <a:lnTo>
                  <a:pt x="21" y="128"/>
                </a:lnTo>
                <a:lnTo>
                  <a:pt x="21" y="128"/>
                </a:lnTo>
                <a:lnTo>
                  <a:pt x="21" y="128"/>
                </a:lnTo>
                <a:close/>
                <a:moveTo>
                  <a:pt x="866" y="269"/>
                </a:moveTo>
                <a:lnTo>
                  <a:pt x="866" y="263"/>
                </a:lnTo>
                <a:lnTo>
                  <a:pt x="866" y="260"/>
                </a:lnTo>
                <a:lnTo>
                  <a:pt x="866" y="257"/>
                </a:lnTo>
                <a:lnTo>
                  <a:pt x="866" y="257"/>
                </a:lnTo>
                <a:lnTo>
                  <a:pt x="863" y="254"/>
                </a:lnTo>
                <a:lnTo>
                  <a:pt x="863" y="251"/>
                </a:lnTo>
                <a:lnTo>
                  <a:pt x="860" y="251"/>
                </a:lnTo>
                <a:lnTo>
                  <a:pt x="860" y="248"/>
                </a:lnTo>
                <a:lnTo>
                  <a:pt x="857" y="230"/>
                </a:lnTo>
                <a:lnTo>
                  <a:pt x="860" y="227"/>
                </a:lnTo>
                <a:lnTo>
                  <a:pt x="860" y="227"/>
                </a:lnTo>
                <a:lnTo>
                  <a:pt x="860" y="227"/>
                </a:lnTo>
                <a:lnTo>
                  <a:pt x="860" y="227"/>
                </a:lnTo>
                <a:lnTo>
                  <a:pt x="860" y="224"/>
                </a:lnTo>
                <a:lnTo>
                  <a:pt x="860" y="224"/>
                </a:lnTo>
                <a:lnTo>
                  <a:pt x="860" y="215"/>
                </a:lnTo>
                <a:lnTo>
                  <a:pt x="860" y="212"/>
                </a:lnTo>
                <a:lnTo>
                  <a:pt x="857" y="206"/>
                </a:lnTo>
                <a:lnTo>
                  <a:pt x="857" y="203"/>
                </a:lnTo>
                <a:lnTo>
                  <a:pt x="857" y="203"/>
                </a:lnTo>
                <a:lnTo>
                  <a:pt x="857" y="200"/>
                </a:lnTo>
                <a:lnTo>
                  <a:pt x="857" y="197"/>
                </a:lnTo>
                <a:lnTo>
                  <a:pt x="854" y="197"/>
                </a:lnTo>
                <a:lnTo>
                  <a:pt x="854" y="197"/>
                </a:lnTo>
                <a:lnTo>
                  <a:pt x="854" y="194"/>
                </a:lnTo>
                <a:lnTo>
                  <a:pt x="854" y="191"/>
                </a:lnTo>
                <a:lnTo>
                  <a:pt x="857" y="188"/>
                </a:lnTo>
                <a:lnTo>
                  <a:pt x="860" y="179"/>
                </a:lnTo>
                <a:lnTo>
                  <a:pt x="860" y="176"/>
                </a:lnTo>
                <a:lnTo>
                  <a:pt x="860" y="173"/>
                </a:lnTo>
                <a:lnTo>
                  <a:pt x="860" y="167"/>
                </a:lnTo>
                <a:lnTo>
                  <a:pt x="857" y="143"/>
                </a:lnTo>
                <a:lnTo>
                  <a:pt x="857" y="137"/>
                </a:lnTo>
                <a:lnTo>
                  <a:pt x="860" y="134"/>
                </a:lnTo>
                <a:lnTo>
                  <a:pt x="860" y="119"/>
                </a:lnTo>
                <a:lnTo>
                  <a:pt x="854" y="116"/>
                </a:lnTo>
                <a:lnTo>
                  <a:pt x="851" y="113"/>
                </a:lnTo>
                <a:lnTo>
                  <a:pt x="830" y="107"/>
                </a:lnTo>
                <a:lnTo>
                  <a:pt x="824" y="107"/>
                </a:lnTo>
                <a:lnTo>
                  <a:pt x="821" y="107"/>
                </a:lnTo>
                <a:lnTo>
                  <a:pt x="818" y="110"/>
                </a:lnTo>
                <a:lnTo>
                  <a:pt x="815" y="116"/>
                </a:lnTo>
                <a:lnTo>
                  <a:pt x="812" y="116"/>
                </a:lnTo>
                <a:lnTo>
                  <a:pt x="812" y="119"/>
                </a:lnTo>
                <a:lnTo>
                  <a:pt x="809" y="119"/>
                </a:lnTo>
                <a:lnTo>
                  <a:pt x="806" y="122"/>
                </a:lnTo>
                <a:lnTo>
                  <a:pt x="803" y="122"/>
                </a:lnTo>
                <a:lnTo>
                  <a:pt x="797" y="128"/>
                </a:lnTo>
                <a:lnTo>
                  <a:pt x="794" y="128"/>
                </a:lnTo>
                <a:lnTo>
                  <a:pt x="788" y="131"/>
                </a:lnTo>
                <a:lnTo>
                  <a:pt x="785" y="131"/>
                </a:lnTo>
                <a:lnTo>
                  <a:pt x="782" y="131"/>
                </a:lnTo>
                <a:lnTo>
                  <a:pt x="779" y="128"/>
                </a:lnTo>
                <a:lnTo>
                  <a:pt x="776" y="125"/>
                </a:lnTo>
                <a:lnTo>
                  <a:pt x="773" y="122"/>
                </a:lnTo>
                <a:lnTo>
                  <a:pt x="770" y="122"/>
                </a:lnTo>
                <a:lnTo>
                  <a:pt x="764" y="110"/>
                </a:lnTo>
                <a:lnTo>
                  <a:pt x="761" y="104"/>
                </a:lnTo>
                <a:lnTo>
                  <a:pt x="761" y="104"/>
                </a:lnTo>
                <a:lnTo>
                  <a:pt x="761" y="98"/>
                </a:lnTo>
                <a:lnTo>
                  <a:pt x="761" y="98"/>
                </a:lnTo>
                <a:lnTo>
                  <a:pt x="758" y="95"/>
                </a:lnTo>
                <a:lnTo>
                  <a:pt x="758" y="92"/>
                </a:lnTo>
                <a:lnTo>
                  <a:pt x="755" y="86"/>
                </a:lnTo>
                <a:lnTo>
                  <a:pt x="752" y="80"/>
                </a:lnTo>
                <a:lnTo>
                  <a:pt x="752" y="80"/>
                </a:lnTo>
                <a:lnTo>
                  <a:pt x="752" y="77"/>
                </a:lnTo>
                <a:lnTo>
                  <a:pt x="752" y="74"/>
                </a:lnTo>
                <a:lnTo>
                  <a:pt x="752" y="74"/>
                </a:lnTo>
                <a:lnTo>
                  <a:pt x="749" y="74"/>
                </a:lnTo>
                <a:lnTo>
                  <a:pt x="740" y="80"/>
                </a:lnTo>
                <a:lnTo>
                  <a:pt x="722" y="83"/>
                </a:lnTo>
                <a:lnTo>
                  <a:pt x="707" y="83"/>
                </a:lnTo>
                <a:lnTo>
                  <a:pt x="698" y="80"/>
                </a:lnTo>
                <a:lnTo>
                  <a:pt x="692" y="74"/>
                </a:lnTo>
                <a:lnTo>
                  <a:pt x="692" y="68"/>
                </a:lnTo>
                <a:lnTo>
                  <a:pt x="698" y="59"/>
                </a:lnTo>
                <a:lnTo>
                  <a:pt x="698" y="56"/>
                </a:lnTo>
                <a:lnTo>
                  <a:pt x="695" y="53"/>
                </a:lnTo>
                <a:lnTo>
                  <a:pt x="695" y="53"/>
                </a:lnTo>
                <a:lnTo>
                  <a:pt x="698" y="53"/>
                </a:lnTo>
                <a:lnTo>
                  <a:pt x="677" y="56"/>
                </a:lnTo>
                <a:lnTo>
                  <a:pt x="677" y="59"/>
                </a:lnTo>
                <a:lnTo>
                  <a:pt x="668" y="59"/>
                </a:lnTo>
                <a:lnTo>
                  <a:pt x="668" y="59"/>
                </a:lnTo>
                <a:lnTo>
                  <a:pt x="668" y="62"/>
                </a:lnTo>
                <a:lnTo>
                  <a:pt x="668" y="65"/>
                </a:lnTo>
                <a:lnTo>
                  <a:pt x="665" y="65"/>
                </a:lnTo>
                <a:lnTo>
                  <a:pt x="662" y="65"/>
                </a:lnTo>
                <a:lnTo>
                  <a:pt x="659" y="68"/>
                </a:lnTo>
                <a:lnTo>
                  <a:pt x="659" y="71"/>
                </a:lnTo>
                <a:lnTo>
                  <a:pt x="659" y="74"/>
                </a:lnTo>
                <a:lnTo>
                  <a:pt x="659" y="77"/>
                </a:lnTo>
                <a:lnTo>
                  <a:pt x="665" y="86"/>
                </a:lnTo>
                <a:lnTo>
                  <a:pt x="665" y="89"/>
                </a:lnTo>
                <a:lnTo>
                  <a:pt x="668" y="89"/>
                </a:lnTo>
                <a:lnTo>
                  <a:pt x="671" y="89"/>
                </a:lnTo>
                <a:lnTo>
                  <a:pt x="671" y="92"/>
                </a:lnTo>
                <a:lnTo>
                  <a:pt x="674" y="95"/>
                </a:lnTo>
                <a:lnTo>
                  <a:pt x="671" y="92"/>
                </a:lnTo>
                <a:lnTo>
                  <a:pt x="671" y="92"/>
                </a:lnTo>
                <a:lnTo>
                  <a:pt x="671" y="92"/>
                </a:lnTo>
                <a:lnTo>
                  <a:pt x="668" y="92"/>
                </a:lnTo>
                <a:lnTo>
                  <a:pt x="668" y="95"/>
                </a:lnTo>
                <a:lnTo>
                  <a:pt x="671" y="101"/>
                </a:lnTo>
                <a:lnTo>
                  <a:pt x="671" y="104"/>
                </a:lnTo>
                <a:lnTo>
                  <a:pt x="677" y="107"/>
                </a:lnTo>
                <a:lnTo>
                  <a:pt x="671" y="113"/>
                </a:lnTo>
                <a:lnTo>
                  <a:pt x="668" y="116"/>
                </a:lnTo>
                <a:lnTo>
                  <a:pt x="668" y="107"/>
                </a:lnTo>
                <a:lnTo>
                  <a:pt x="668" y="104"/>
                </a:lnTo>
                <a:lnTo>
                  <a:pt x="662" y="95"/>
                </a:lnTo>
                <a:lnTo>
                  <a:pt x="662" y="95"/>
                </a:lnTo>
                <a:lnTo>
                  <a:pt x="665" y="92"/>
                </a:lnTo>
                <a:lnTo>
                  <a:pt x="662" y="89"/>
                </a:lnTo>
                <a:lnTo>
                  <a:pt x="659" y="89"/>
                </a:lnTo>
                <a:lnTo>
                  <a:pt x="659" y="86"/>
                </a:lnTo>
                <a:lnTo>
                  <a:pt x="659" y="80"/>
                </a:lnTo>
                <a:lnTo>
                  <a:pt x="653" y="74"/>
                </a:lnTo>
                <a:lnTo>
                  <a:pt x="653" y="71"/>
                </a:lnTo>
                <a:lnTo>
                  <a:pt x="644" y="71"/>
                </a:lnTo>
                <a:lnTo>
                  <a:pt x="632" y="77"/>
                </a:lnTo>
                <a:lnTo>
                  <a:pt x="635" y="80"/>
                </a:lnTo>
                <a:lnTo>
                  <a:pt x="635" y="83"/>
                </a:lnTo>
                <a:lnTo>
                  <a:pt x="638" y="83"/>
                </a:lnTo>
                <a:lnTo>
                  <a:pt x="635" y="83"/>
                </a:lnTo>
                <a:lnTo>
                  <a:pt x="632" y="80"/>
                </a:lnTo>
                <a:lnTo>
                  <a:pt x="629" y="83"/>
                </a:lnTo>
                <a:lnTo>
                  <a:pt x="629" y="86"/>
                </a:lnTo>
                <a:lnTo>
                  <a:pt x="629" y="89"/>
                </a:lnTo>
                <a:lnTo>
                  <a:pt x="629" y="89"/>
                </a:lnTo>
                <a:lnTo>
                  <a:pt x="629" y="92"/>
                </a:lnTo>
                <a:lnTo>
                  <a:pt x="626" y="92"/>
                </a:lnTo>
                <a:lnTo>
                  <a:pt x="626" y="92"/>
                </a:lnTo>
                <a:lnTo>
                  <a:pt x="623" y="86"/>
                </a:lnTo>
                <a:lnTo>
                  <a:pt x="623" y="83"/>
                </a:lnTo>
                <a:lnTo>
                  <a:pt x="623" y="86"/>
                </a:lnTo>
                <a:lnTo>
                  <a:pt x="623" y="89"/>
                </a:lnTo>
                <a:lnTo>
                  <a:pt x="620" y="92"/>
                </a:lnTo>
                <a:lnTo>
                  <a:pt x="620" y="92"/>
                </a:lnTo>
                <a:lnTo>
                  <a:pt x="617" y="89"/>
                </a:lnTo>
                <a:lnTo>
                  <a:pt x="617" y="86"/>
                </a:lnTo>
                <a:lnTo>
                  <a:pt x="617" y="83"/>
                </a:lnTo>
                <a:lnTo>
                  <a:pt x="614" y="83"/>
                </a:lnTo>
                <a:lnTo>
                  <a:pt x="614" y="80"/>
                </a:lnTo>
                <a:lnTo>
                  <a:pt x="611" y="74"/>
                </a:lnTo>
                <a:lnTo>
                  <a:pt x="611" y="71"/>
                </a:lnTo>
                <a:lnTo>
                  <a:pt x="605" y="74"/>
                </a:lnTo>
                <a:lnTo>
                  <a:pt x="602" y="77"/>
                </a:lnTo>
                <a:lnTo>
                  <a:pt x="599" y="80"/>
                </a:lnTo>
                <a:lnTo>
                  <a:pt x="593" y="77"/>
                </a:lnTo>
                <a:lnTo>
                  <a:pt x="599" y="71"/>
                </a:lnTo>
                <a:lnTo>
                  <a:pt x="602" y="71"/>
                </a:lnTo>
                <a:lnTo>
                  <a:pt x="602" y="68"/>
                </a:lnTo>
                <a:lnTo>
                  <a:pt x="602" y="65"/>
                </a:lnTo>
                <a:lnTo>
                  <a:pt x="605" y="65"/>
                </a:lnTo>
                <a:lnTo>
                  <a:pt x="605" y="62"/>
                </a:lnTo>
                <a:lnTo>
                  <a:pt x="602" y="62"/>
                </a:lnTo>
                <a:lnTo>
                  <a:pt x="599" y="62"/>
                </a:lnTo>
                <a:lnTo>
                  <a:pt x="599" y="59"/>
                </a:lnTo>
                <a:lnTo>
                  <a:pt x="596" y="56"/>
                </a:lnTo>
                <a:lnTo>
                  <a:pt x="593" y="62"/>
                </a:lnTo>
                <a:lnTo>
                  <a:pt x="590" y="68"/>
                </a:lnTo>
                <a:lnTo>
                  <a:pt x="581" y="71"/>
                </a:lnTo>
                <a:lnTo>
                  <a:pt x="578" y="74"/>
                </a:lnTo>
                <a:lnTo>
                  <a:pt x="575" y="68"/>
                </a:lnTo>
                <a:lnTo>
                  <a:pt x="569" y="68"/>
                </a:lnTo>
                <a:lnTo>
                  <a:pt x="560" y="71"/>
                </a:lnTo>
                <a:lnTo>
                  <a:pt x="566" y="74"/>
                </a:lnTo>
                <a:lnTo>
                  <a:pt x="566" y="74"/>
                </a:lnTo>
                <a:lnTo>
                  <a:pt x="566" y="77"/>
                </a:lnTo>
                <a:lnTo>
                  <a:pt x="563" y="80"/>
                </a:lnTo>
                <a:lnTo>
                  <a:pt x="548" y="89"/>
                </a:lnTo>
                <a:lnTo>
                  <a:pt x="545" y="89"/>
                </a:lnTo>
                <a:lnTo>
                  <a:pt x="542" y="92"/>
                </a:lnTo>
                <a:lnTo>
                  <a:pt x="542" y="92"/>
                </a:lnTo>
                <a:lnTo>
                  <a:pt x="536" y="101"/>
                </a:lnTo>
                <a:lnTo>
                  <a:pt x="533" y="104"/>
                </a:lnTo>
                <a:lnTo>
                  <a:pt x="530" y="107"/>
                </a:lnTo>
                <a:lnTo>
                  <a:pt x="521" y="107"/>
                </a:lnTo>
                <a:lnTo>
                  <a:pt x="521" y="110"/>
                </a:lnTo>
                <a:lnTo>
                  <a:pt x="521" y="113"/>
                </a:lnTo>
                <a:lnTo>
                  <a:pt x="518" y="116"/>
                </a:lnTo>
                <a:lnTo>
                  <a:pt x="515" y="113"/>
                </a:lnTo>
                <a:lnTo>
                  <a:pt x="515" y="113"/>
                </a:lnTo>
                <a:lnTo>
                  <a:pt x="512" y="110"/>
                </a:lnTo>
                <a:lnTo>
                  <a:pt x="512" y="110"/>
                </a:lnTo>
                <a:lnTo>
                  <a:pt x="509" y="107"/>
                </a:lnTo>
                <a:lnTo>
                  <a:pt x="509" y="107"/>
                </a:lnTo>
                <a:lnTo>
                  <a:pt x="512" y="104"/>
                </a:lnTo>
                <a:lnTo>
                  <a:pt x="512" y="104"/>
                </a:lnTo>
                <a:lnTo>
                  <a:pt x="512" y="101"/>
                </a:lnTo>
                <a:lnTo>
                  <a:pt x="500" y="95"/>
                </a:lnTo>
                <a:lnTo>
                  <a:pt x="497" y="89"/>
                </a:lnTo>
                <a:lnTo>
                  <a:pt x="494" y="89"/>
                </a:lnTo>
                <a:lnTo>
                  <a:pt x="491" y="89"/>
                </a:lnTo>
                <a:lnTo>
                  <a:pt x="491" y="86"/>
                </a:lnTo>
                <a:lnTo>
                  <a:pt x="491" y="83"/>
                </a:lnTo>
                <a:lnTo>
                  <a:pt x="491" y="83"/>
                </a:lnTo>
                <a:lnTo>
                  <a:pt x="491" y="80"/>
                </a:lnTo>
                <a:lnTo>
                  <a:pt x="491" y="80"/>
                </a:lnTo>
                <a:lnTo>
                  <a:pt x="488" y="68"/>
                </a:lnTo>
                <a:lnTo>
                  <a:pt x="476" y="56"/>
                </a:lnTo>
                <a:lnTo>
                  <a:pt x="473" y="53"/>
                </a:lnTo>
                <a:lnTo>
                  <a:pt x="470" y="51"/>
                </a:lnTo>
                <a:lnTo>
                  <a:pt x="467" y="48"/>
                </a:lnTo>
                <a:lnTo>
                  <a:pt x="464" y="45"/>
                </a:lnTo>
                <a:lnTo>
                  <a:pt x="464" y="45"/>
                </a:lnTo>
                <a:lnTo>
                  <a:pt x="464" y="42"/>
                </a:lnTo>
                <a:lnTo>
                  <a:pt x="467" y="42"/>
                </a:lnTo>
                <a:lnTo>
                  <a:pt x="467" y="39"/>
                </a:lnTo>
                <a:lnTo>
                  <a:pt x="467" y="39"/>
                </a:lnTo>
                <a:lnTo>
                  <a:pt x="467" y="36"/>
                </a:lnTo>
                <a:lnTo>
                  <a:pt x="461" y="33"/>
                </a:lnTo>
                <a:lnTo>
                  <a:pt x="452" y="33"/>
                </a:lnTo>
                <a:lnTo>
                  <a:pt x="447" y="30"/>
                </a:lnTo>
                <a:lnTo>
                  <a:pt x="447" y="27"/>
                </a:lnTo>
                <a:lnTo>
                  <a:pt x="444" y="27"/>
                </a:lnTo>
                <a:lnTo>
                  <a:pt x="444" y="27"/>
                </a:lnTo>
                <a:lnTo>
                  <a:pt x="447" y="24"/>
                </a:lnTo>
                <a:lnTo>
                  <a:pt x="449" y="24"/>
                </a:lnTo>
                <a:lnTo>
                  <a:pt x="449" y="21"/>
                </a:lnTo>
                <a:lnTo>
                  <a:pt x="449" y="21"/>
                </a:lnTo>
                <a:lnTo>
                  <a:pt x="449" y="21"/>
                </a:lnTo>
                <a:lnTo>
                  <a:pt x="449" y="21"/>
                </a:lnTo>
                <a:lnTo>
                  <a:pt x="449" y="21"/>
                </a:lnTo>
                <a:lnTo>
                  <a:pt x="449" y="18"/>
                </a:lnTo>
                <a:lnTo>
                  <a:pt x="449" y="15"/>
                </a:lnTo>
                <a:lnTo>
                  <a:pt x="447" y="15"/>
                </a:lnTo>
                <a:lnTo>
                  <a:pt x="444" y="15"/>
                </a:lnTo>
                <a:lnTo>
                  <a:pt x="444" y="18"/>
                </a:lnTo>
                <a:lnTo>
                  <a:pt x="438" y="18"/>
                </a:lnTo>
                <a:lnTo>
                  <a:pt x="435" y="24"/>
                </a:lnTo>
                <a:lnTo>
                  <a:pt x="429" y="36"/>
                </a:lnTo>
                <a:lnTo>
                  <a:pt x="426" y="36"/>
                </a:lnTo>
                <a:lnTo>
                  <a:pt x="426" y="36"/>
                </a:lnTo>
                <a:lnTo>
                  <a:pt x="432" y="30"/>
                </a:lnTo>
                <a:lnTo>
                  <a:pt x="432" y="27"/>
                </a:lnTo>
                <a:lnTo>
                  <a:pt x="435" y="18"/>
                </a:lnTo>
                <a:lnTo>
                  <a:pt x="438" y="15"/>
                </a:lnTo>
                <a:lnTo>
                  <a:pt x="435" y="12"/>
                </a:lnTo>
                <a:lnTo>
                  <a:pt x="435" y="12"/>
                </a:lnTo>
                <a:lnTo>
                  <a:pt x="435" y="9"/>
                </a:lnTo>
                <a:lnTo>
                  <a:pt x="435" y="3"/>
                </a:lnTo>
                <a:lnTo>
                  <a:pt x="435" y="3"/>
                </a:lnTo>
                <a:lnTo>
                  <a:pt x="432" y="0"/>
                </a:lnTo>
                <a:lnTo>
                  <a:pt x="429" y="0"/>
                </a:lnTo>
                <a:lnTo>
                  <a:pt x="426" y="6"/>
                </a:lnTo>
                <a:lnTo>
                  <a:pt x="423" y="3"/>
                </a:lnTo>
                <a:lnTo>
                  <a:pt x="420" y="6"/>
                </a:lnTo>
                <a:lnTo>
                  <a:pt x="414" y="12"/>
                </a:lnTo>
                <a:lnTo>
                  <a:pt x="408" y="18"/>
                </a:lnTo>
                <a:lnTo>
                  <a:pt x="408" y="21"/>
                </a:lnTo>
                <a:lnTo>
                  <a:pt x="405" y="27"/>
                </a:lnTo>
                <a:lnTo>
                  <a:pt x="405" y="24"/>
                </a:lnTo>
                <a:lnTo>
                  <a:pt x="405" y="24"/>
                </a:lnTo>
                <a:lnTo>
                  <a:pt x="405" y="21"/>
                </a:lnTo>
                <a:lnTo>
                  <a:pt x="408" y="18"/>
                </a:lnTo>
                <a:lnTo>
                  <a:pt x="408" y="12"/>
                </a:lnTo>
                <a:lnTo>
                  <a:pt x="408" y="6"/>
                </a:lnTo>
                <a:lnTo>
                  <a:pt x="408" y="3"/>
                </a:lnTo>
                <a:lnTo>
                  <a:pt x="405" y="0"/>
                </a:lnTo>
                <a:lnTo>
                  <a:pt x="399" y="9"/>
                </a:lnTo>
                <a:lnTo>
                  <a:pt x="396" y="9"/>
                </a:lnTo>
                <a:lnTo>
                  <a:pt x="396" y="9"/>
                </a:lnTo>
                <a:lnTo>
                  <a:pt x="393" y="9"/>
                </a:lnTo>
                <a:lnTo>
                  <a:pt x="375" y="18"/>
                </a:lnTo>
                <a:lnTo>
                  <a:pt x="372" y="18"/>
                </a:lnTo>
                <a:lnTo>
                  <a:pt x="372" y="21"/>
                </a:lnTo>
                <a:lnTo>
                  <a:pt x="369" y="21"/>
                </a:lnTo>
                <a:lnTo>
                  <a:pt x="366" y="21"/>
                </a:lnTo>
                <a:lnTo>
                  <a:pt x="360" y="21"/>
                </a:lnTo>
                <a:lnTo>
                  <a:pt x="363" y="21"/>
                </a:lnTo>
                <a:lnTo>
                  <a:pt x="363" y="18"/>
                </a:lnTo>
                <a:lnTo>
                  <a:pt x="363" y="18"/>
                </a:lnTo>
                <a:lnTo>
                  <a:pt x="363" y="18"/>
                </a:lnTo>
                <a:lnTo>
                  <a:pt x="360" y="18"/>
                </a:lnTo>
                <a:lnTo>
                  <a:pt x="354" y="12"/>
                </a:lnTo>
                <a:lnTo>
                  <a:pt x="348" y="12"/>
                </a:lnTo>
                <a:lnTo>
                  <a:pt x="345" y="12"/>
                </a:lnTo>
                <a:lnTo>
                  <a:pt x="345" y="12"/>
                </a:lnTo>
                <a:lnTo>
                  <a:pt x="342" y="15"/>
                </a:lnTo>
                <a:lnTo>
                  <a:pt x="339" y="21"/>
                </a:lnTo>
                <a:lnTo>
                  <a:pt x="333" y="24"/>
                </a:lnTo>
                <a:lnTo>
                  <a:pt x="330" y="27"/>
                </a:lnTo>
                <a:lnTo>
                  <a:pt x="330" y="33"/>
                </a:lnTo>
                <a:lnTo>
                  <a:pt x="339" y="42"/>
                </a:lnTo>
                <a:lnTo>
                  <a:pt x="342" y="45"/>
                </a:lnTo>
                <a:lnTo>
                  <a:pt x="330" y="45"/>
                </a:lnTo>
                <a:lnTo>
                  <a:pt x="330" y="48"/>
                </a:lnTo>
                <a:lnTo>
                  <a:pt x="330" y="53"/>
                </a:lnTo>
                <a:lnTo>
                  <a:pt x="333" y="59"/>
                </a:lnTo>
                <a:lnTo>
                  <a:pt x="330" y="62"/>
                </a:lnTo>
                <a:lnTo>
                  <a:pt x="324" y="62"/>
                </a:lnTo>
                <a:lnTo>
                  <a:pt x="318" y="59"/>
                </a:lnTo>
                <a:lnTo>
                  <a:pt x="318" y="53"/>
                </a:lnTo>
                <a:lnTo>
                  <a:pt x="309" y="56"/>
                </a:lnTo>
                <a:lnTo>
                  <a:pt x="309" y="56"/>
                </a:lnTo>
                <a:lnTo>
                  <a:pt x="306" y="56"/>
                </a:lnTo>
                <a:lnTo>
                  <a:pt x="300" y="51"/>
                </a:lnTo>
                <a:lnTo>
                  <a:pt x="297" y="51"/>
                </a:lnTo>
                <a:lnTo>
                  <a:pt x="288" y="51"/>
                </a:lnTo>
                <a:lnTo>
                  <a:pt x="285" y="51"/>
                </a:lnTo>
                <a:lnTo>
                  <a:pt x="282" y="45"/>
                </a:lnTo>
                <a:lnTo>
                  <a:pt x="282" y="48"/>
                </a:lnTo>
                <a:lnTo>
                  <a:pt x="282" y="51"/>
                </a:lnTo>
                <a:lnTo>
                  <a:pt x="282" y="51"/>
                </a:lnTo>
                <a:lnTo>
                  <a:pt x="279" y="53"/>
                </a:lnTo>
                <a:lnTo>
                  <a:pt x="276" y="51"/>
                </a:lnTo>
                <a:lnTo>
                  <a:pt x="276" y="53"/>
                </a:lnTo>
                <a:lnTo>
                  <a:pt x="276" y="59"/>
                </a:lnTo>
                <a:lnTo>
                  <a:pt x="276" y="65"/>
                </a:lnTo>
                <a:lnTo>
                  <a:pt x="273" y="62"/>
                </a:lnTo>
                <a:lnTo>
                  <a:pt x="273" y="62"/>
                </a:lnTo>
                <a:lnTo>
                  <a:pt x="273" y="59"/>
                </a:lnTo>
                <a:lnTo>
                  <a:pt x="270" y="59"/>
                </a:lnTo>
                <a:lnTo>
                  <a:pt x="273" y="68"/>
                </a:lnTo>
                <a:lnTo>
                  <a:pt x="273" y="68"/>
                </a:lnTo>
                <a:lnTo>
                  <a:pt x="273" y="71"/>
                </a:lnTo>
                <a:lnTo>
                  <a:pt x="273" y="74"/>
                </a:lnTo>
                <a:lnTo>
                  <a:pt x="273" y="77"/>
                </a:lnTo>
                <a:lnTo>
                  <a:pt x="273" y="77"/>
                </a:lnTo>
                <a:lnTo>
                  <a:pt x="270" y="74"/>
                </a:lnTo>
                <a:lnTo>
                  <a:pt x="264" y="71"/>
                </a:lnTo>
                <a:lnTo>
                  <a:pt x="261" y="68"/>
                </a:lnTo>
                <a:lnTo>
                  <a:pt x="261" y="65"/>
                </a:lnTo>
                <a:lnTo>
                  <a:pt x="261" y="65"/>
                </a:lnTo>
                <a:lnTo>
                  <a:pt x="264" y="62"/>
                </a:lnTo>
                <a:lnTo>
                  <a:pt x="261" y="62"/>
                </a:lnTo>
                <a:lnTo>
                  <a:pt x="258" y="62"/>
                </a:lnTo>
                <a:lnTo>
                  <a:pt x="252" y="68"/>
                </a:lnTo>
                <a:lnTo>
                  <a:pt x="252" y="65"/>
                </a:lnTo>
                <a:lnTo>
                  <a:pt x="252" y="62"/>
                </a:lnTo>
                <a:lnTo>
                  <a:pt x="249" y="59"/>
                </a:lnTo>
                <a:lnTo>
                  <a:pt x="249" y="59"/>
                </a:lnTo>
                <a:lnTo>
                  <a:pt x="249" y="56"/>
                </a:lnTo>
                <a:lnTo>
                  <a:pt x="249" y="56"/>
                </a:lnTo>
                <a:lnTo>
                  <a:pt x="249" y="53"/>
                </a:lnTo>
                <a:lnTo>
                  <a:pt x="246" y="53"/>
                </a:lnTo>
                <a:lnTo>
                  <a:pt x="246" y="51"/>
                </a:lnTo>
                <a:lnTo>
                  <a:pt x="249" y="51"/>
                </a:lnTo>
                <a:lnTo>
                  <a:pt x="249" y="48"/>
                </a:lnTo>
                <a:lnTo>
                  <a:pt x="246" y="45"/>
                </a:lnTo>
                <a:lnTo>
                  <a:pt x="240" y="48"/>
                </a:lnTo>
                <a:lnTo>
                  <a:pt x="234" y="51"/>
                </a:lnTo>
                <a:lnTo>
                  <a:pt x="231" y="51"/>
                </a:lnTo>
                <a:lnTo>
                  <a:pt x="228" y="53"/>
                </a:lnTo>
                <a:lnTo>
                  <a:pt x="231" y="53"/>
                </a:lnTo>
                <a:lnTo>
                  <a:pt x="231" y="56"/>
                </a:lnTo>
                <a:lnTo>
                  <a:pt x="228" y="59"/>
                </a:lnTo>
                <a:lnTo>
                  <a:pt x="228" y="59"/>
                </a:lnTo>
                <a:lnTo>
                  <a:pt x="225" y="59"/>
                </a:lnTo>
                <a:lnTo>
                  <a:pt x="225" y="59"/>
                </a:lnTo>
                <a:lnTo>
                  <a:pt x="225" y="56"/>
                </a:lnTo>
                <a:lnTo>
                  <a:pt x="222" y="56"/>
                </a:lnTo>
                <a:lnTo>
                  <a:pt x="222" y="59"/>
                </a:lnTo>
                <a:lnTo>
                  <a:pt x="219" y="56"/>
                </a:lnTo>
                <a:lnTo>
                  <a:pt x="213" y="56"/>
                </a:lnTo>
                <a:lnTo>
                  <a:pt x="210" y="56"/>
                </a:lnTo>
                <a:lnTo>
                  <a:pt x="204" y="59"/>
                </a:lnTo>
                <a:lnTo>
                  <a:pt x="201" y="62"/>
                </a:lnTo>
                <a:lnTo>
                  <a:pt x="198" y="65"/>
                </a:lnTo>
                <a:lnTo>
                  <a:pt x="195" y="68"/>
                </a:lnTo>
                <a:lnTo>
                  <a:pt x="201" y="68"/>
                </a:lnTo>
                <a:lnTo>
                  <a:pt x="201" y="71"/>
                </a:lnTo>
                <a:lnTo>
                  <a:pt x="198" y="71"/>
                </a:lnTo>
                <a:lnTo>
                  <a:pt x="192" y="71"/>
                </a:lnTo>
                <a:lnTo>
                  <a:pt x="189" y="68"/>
                </a:lnTo>
                <a:lnTo>
                  <a:pt x="189" y="71"/>
                </a:lnTo>
                <a:lnTo>
                  <a:pt x="180" y="74"/>
                </a:lnTo>
                <a:lnTo>
                  <a:pt x="177" y="74"/>
                </a:lnTo>
                <a:lnTo>
                  <a:pt x="177" y="68"/>
                </a:lnTo>
                <a:lnTo>
                  <a:pt x="174" y="62"/>
                </a:lnTo>
                <a:lnTo>
                  <a:pt x="168" y="62"/>
                </a:lnTo>
                <a:lnTo>
                  <a:pt x="162" y="65"/>
                </a:lnTo>
                <a:lnTo>
                  <a:pt x="156" y="68"/>
                </a:lnTo>
                <a:lnTo>
                  <a:pt x="150" y="68"/>
                </a:lnTo>
                <a:lnTo>
                  <a:pt x="150" y="71"/>
                </a:lnTo>
                <a:lnTo>
                  <a:pt x="153" y="71"/>
                </a:lnTo>
                <a:lnTo>
                  <a:pt x="156" y="74"/>
                </a:lnTo>
                <a:lnTo>
                  <a:pt x="150" y="74"/>
                </a:lnTo>
                <a:lnTo>
                  <a:pt x="144" y="77"/>
                </a:lnTo>
                <a:lnTo>
                  <a:pt x="138" y="77"/>
                </a:lnTo>
                <a:lnTo>
                  <a:pt x="123" y="77"/>
                </a:lnTo>
                <a:lnTo>
                  <a:pt x="123" y="80"/>
                </a:lnTo>
                <a:lnTo>
                  <a:pt x="123" y="80"/>
                </a:lnTo>
                <a:lnTo>
                  <a:pt x="123" y="83"/>
                </a:lnTo>
                <a:lnTo>
                  <a:pt x="123" y="83"/>
                </a:lnTo>
                <a:lnTo>
                  <a:pt x="123" y="83"/>
                </a:lnTo>
                <a:lnTo>
                  <a:pt x="129" y="86"/>
                </a:lnTo>
                <a:lnTo>
                  <a:pt x="126" y="86"/>
                </a:lnTo>
                <a:lnTo>
                  <a:pt x="114" y="83"/>
                </a:lnTo>
                <a:lnTo>
                  <a:pt x="114" y="86"/>
                </a:lnTo>
                <a:lnTo>
                  <a:pt x="114" y="92"/>
                </a:lnTo>
                <a:lnTo>
                  <a:pt x="120" y="98"/>
                </a:lnTo>
                <a:lnTo>
                  <a:pt x="117" y="98"/>
                </a:lnTo>
                <a:lnTo>
                  <a:pt x="108" y="95"/>
                </a:lnTo>
                <a:lnTo>
                  <a:pt x="105" y="92"/>
                </a:lnTo>
                <a:lnTo>
                  <a:pt x="99" y="95"/>
                </a:lnTo>
                <a:lnTo>
                  <a:pt x="96" y="95"/>
                </a:lnTo>
                <a:lnTo>
                  <a:pt x="90" y="98"/>
                </a:lnTo>
                <a:lnTo>
                  <a:pt x="93" y="101"/>
                </a:lnTo>
                <a:lnTo>
                  <a:pt x="90" y="98"/>
                </a:lnTo>
                <a:lnTo>
                  <a:pt x="87" y="98"/>
                </a:lnTo>
                <a:lnTo>
                  <a:pt x="84" y="104"/>
                </a:lnTo>
                <a:lnTo>
                  <a:pt x="78" y="113"/>
                </a:lnTo>
                <a:lnTo>
                  <a:pt x="78" y="122"/>
                </a:lnTo>
                <a:lnTo>
                  <a:pt x="84" y="125"/>
                </a:lnTo>
                <a:lnTo>
                  <a:pt x="84" y="128"/>
                </a:lnTo>
                <a:lnTo>
                  <a:pt x="78" y="128"/>
                </a:lnTo>
                <a:lnTo>
                  <a:pt x="75" y="134"/>
                </a:lnTo>
                <a:lnTo>
                  <a:pt x="75" y="140"/>
                </a:lnTo>
                <a:lnTo>
                  <a:pt x="75" y="146"/>
                </a:lnTo>
                <a:lnTo>
                  <a:pt x="78" y="155"/>
                </a:lnTo>
                <a:lnTo>
                  <a:pt x="78" y="158"/>
                </a:lnTo>
                <a:lnTo>
                  <a:pt x="75" y="158"/>
                </a:lnTo>
                <a:lnTo>
                  <a:pt x="78" y="164"/>
                </a:lnTo>
                <a:lnTo>
                  <a:pt x="78" y="170"/>
                </a:lnTo>
                <a:lnTo>
                  <a:pt x="81" y="170"/>
                </a:lnTo>
                <a:lnTo>
                  <a:pt x="93" y="170"/>
                </a:lnTo>
                <a:lnTo>
                  <a:pt x="93" y="170"/>
                </a:lnTo>
                <a:lnTo>
                  <a:pt x="93" y="167"/>
                </a:lnTo>
                <a:lnTo>
                  <a:pt x="93" y="164"/>
                </a:lnTo>
                <a:lnTo>
                  <a:pt x="96" y="164"/>
                </a:lnTo>
                <a:lnTo>
                  <a:pt x="99" y="164"/>
                </a:lnTo>
                <a:lnTo>
                  <a:pt x="105" y="167"/>
                </a:lnTo>
                <a:lnTo>
                  <a:pt x="111" y="167"/>
                </a:lnTo>
                <a:lnTo>
                  <a:pt x="114" y="167"/>
                </a:lnTo>
                <a:lnTo>
                  <a:pt x="120" y="164"/>
                </a:lnTo>
                <a:lnTo>
                  <a:pt x="132" y="161"/>
                </a:lnTo>
                <a:lnTo>
                  <a:pt x="144" y="152"/>
                </a:lnTo>
                <a:lnTo>
                  <a:pt x="150" y="149"/>
                </a:lnTo>
                <a:lnTo>
                  <a:pt x="165" y="149"/>
                </a:lnTo>
                <a:lnTo>
                  <a:pt x="168" y="146"/>
                </a:lnTo>
                <a:lnTo>
                  <a:pt x="177" y="143"/>
                </a:lnTo>
                <a:lnTo>
                  <a:pt x="180" y="140"/>
                </a:lnTo>
                <a:lnTo>
                  <a:pt x="159" y="152"/>
                </a:lnTo>
                <a:lnTo>
                  <a:pt x="156" y="155"/>
                </a:lnTo>
                <a:lnTo>
                  <a:pt x="144" y="170"/>
                </a:lnTo>
                <a:lnTo>
                  <a:pt x="144" y="173"/>
                </a:lnTo>
                <a:lnTo>
                  <a:pt x="147" y="170"/>
                </a:lnTo>
                <a:lnTo>
                  <a:pt x="150" y="170"/>
                </a:lnTo>
                <a:lnTo>
                  <a:pt x="153" y="170"/>
                </a:lnTo>
                <a:lnTo>
                  <a:pt x="156" y="167"/>
                </a:lnTo>
                <a:lnTo>
                  <a:pt x="156" y="170"/>
                </a:lnTo>
                <a:lnTo>
                  <a:pt x="156" y="170"/>
                </a:lnTo>
                <a:lnTo>
                  <a:pt x="156" y="170"/>
                </a:lnTo>
                <a:lnTo>
                  <a:pt x="156" y="173"/>
                </a:lnTo>
                <a:lnTo>
                  <a:pt x="159" y="170"/>
                </a:lnTo>
                <a:lnTo>
                  <a:pt x="168" y="167"/>
                </a:lnTo>
                <a:lnTo>
                  <a:pt x="171" y="167"/>
                </a:lnTo>
                <a:lnTo>
                  <a:pt x="171" y="167"/>
                </a:lnTo>
                <a:lnTo>
                  <a:pt x="171" y="164"/>
                </a:lnTo>
                <a:lnTo>
                  <a:pt x="174" y="164"/>
                </a:lnTo>
                <a:lnTo>
                  <a:pt x="174" y="164"/>
                </a:lnTo>
                <a:lnTo>
                  <a:pt x="174" y="164"/>
                </a:lnTo>
                <a:lnTo>
                  <a:pt x="174" y="164"/>
                </a:lnTo>
                <a:lnTo>
                  <a:pt x="174" y="167"/>
                </a:lnTo>
                <a:lnTo>
                  <a:pt x="177" y="167"/>
                </a:lnTo>
                <a:lnTo>
                  <a:pt x="180" y="164"/>
                </a:lnTo>
                <a:lnTo>
                  <a:pt x="183" y="164"/>
                </a:lnTo>
                <a:lnTo>
                  <a:pt x="180" y="167"/>
                </a:lnTo>
                <a:lnTo>
                  <a:pt x="177" y="170"/>
                </a:lnTo>
                <a:lnTo>
                  <a:pt x="177" y="170"/>
                </a:lnTo>
                <a:lnTo>
                  <a:pt x="177" y="173"/>
                </a:lnTo>
                <a:lnTo>
                  <a:pt x="174" y="173"/>
                </a:lnTo>
                <a:lnTo>
                  <a:pt x="174" y="173"/>
                </a:lnTo>
                <a:lnTo>
                  <a:pt x="174" y="176"/>
                </a:lnTo>
                <a:lnTo>
                  <a:pt x="183" y="176"/>
                </a:lnTo>
                <a:lnTo>
                  <a:pt x="183" y="176"/>
                </a:lnTo>
                <a:lnTo>
                  <a:pt x="183" y="179"/>
                </a:lnTo>
                <a:lnTo>
                  <a:pt x="186" y="179"/>
                </a:lnTo>
                <a:lnTo>
                  <a:pt x="189" y="179"/>
                </a:lnTo>
                <a:lnTo>
                  <a:pt x="192" y="176"/>
                </a:lnTo>
                <a:lnTo>
                  <a:pt x="192" y="179"/>
                </a:lnTo>
                <a:lnTo>
                  <a:pt x="195" y="182"/>
                </a:lnTo>
                <a:lnTo>
                  <a:pt x="201" y="182"/>
                </a:lnTo>
                <a:lnTo>
                  <a:pt x="201" y="182"/>
                </a:lnTo>
                <a:lnTo>
                  <a:pt x="183" y="188"/>
                </a:lnTo>
                <a:lnTo>
                  <a:pt x="180" y="185"/>
                </a:lnTo>
                <a:lnTo>
                  <a:pt x="183" y="185"/>
                </a:lnTo>
                <a:lnTo>
                  <a:pt x="183" y="185"/>
                </a:lnTo>
                <a:lnTo>
                  <a:pt x="186" y="182"/>
                </a:lnTo>
                <a:lnTo>
                  <a:pt x="171" y="185"/>
                </a:lnTo>
                <a:lnTo>
                  <a:pt x="162" y="188"/>
                </a:lnTo>
                <a:lnTo>
                  <a:pt x="159" y="188"/>
                </a:lnTo>
                <a:lnTo>
                  <a:pt x="156" y="188"/>
                </a:lnTo>
                <a:lnTo>
                  <a:pt x="156" y="185"/>
                </a:lnTo>
                <a:lnTo>
                  <a:pt x="153" y="185"/>
                </a:lnTo>
                <a:lnTo>
                  <a:pt x="150" y="182"/>
                </a:lnTo>
                <a:lnTo>
                  <a:pt x="132" y="185"/>
                </a:lnTo>
                <a:lnTo>
                  <a:pt x="126" y="182"/>
                </a:lnTo>
                <a:lnTo>
                  <a:pt x="129" y="170"/>
                </a:lnTo>
                <a:lnTo>
                  <a:pt x="126" y="167"/>
                </a:lnTo>
                <a:lnTo>
                  <a:pt x="123" y="170"/>
                </a:lnTo>
                <a:lnTo>
                  <a:pt x="120" y="182"/>
                </a:lnTo>
                <a:lnTo>
                  <a:pt x="120" y="182"/>
                </a:lnTo>
                <a:lnTo>
                  <a:pt x="120" y="185"/>
                </a:lnTo>
                <a:lnTo>
                  <a:pt x="120" y="185"/>
                </a:lnTo>
                <a:lnTo>
                  <a:pt x="117" y="188"/>
                </a:lnTo>
                <a:lnTo>
                  <a:pt x="114" y="188"/>
                </a:lnTo>
                <a:lnTo>
                  <a:pt x="114" y="185"/>
                </a:lnTo>
                <a:lnTo>
                  <a:pt x="111" y="185"/>
                </a:lnTo>
                <a:lnTo>
                  <a:pt x="108" y="188"/>
                </a:lnTo>
                <a:lnTo>
                  <a:pt x="108" y="191"/>
                </a:lnTo>
                <a:lnTo>
                  <a:pt x="108" y="194"/>
                </a:lnTo>
                <a:lnTo>
                  <a:pt x="120" y="194"/>
                </a:lnTo>
                <a:lnTo>
                  <a:pt x="123" y="194"/>
                </a:lnTo>
                <a:lnTo>
                  <a:pt x="126" y="197"/>
                </a:lnTo>
                <a:lnTo>
                  <a:pt x="126" y="200"/>
                </a:lnTo>
                <a:lnTo>
                  <a:pt x="123" y="200"/>
                </a:lnTo>
                <a:lnTo>
                  <a:pt x="123" y="203"/>
                </a:lnTo>
                <a:lnTo>
                  <a:pt x="123" y="206"/>
                </a:lnTo>
                <a:lnTo>
                  <a:pt x="123" y="209"/>
                </a:lnTo>
                <a:lnTo>
                  <a:pt x="126" y="212"/>
                </a:lnTo>
                <a:lnTo>
                  <a:pt x="126" y="215"/>
                </a:lnTo>
                <a:lnTo>
                  <a:pt x="123" y="221"/>
                </a:lnTo>
                <a:lnTo>
                  <a:pt x="129" y="221"/>
                </a:lnTo>
                <a:lnTo>
                  <a:pt x="132" y="215"/>
                </a:lnTo>
                <a:lnTo>
                  <a:pt x="135" y="206"/>
                </a:lnTo>
                <a:lnTo>
                  <a:pt x="138" y="200"/>
                </a:lnTo>
                <a:lnTo>
                  <a:pt x="144" y="200"/>
                </a:lnTo>
                <a:lnTo>
                  <a:pt x="156" y="206"/>
                </a:lnTo>
                <a:lnTo>
                  <a:pt x="162" y="203"/>
                </a:lnTo>
                <a:lnTo>
                  <a:pt x="162" y="206"/>
                </a:lnTo>
                <a:lnTo>
                  <a:pt x="162" y="209"/>
                </a:lnTo>
                <a:lnTo>
                  <a:pt x="165" y="209"/>
                </a:lnTo>
                <a:lnTo>
                  <a:pt x="165" y="212"/>
                </a:lnTo>
                <a:lnTo>
                  <a:pt x="174" y="212"/>
                </a:lnTo>
                <a:lnTo>
                  <a:pt x="177" y="215"/>
                </a:lnTo>
                <a:lnTo>
                  <a:pt x="177" y="224"/>
                </a:lnTo>
                <a:lnTo>
                  <a:pt x="180" y="224"/>
                </a:lnTo>
                <a:lnTo>
                  <a:pt x="183" y="230"/>
                </a:lnTo>
                <a:lnTo>
                  <a:pt x="183" y="233"/>
                </a:lnTo>
                <a:lnTo>
                  <a:pt x="180" y="242"/>
                </a:lnTo>
                <a:lnTo>
                  <a:pt x="180" y="245"/>
                </a:lnTo>
                <a:lnTo>
                  <a:pt x="177" y="245"/>
                </a:lnTo>
                <a:lnTo>
                  <a:pt x="165" y="242"/>
                </a:lnTo>
                <a:lnTo>
                  <a:pt x="96" y="257"/>
                </a:lnTo>
                <a:lnTo>
                  <a:pt x="96" y="257"/>
                </a:lnTo>
                <a:lnTo>
                  <a:pt x="93" y="254"/>
                </a:lnTo>
                <a:lnTo>
                  <a:pt x="93" y="254"/>
                </a:lnTo>
                <a:lnTo>
                  <a:pt x="93" y="254"/>
                </a:lnTo>
                <a:lnTo>
                  <a:pt x="93" y="257"/>
                </a:lnTo>
                <a:lnTo>
                  <a:pt x="93" y="257"/>
                </a:lnTo>
                <a:lnTo>
                  <a:pt x="90" y="260"/>
                </a:lnTo>
                <a:lnTo>
                  <a:pt x="90" y="263"/>
                </a:lnTo>
                <a:lnTo>
                  <a:pt x="87" y="263"/>
                </a:lnTo>
                <a:lnTo>
                  <a:pt x="87" y="266"/>
                </a:lnTo>
                <a:lnTo>
                  <a:pt x="102" y="269"/>
                </a:lnTo>
                <a:lnTo>
                  <a:pt x="111" y="269"/>
                </a:lnTo>
                <a:lnTo>
                  <a:pt x="114" y="269"/>
                </a:lnTo>
                <a:lnTo>
                  <a:pt x="120" y="275"/>
                </a:lnTo>
                <a:lnTo>
                  <a:pt x="123" y="275"/>
                </a:lnTo>
                <a:lnTo>
                  <a:pt x="126" y="272"/>
                </a:lnTo>
                <a:lnTo>
                  <a:pt x="129" y="269"/>
                </a:lnTo>
                <a:lnTo>
                  <a:pt x="129" y="272"/>
                </a:lnTo>
                <a:lnTo>
                  <a:pt x="150" y="287"/>
                </a:lnTo>
                <a:lnTo>
                  <a:pt x="159" y="299"/>
                </a:lnTo>
                <a:lnTo>
                  <a:pt x="162" y="305"/>
                </a:lnTo>
                <a:lnTo>
                  <a:pt x="165" y="314"/>
                </a:lnTo>
                <a:lnTo>
                  <a:pt x="168" y="320"/>
                </a:lnTo>
                <a:lnTo>
                  <a:pt x="168" y="326"/>
                </a:lnTo>
                <a:lnTo>
                  <a:pt x="168" y="329"/>
                </a:lnTo>
                <a:lnTo>
                  <a:pt x="165" y="329"/>
                </a:lnTo>
                <a:lnTo>
                  <a:pt x="165" y="329"/>
                </a:lnTo>
                <a:lnTo>
                  <a:pt x="162" y="329"/>
                </a:lnTo>
                <a:lnTo>
                  <a:pt x="162" y="332"/>
                </a:lnTo>
                <a:lnTo>
                  <a:pt x="162" y="335"/>
                </a:lnTo>
                <a:lnTo>
                  <a:pt x="162" y="338"/>
                </a:lnTo>
                <a:lnTo>
                  <a:pt x="195" y="341"/>
                </a:lnTo>
                <a:lnTo>
                  <a:pt x="198" y="338"/>
                </a:lnTo>
                <a:lnTo>
                  <a:pt x="201" y="338"/>
                </a:lnTo>
                <a:lnTo>
                  <a:pt x="210" y="329"/>
                </a:lnTo>
                <a:lnTo>
                  <a:pt x="210" y="329"/>
                </a:lnTo>
                <a:lnTo>
                  <a:pt x="204" y="329"/>
                </a:lnTo>
                <a:lnTo>
                  <a:pt x="204" y="326"/>
                </a:lnTo>
                <a:lnTo>
                  <a:pt x="204" y="326"/>
                </a:lnTo>
                <a:lnTo>
                  <a:pt x="204" y="323"/>
                </a:lnTo>
                <a:lnTo>
                  <a:pt x="201" y="320"/>
                </a:lnTo>
                <a:lnTo>
                  <a:pt x="201" y="317"/>
                </a:lnTo>
                <a:lnTo>
                  <a:pt x="204" y="317"/>
                </a:lnTo>
                <a:lnTo>
                  <a:pt x="210" y="323"/>
                </a:lnTo>
                <a:lnTo>
                  <a:pt x="210" y="320"/>
                </a:lnTo>
                <a:lnTo>
                  <a:pt x="213" y="320"/>
                </a:lnTo>
                <a:lnTo>
                  <a:pt x="216" y="320"/>
                </a:lnTo>
                <a:lnTo>
                  <a:pt x="219" y="320"/>
                </a:lnTo>
                <a:lnTo>
                  <a:pt x="219" y="317"/>
                </a:lnTo>
                <a:lnTo>
                  <a:pt x="216" y="314"/>
                </a:lnTo>
                <a:lnTo>
                  <a:pt x="213" y="311"/>
                </a:lnTo>
                <a:lnTo>
                  <a:pt x="210" y="305"/>
                </a:lnTo>
                <a:lnTo>
                  <a:pt x="213" y="302"/>
                </a:lnTo>
                <a:lnTo>
                  <a:pt x="213" y="308"/>
                </a:lnTo>
                <a:lnTo>
                  <a:pt x="216" y="311"/>
                </a:lnTo>
                <a:lnTo>
                  <a:pt x="219" y="317"/>
                </a:lnTo>
                <a:lnTo>
                  <a:pt x="222" y="317"/>
                </a:lnTo>
                <a:lnTo>
                  <a:pt x="225" y="317"/>
                </a:lnTo>
                <a:lnTo>
                  <a:pt x="228" y="320"/>
                </a:lnTo>
                <a:lnTo>
                  <a:pt x="234" y="323"/>
                </a:lnTo>
                <a:lnTo>
                  <a:pt x="234" y="320"/>
                </a:lnTo>
                <a:lnTo>
                  <a:pt x="237" y="320"/>
                </a:lnTo>
                <a:lnTo>
                  <a:pt x="237" y="320"/>
                </a:lnTo>
                <a:lnTo>
                  <a:pt x="240" y="320"/>
                </a:lnTo>
                <a:lnTo>
                  <a:pt x="240" y="323"/>
                </a:lnTo>
                <a:lnTo>
                  <a:pt x="240" y="323"/>
                </a:lnTo>
                <a:lnTo>
                  <a:pt x="237" y="323"/>
                </a:lnTo>
                <a:lnTo>
                  <a:pt x="234" y="323"/>
                </a:lnTo>
                <a:lnTo>
                  <a:pt x="240" y="326"/>
                </a:lnTo>
                <a:lnTo>
                  <a:pt x="243" y="320"/>
                </a:lnTo>
                <a:lnTo>
                  <a:pt x="246" y="314"/>
                </a:lnTo>
                <a:lnTo>
                  <a:pt x="243" y="308"/>
                </a:lnTo>
                <a:lnTo>
                  <a:pt x="249" y="308"/>
                </a:lnTo>
                <a:lnTo>
                  <a:pt x="255" y="314"/>
                </a:lnTo>
                <a:lnTo>
                  <a:pt x="258" y="317"/>
                </a:lnTo>
                <a:lnTo>
                  <a:pt x="261" y="320"/>
                </a:lnTo>
                <a:lnTo>
                  <a:pt x="261" y="323"/>
                </a:lnTo>
                <a:lnTo>
                  <a:pt x="264" y="323"/>
                </a:lnTo>
                <a:lnTo>
                  <a:pt x="264" y="323"/>
                </a:lnTo>
                <a:lnTo>
                  <a:pt x="264" y="326"/>
                </a:lnTo>
                <a:lnTo>
                  <a:pt x="264" y="329"/>
                </a:lnTo>
                <a:lnTo>
                  <a:pt x="267" y="329"/>
                </a:lnTo>
                <a:lnTo>
                  <a:pt x="267" y="332"/>
                </a:lnTo>
                <a:lnTo>
                  <a:pt x="273" y="341"/>
                </a:lnTo>
                <a:lnTo>
                  <a:pt x="273" y="341"/>
                </a:lnTo>
                <a:lnTo>
                  <a:pt x="276" y="341"/>
                </a:lnTo>
                <a:lnTo>
                  <a:pt x="282" y="341"/>
                </a:lnTo>
                <a:lnTo>
                  <a:pt x="285" y="341"/>
                </a:lnTo>
                <a:lnTo>
                  <a:pt x="288" y="344"/>
                </a:lnTo>
                <a:lnTo>
                  <a:pt x="300" y="338"/>
                </a:lnTo>
                <a:lnTo>
                  <a:pt x="303" y="338"/>
                </a:lnTo>
                <a:lnTo>
                  <a:pt x="303" y="341"/>
                </a:lnTo>
                <a:lnTo>
                  <a:pt x="309" y="344"/>
                </a:lnTo>
                <a:lnTo>
                  <a:pt x="315" y="344"/>
                </a:lnTo>
                <a:lnTo>
                  <a:pt x="318" y="344"/>
                </a:lnTo>
                <a:lnTo>
                  <a:pt x="318" y="347"/>
                </a:lnTo>
                <a:lnTo>
                  <a:pt x="321" y="347"/>
                </a:lnTo>
                <a:lnTo>
                  <a:pt x="321" y="347"/>
                </a:lnTo>
                <a:lnTo>
                  <a:pt x="327" y="347"/>
                </a:lnTo>
                <a:lnTo>
                  <a:pt x="336" y="350"/>
                </a:lnTo>
                <a:lnTo>
                  <a:pt x="339" y="350"/>
                </a:lnTo>
                <a:lnTo>
                  <a:pt x="342" y="347"/>
                </a:lnTo>
                <a:lnTo>
                  <a:pt x="342" y="350"/>
                </a:lnTo>
                <a:lnTo>
                  <a:pt x="342" y="350"/>
                </a:lnTo>
                <a:lnTo>
                  <a:pt x="345" y="353"/>
                </a:lnTo>
                <a:lnTo>
                  <a:pt x="348" y="359"/>
                </a:lnTo>
                <a:lnTo>
                  <a:pt x="354" y="368"/>
                </a:lnTo>
                <a:lnTo>
                  <a:pt x="357" y="371"/>
                </a:lnTo>
                <a:lnTo>
                  <a:pt x="360" y="371"/>
                </a:lnTo>
                <a:lnTo>
                  <a:pt x="375" y="368"/>
                </a:lnTo>
                <a:lnTo>
                  <a:pt x="375" y="365"/>
                </a:lnTo>
                <a:lnTo>
                  <a:pt x="375" y="362"/>
                </a:lnTo>
                <a:lnTo>
                  <a:pt x="375" y="362"/>
                </a:lnTo>
                <a:lnTo>
                  <a:pt x="372" y="362"/>
                </a:lnTo>
                <a:lnTo>
                  <a:pt x="375" y="359"/>
                </a:lnTo>
                <a:lnTo>
                  <a:pt x="384" y="356"/>
                </a:lnTo>
                <a:lnTo>
                  <a:pt x="390" y="350"/>
                </a:lnTo>
                <a:lnTo>
                  <a:pt x="393" y="344"/>
                </a:lnTo>
                <a:lnTo>
                  <a:pt x="393" y="347"/>
                </a:lnTo>
                <a:lnTo>
                  <a:pt x="390" y="350"/>
                </a:lnTo>
                <a:lnTo>
                  <a:pt x="390" y="353"/>
                </a:lnTo>
                <a:lnTo>
                  <a:pt x="387" y="359"/>
                </a:lnTo>
                <a:lnTo>
                  <a:pt x="384" y="362"/>
                </a:lnTo>
                <a:lnTo>
                  <a:pt x="381" y="359"/>
                </a:lnTo>
                <a:lnTo>
                  <a:pt x="381" y="362"/>
                </a:lnTo>
                <a:lnTo>
                  <a:pt x="381" y="365"/>
                </a:lnTo>
                <a:lnTo>
                  <a:pt x="381" y="365"/>
                </a:lnTo>
                <a:lnTo>
                  <a:pt x="378" y="365"/>
                </a:lnTo>
                <a:lnTo>
                  <a:pt x="378" y="368"/>
                </a:lnTo>
                <a:lnTo>
                  <a:pt x="378" y="368"/>
                </a:lnTo>
                <a:lnTo>
                  <a:pt x="387" y="371"/>
                </a:lnTo>
                <a:lnTo>
                  <a:pt x="390" y="371"/>
                </a:lnTo>
                <a:lnTo>
                  <a:pt x="393" y="374"/>
                </a:lnTo>
                <a:lnTo>
                  <a:pt x="393" y="374"/>
                </a:lnTo>
                <a:lnTo>
                  <a:pt x="384" y="371"/>
                </a:lnTo>
                <a:lnTo>
                  <a:pt x="381" y="371"/>
                </a:lnTo>
                <a:lnTo>
                  <a:pt x="378" y="374"/>
                </a:lnTo>
                <a:lnTo>
                  <a:pt x="384" y="374"/>
                </a:lnTo>
                <a:lnTo>
                  <a:pt x="393" y="377"/>
                </a:lnTo>
                <a:lnTo>
                  <a:pt x="399" y="377"/>
                </a:lnTo>
                <a:lnTo>
                  <a:pt x="405" y="386"/>
                </a:lnTo>
                <a:lnTo>
                  <a:pt x="405" y="386"/>
                </a:lnTo>
                <a:lnTo>
                  <a:pt x="408" y="386"/>
                </a:lnTo>
                <a:lnTo>
                  <a:pt x="408" y="383"/>
                </a:lnTo>
                <a:lnTo>
                  <a:pt x="408" y="380"/>
                </a:lnTo>
                <a:lnTo>
                  <a:pt x="411" y="377"/>
                </a:lnTo>
                <a:lnTo>
                  <a:pt x="411" y="374"/>
                </a:lnTo>
                <a:lnTo>
                  <a:pt x="408" y="374"/>
                </a:lnTo>
                <a:lnTo>
                  <a:pt x="411" y="371"/>
                </a:lnTo>
                <a:lnTo>
                  <a:pt x="414" y="371"/>
                </a:lnTo>
                <a:lnTo>
                  <a:pt x="414" y="368"/>
                </a:lnTo>
                <a:lnTo>
                  <a:pt x="417" y="371"/>
                </a:lnTo>
                <a:lnTo>
                  <a:pt x="417" y="371"/>
                </a:lnTo>
                <a:lnTo>
                  <a:pt x="417" y="368"/>
                </a:lnTo>
                <a:lnTo>
                  <a:pt x="417" y="368"/>
                </a:lnTo>
                <a:lnTo>
                  <a:pt x="420" y="368"/>
                </a:lnTo>
                <a:lnTo>
                  <a:pt x="420" y="365"/>
                </a:lnTo>
                <a:lnTo>
                  <a:pt x="417" y="362"/>
                </a:lnTo>
                <a:lnTo>
                  <a:pt x="414" y="359"/>
                </a:lnTo>
                <a:lnTo>
                  <a:pt x="411" y="359"/>
                </a:lnTo>
                <a:lnTo>
                  <a:pt x="417" y="356"/>
                </a:lnTo>
                <a:lnTo>
                  <a:pt x="417" y="359"/>
                </a:lnTo>
                <a:lnTo>
                  <a:pt x="420" y="359"/>
                </a:lnTo>
                <a:lnTo>
                  <a:pt x="423" y="356"/>
                </a:lnTo>
                <a:lnTo>
                  <a:pt x="423" y="356"/>
                </a:lnTo>
                <a:lnTo>
                  <a:pt x="423" y="359"/>
                </a:lnTo>
                <a:lnTo>
                  <a:pt x="423" y="365"/>
                </a:lnTo>
                <a:lnTo>
                  <a:pt x="426" y="365"/>
                </a:lnTo>
                <a:lnTo>
                  <a:pt x="426" y="362"/>
                </a:lnTo>
                <a:lnTo>
                  <a:pt x="429" y="362"/>
                </a:lnTo>
                <a:lnTo>
                  <a:pt x="429" y="365"/>
                </a:lnTo>
                <a:lnTo>
                  <a:pt x="429" y="368"/>
                </a:lnTo>
                <a:lnTo>
                  <a:pt x="429" y="368"/>
                </a:lnTo>
                <a:lnTo>
                  <a:pt x="429" y="371"/>
                </a:lnTo>
                <a:lnTo>
                  <a:pt x="414" y="377"/>
                </a:lnTo>
                <a:lnTo>
                  <a:pt x="411" y="386"/>
                </a:lnTo>
                <a:lnTo>
                  <a:pt x="411" y="392"/>
                </a:lnTo>
                <a:lnTo>
                  <a:pt x="411" y="392"/>
                </a:lnTo>
                <a:lnTo>
                  <a:pt x="414" y="395"/>
                </a:lnTo>
                <a:lnTo>
                  <a:pt x="417" y="395"/>
                </a:lnTo>
                <a:lnTo>
                  <a:pt x="417" y="398"/>
                </a:lnTo>
                <a:lnTo>
                  <a:pt x="420" y="401"/>
                </a:lnTo>
                <a:lnTo>
                  <a:pt x="423" y="404"/>
                </a:lnTo>
                <a:lnTo>
                  <a:pt x="426" y="410"/>
                </a:lnTo>
                <a:lnTo>
                  <a:pt x="426" y="416"/>
                </a:lnTo>
                <a:lnTo>
                  <a:pt x="426" y="422"/>
                </a:lnTo>
                <a:lnTo>
                  <a:pt x="423" y="428"/>
                </a:lnTo>
                <a:lnTo>
                  <a:pt x="423" y="431"/>
                </a:lnTo>
                <a:lnTo>
                  <a:pt x="423" y="434"/>
                </a:lnTo>
                <a:lnTo>
                  <a:pt x="426" y="443"/>
                </a:lnTo>
                <a:lnTo>
                  <a:pt x="426" y="443"/>
                </a:lnTo>
                <a:lnTo>
                  <a:pt x="429" y="440"/>
                </a:lnTo>
                <a:lnTo>
                  <a:pt x="432" y="443"/>
                </a:lnTo>
                <a:lnTo>
                  <a:pt x="435" y="443"/>
                </a:lnTo>
                <a:lnTo>
                  <a:pt x="432" y="437"/>
                </a:lnTo>
                <a:lnTo>
                  <a:pt x="426" y="428"/>
                </a:lnTo>
                <a:lnTo>
                  <a:pt x="426" y="419"/>
                </a:lnTo>
                <a:lnTo>
                  <a:pt x="429" y="410"/>
                </a:lnTo>
                <a:lnTo>
                  <a:pt x="426" y="410"/>
                </a:lnTo>
                <a:lnTo>
                  <a:pt x="426" y="407"/>
                </a:lnTo>
                <a:lnTo>
                  <a:pt x="426" y="407"/>
                </a:lnTo>
                <a:lnTo>
                  <a:pt x="426" y="404"/>
                </a:lnTo>
                <a:lnTo>
                  <a:pt x="429" y="404"/>
                </a:lnTo>
                <a:lnTo>
                  <a:pt x="432" y="407"/>
                </a:lnTo>
                <a:lnTo>
                  <a:pt x="435" y="407"/>
                </a:lnTo>
                <a:lnTo>
                  <a:pt x="432" y="410"/>
                </a:lnTo>
                <a:lnTo>
                  <a:pt x="432" y="410"/>
                </a:lnTo>
                <a:lnTo>
                  <a:pt x="435" y="410"/>
                </a:lnTo>
                <a:lnTo>
                  <a:pt x="438" y="410"/>
                </a:lnTo>
                <a:lnTo>
                  <a:pt x="444" y="407"/>
                </a:lnTo>
                <a:lnTo>
                  <a:pt x="447" y="410"/>
                </a:lnTo>
                <a:lnTo>
                  <a:pt x="447" y="410"/>
                </a:lnTo>
                <a:lnTo>
                  <a:pt x="449" y="410"/>
                </a:lnTo>
                <a:lnTo>
                  <a:pt x="449" y="404"/>
                </a:lnTo>
                <a:lnTo>
                  <a:pt x="449" y="401"/>
                </a:lnTo>
                <a:lnTo>
                  <a:pt x="449" y="401"/>
                </a:lnTo>
                <a:lnTo>
                  <a:pt x="449" y="407"/>
                </a:lnTo>
                <a:lnTo>
                  <a:pt x="452" y="410"/>
                </a:lnTo>
                <a:lnTo>
                  <a:pt x="452" y="410"/>
                </a:lnTo>
                <a:lnTo>
                  <a:pt x="455" y="410"/>
                </a:lnTo>
                <a:lnTo>
                  <a:pt x="452" y="404"/>
                </a:lnTo>
                <a:lnTo>
                  <a:pt x="455" y="407"/>
                </a:lnTo>
                <a:lnTo>
                  <a:pt x="458" y="410"/>
                </a:lnTo>
                <a:lnTo>
                  <a:pt x="461" y="413"/>
                </a:lnTo>
                <a:lnTo>
                  <a:pt x="461" y="413"/>
                </a:lnTo>
                <a:lnTo>
                  <a:pt x="464" y="416"/>
                </a:lnTo>
                <a:lnTo>
                  <a:pt x="464" y="416"/>
                </a:lnTo>
                <a:lnTo>
                  <a:pt x="464" y="416"/>
                </a:lnTo>
                <a:lnTo>
                  <a:pt x="467" y="413"/>
                </a:lnTo>
                <a:lnTo>
                  <a:pt x="467" y="413"/>
                </a:lnTo>
                <a:lnTo>
                  <a:pt x="464" y="410"/>
                </a:lnTo>
                <a:lnTo>
                  <a:pt x="461" y="407"/>
                </a:lnTo>
                <a:lnTo>
                  <a:pt x="461" y="404"/>
                </a:lnTo>
                <a:lnTo>
                  <a:pt x="458" y="401"/>
                </a:lnTo>
                <a:lnTo>
                  <a:pt x="458" y="392"/>
                </a:lnTo>
                <a:lnTo>
                  <a:pt x="458" y="389"/>
                </a:lnTo>
                <a:lnTo>
                  <a:pt x="458" y="386"/>
                </a:lnTo>
                <a:lnTo>
                  <a:pt x="458" y="383"/>
                </a:lnTo>
                <a:lnTo>
                  <a:pt x="458" y="383"/>
                </a:lnTo>
                <a:lnTo>
                  <a:pt x="461" y="389"/>
                </a:lnTo>
                <a:lnTo>
                  <a:pt x="461" y="389"/>
                </a:lnTo>
                <a:lnTo>
                  <a:pt x="464" y="392"/>
                </a:lnTo>
                <a:lnTo>
                  <a:pt x="467" y="392"/>
                </a:lnTo>
                <a:lnTo>
                  <a:pt x="464" y="395"/>
                </a:lnTo>
                <a:lnTo>
                  <a:pt x="464" y="395"/>
                </a:lnTo>
                <a:lnTo>
                  <a:pt x="464" y="398"/>
                </a:lnTo>
                <a:lnTo>
                  <a:pt x="464" y="404"/>
                </a:lnTo>
                <a:lnTo>
                  <a:pt x="467" y="404"/>
                </a:lnTo>
                <a:lnTo>
                  <a:pt x="467" y="401"/>
                </a:lnTo>
                <a:lnTo>
                  <a:pt x="467" y="401"/>
                </a:lnTo>
                <a:lnTo>
                  <a:pt x="470" y="401"/>
                </a:lnTo>
                <a:lnTo>
                  <a:pt x="470" y="404"/>
                </a:lnTo>
                <a:lnTo>
                  <a:pt x="470" y="404"/>
                </a:lnTo>
                <a:lnTo>
                  <a:pt x="470" y="404"/>
                </a:lnTo>
                <a:lnTo>
                  <a:pt x="476" y="404"/>
                </a:lnTo>
                <a:lnTo>
                  <a:pt x="479" y="401"/>
                </a:lnTo>
                <a:lnTo>
                  <a:pt x="482" y="398"/>
                </a:lnTo>
                <a:lnTo>
                  <a:pt x="485" y="395"/>
                </a:lnTo>
                <a:lnTo>
                  <a:pt x="494" y="395"/>
                </a:lnTo>
                <a:lnTo>
                  <a:pt x="500" y="392"/>
                </a:lnTo>
                <a:lnTo>
                  <a:pt x="497" y="389"/>
                </a:lnTo>
                <a:lnTo>
                  <a:pt x="503" y="392"/>
                </a:lnTo>
                <a:lnTo>
                  <a:pt x="506" y="392"/>
                </a:lnTo>
                <a:lnTo>
                  <a:pt x="509" y="398"/>
                </a:lnTo>
                <a:lnTo>
                  <a:pt x="503" y="395"/>
                </a:lnTo>
                <a:lnTo>
                  <a:pt x="500" y="395"/>
                </a:lnTo>
                <a:lnTo>
                  <a:pt x="509" y="401"/>
                </a:lnTo>
                <a:lnTo>
                  <a:pt x="512" y="404"/>
                </a:lnTo>
                <a:lnTo>
                  <a:pt x="515" y="404"/>
                </a:lnTo>
                <a:lnTo>
                  <a:pt x="515" y="401"/>
                </a:lnTo>
                <a:lnTo>
                  <a:pt x="515" y="401"/>
                </a:lnTo>
                <a:lnTo>
                  <a:pt x="512" y="398"/>
                </a:lnTo>
                <a:lnTo>
                  <a:pt x="515" y="398"/>
                </a:lnTo>
                <a:lnTo>
                  <a:pt x="518" y="395"/>
                </a:lnTo>
                <a:lnTo>
                  <a:pt x="515" y="395"/>
                </a:lnTo>
                <a:lnTo>
                  <a:pt x="515" y="392"/>
                </a:lnTo>
                <a:lnTo>
                  <a:pt x="515" y="389"/>
                </a:lnTo>
                <a:lnTo>
                  <a:pt x="518" y="395"/>
                </a:lnTo>
                <a:lnTo>
                  <a:pt x="518" y="401"/>
                </a:lnTo>
                <a:lnTo>
                  <a:pt x="509" y="413"/>
                </a:lnTo>
                <a:lnTo>
                  <a:pt x="512" y="416"/>
                </a:lnTo>
                <a:lnTo>
                  <a:pt x="506" y="419"/>
                </a:lnTo>
                <a:lnTo>
                  <a:pt x="500" y="419"/>
                </a:lnTo>
                <a:lnTo>
                  <a:pt x="497" y="419"/>
                </a:lnTo>
                <a:lnTo>
                  <a:pt x="491" y="413"/>
                </a:lnTo>
                <a:lnTo>
                  <a:pt x="491" y="419"/>
                </a:lnTo>
                <a:lnTo>
                  <a:pt x="491" y="419"/>
                </a:lnTo>
                <a:lnTo>
                  <a:pt x="488" y="419"/>
                </a:lnTo>
                <a:lnTo>
                  <a:pt x="488" y="419"/>
                </a:lnTo>
                <a:lnTo>
                  <a:pt x="485" y="419"/>
                </a:lnTo>
                <a:lnTo>
                  <a:pt x="485" y="419"/>
                </a:lnTo>
                <a:lnTo>
                  <a:pt x="485" y="419"/>
                </a:lnTo>
                <a:lnTo>
                  <a:pt x="482" y="413"/>
                </a:lnTo>
                <a:lnTo>
                  <a:pt x="476" y="413"/>
                </a:lnTo>
                <a:lnTo>
                  <a:pt x="470" y="416"/>
                </a:lnTo>
                <a:lnTo>
                  <a:pt x="476" y="419"/>
                </a:lnTo>
                <a:lnTo>
                  <a:pt x="476" y="419"/>
                </a:lnTo>
                <a:lnTo>
                  <a:pt x="476" y="419"/>
                </a:lnTo>
                <a:lnTo>
                  <a:pt x="476" y="419"/>
                </a:lnTo>
                <a:lnTo>
                  <a:pt x="479" y="422"/>
                </a:lnTo>
                <a:lnTo>
                  <a:pt x="479" y="422"/>
                </a:lnTo>
                <a:lnTo>
                  <a:pt x="482" y="422"/>
                </a:lnTo>
                <a:lnTo>
                  <a:pt x="482" y="425"/>
                </a:lnTo>
                <a:lnTo>
                  <a:pt x="485" y="431"/>
                </a:lnTo>
                <a:lnTo>
                  <a:pt x="485" y="431"/>
                </a:lnTo>
                <a:lnTo>
                  <a:pt x="488" y="434"/>
                </a:lnTo>
                <a:lnTo>
                  <a:pt x="491" y="434"/>
                </a:lnTo>
                <a:lnTo>
                  <a:pt x="494" y="437"/>
                </a:lnTo>
                <a:lnTo>
                  <a:pt x="497" y="434"/>
                </a:lnTo>
                <a:lnTo>
                  <a:pt x="509" y="431"/>
                </a:lnTo>
                <a:lnTo>
                  <a:pt x="512" y="431"/>
                </a:lnTo>
                <a:lnTo>
                  <a:pt x="521" y="434"/>
                </a:lnTo>
                <a:lnTo>
                  <a:pt x="524" y="431"/>
                </a:lnTo>
                <a:lnTo>
                  <a:pt x="524" y="425"/>
                </a:lnTo>
                <a:lnTo>
                  <a:pt x="524" y="425"/>
                </a:lnTo>
                <a:lnTo>
                  <a:pt x="527" y="428"/>
                </a:lnTo>
                <a:lnTo>
                  <a:pt x="533" y="428"/>
                </a:lnTo>
                <a:lnTo>
                  <a:pt x="533" y="425"/>
                </a:lnTo>
                <a:lnTo>
                  <a:pt x="533" y="422"/>
                </a:lnTo>
                <a:lnTo>
                  <a:pt x="530" y="422"/>
                </a:lnTo>
                <a:lnTo>
                  <a:pt x="530" y="422"/>
                </a:lnTo>
                <a:lnTo>
                  <a:pt x="533" y="422"/>
                </a:lnTo>
                <a:lnTo>
                  <a:pt x="536" y="422"/>
                </a:lnTo>
                <a:lnTo>
                  <a:pt x="539" y="422"/>
                </a:lnTo>
                <a:lnTo>
                  <a:pt x="542" y="419"/>
                </a:lnTo>
                <a:lnTo>
                  <a:pt x="539" y="422"/>
                </a:lnTo>
                <a:lnTo>
                  <a:pt x="536" y="425"/>
                </a:lnTo>
                <a:lnTo>
                  <a:pt x="533" y="428"/>
                </a:lnTo>
                <a:lnTo>
                  <a:pt x="530" y="428"/>
                </a:lnTo>
                <a:lnTo>
                  <a:pt x="533" y="431"/>
                </a:lnTo>
                <a:lnTo>
                  <a:pt x="533" y="431"/>
                </a:lnTo>
                <a:lnTo>
                  <a:pt x="536" y="428"/>
                </a:lnTo>
                <a:lnTo>
                  <a:pt x="536" y="428"/>
                </a:lnTo>
                <a:lnTo>
                  <a:pt x="545" y="428"/>
                </a:lnTo>
                <a:lnTo>
                  <a:pt x="551" y="425"/>
                </a:lnTo>
                <a:lnTo>
                  <a:pt x="554" y="425"/>
                </a:lnTo>
                <a:lnTo>
                  <a:pt x="557" y="428"/>
                </a:lnTo>
                <a:lnTo>
                  <a:pt x="575" y="434"/>
                </a:lnTo>
                <a:lnTo>
                  <a:pt x="578" y="434"/>
                </a:lnTo>
                <a:lnTo>
                  <a:pt x="584" y="431"/>
                </a:lnTo>
                <a:lnTo>
                  <a:pt x="587" y="434"/>
                </a:lnTo>
                <a:lnTo>
                  <a:pt x="581" y="434"/>
                </a:lnTo>
                <a:lnTo>
                  <a:pt x="575" y="434"/>
                </a:lnTo>
                <a:lnTo>
                  <a:pt x="563" y="437"/>
                </a:lnTo>
                <a:lnTo>
                  <a:pt x="560" y="437"/>
                </a:lnTo>
                <a:lnTo>
                  <a:pt x="563" y="443"/>
                </a:lnTo>
                <a:lnTo>
                  <a:pt x="560" y="449"/>
                </a:lnTo>
                <a:lnTo>
                  <a:pt x="563" y="449"/>
                </a:lnTo>
                <a:lnTo>
                  <a:pt x="566" y="449"/>
                </a:lnTo>
                <a:lnTo>
                  <a:pt x="566" y="449"/>
                </a:lnTo>
                <a:lnTo>
                  <a:pt x="569" y="446"/>
                </a:lnTo>
                <a:lnTo>
                  <a:pt x="569" y="446"/>
                </a:lnTo>
                <a:lnTo>
                  <a:pt x="572" y="446"/>
                </a:lnTo>
                <a:lnTo>
                  <a:pt x="575" y="446"/>
                </a:lnTo>
                <a:lnTo>
                  <a:pt x="575" y="449"/>
                </a:lnTo>
                <a:lnTo>
                  <a:pt x="578" y="449"/>
                </a:lnTo>
                <a:lnTo>
                  <a:pt x="581" y="449"/>
                </a:lnTo>
                <a:lnTo>
                  <a:pt x="584" y="449"/>
                </a:lnTo>
                <a:lnTo>
                  <a:pt x="587" y="449"/>
                </a:lnTo>
                <a:lnTo>
                  <a:pt x="590" y="449"/>
                </a:lnTo>
                <a:lnTo>
                  <a:pt x="590" y="449"/>
                </a:lnTo>
                <a:lnTo>
                  <a:pt x="593" y="446"/>
                </a:lnTo>
                <a:lnTo>
                  <a:pt x="596" y="443"/>
                </a:lnTo>
                <a:lnTo>
                  <a:pt x="599" y="440"/>
                </a:lnTo>
                <a:lnTo>
                  <a:pt x="599" y="437"/>
                </a:lnTo>
                <a:lnTo>
                  <a:pt x="599" y="434"/>
                </a:lnTo>
                <a:lnTo>
                  <a:pt x="599" y="434"/>
                </a:lnTo>
                <a:lnTo>
                  <a:pt x="602" y="434"/>
                </a:lnTo>
                <a:lnTo>
                  <a:pt x="602" y="434"/>
                </a:lnTo>
                <a:lnTo>
                  <a:pt x="605" y="434"/>
                </a:lnTo>
                <a:lnTo>
                  <a:pt x="605" y="434"/>
                </a:lnTo>
                <a:lnTo>
                  <a:pt x="608" y="434"/>
                </a:lnTo>
                <a:lnTo>
                  <a:pt x="608" y="434"/>
                </a:lnTo>
                <a:lnTo>
                  <a:pt x="608" y="434"/>
                </a:lnTo>
                <a:lnTo>
                  <a:pt x="608" y="437"/>
                </a:lnTo>
                <a:lnTo>
                  <a:pt x="611" y="437"/>
                </a:lnTo>
                <a:lnTo>
                  <a:pt x="614" y="437"/>
                </a:lnTo>
                <a:lnTo>
                  <a:pt x="617" y="434"/>
                </a:lnTo>
                <a:lnTo>
                  <a:pt x="620" y="434"/>
                </a:lnTo>
                <a:lnTo>
                  <a:pt x="620" y="434"/>
                </a:lnTo>
                <a:lnTo>
                  <a:pt x="623" y="434"/>
                </a:lnTo>
                <a:lnTo>
                  <a:pt x="623" y="434"/>
                </a:lnTo>
                <a:lnTo>
                  <a:pt x="623" y="437"/>
                </a:lnTo>
                <a:lnTo>
                  <a:pt x="623" y="437"/>
                </a:lnTo>
                <a:lnTo>
                  <a:pt x="623" y="440"/>
                </a:lnTo>
                <a:lnTo>
                  <a:pt x="623" y="440"/>
                </a:lnTo>
                <a:lnTo>
                  <a:pt x="623" y="440"/>
                </a:lnTo>
                <a:lnTo>
                  <a:pt x="626" y="440"/>
                </a:lnTo>
                <a:lnTo>
                  <a:pt x="626" y="440"/>
                </a:lnTo>
                <a:lnTo>
                  <a:pt x="629" y="437"/>
                </a:lnTo>
                <a:lnTo>
                  <a:pt x="629" y="434"/>
                </a:lnTo>
                <a:lnTo>
                  <a:pt x="632" y="431"/>
                </a:lnTo>
                <a:lnTo>
                  <a:pt x="635" y="428"/>
                </a:lnTo>
                <a:lnTo>
                  <a:pt x="635" y="428"/>
                </a:lnTo>
                <a:lnTo>
                  <a:pt x="638" y="425"/>
                </a:lnTo>
                <a:lnTo>
                  <a:pt x="641" y="422"/>
                </a:lnTo>
                <a:lnTo>
                  <a:pt x="644" y="407"/>
                </a:lnTo>
                <a:lnTo>
                  <a:pt x="644" y="404"/>
                </a:lnTo>
                <a:lnTo>
                  <a:pt x="644" y="404"/>
                </a:lnTo>
                <a:lnTo>
                  <a:pt x="647" y="401"/>
                </a:lnTo>
                <a:lnTo>
                  <a:pt x="644" y="401"/>
                </a:lnTo>
                <a:lnTo>
                  <a:pt x="647" y="398"/>
                </a:lnTo>
                <a:lnTo>
                  <a:pt x="647" y="398"/>
                </a:lnTo>
                <a:lnTo>
                  <a:pt x="647" y="395"/>
                </a:lnTo>
                <a:lnTo>
                  <a:pt x="647" y="395"/>
                </a:lnTo>
                <a:lnTo>
                  <a:pt x="644" y="392"/>
                </a:lnTo>
                <a:lnTo>
                  <a:pt x="647" y="389"/>
                </a:lnTo>
                <a:lnTo>
                  <a:pt x="653" y="386"/>
                </a:lnTo>
                <a:lnTo>
                  <a:pt x="656" y="383"/>
                </a:lnTo>
                <a:lnTo>
                  <a:pt x="656" y="380"/>
                </a:lnTo>
                <a:lnTo>
                  <a:pt x="659" y="380"/>
                </a:lnTo>
                <a:lnTo>
                  <a:pt x="665" y="380"/>
                </a:lnTo>
                <a:lnTo>
                  <a:pt x="674" y="380"/>
                </a:lnTo>
                <a:lnTo>
                  <a:pt x="677" y="377"/>
                </a:lnTo>
                <a:lnTo>
                  <a:pt x="692" y="371"/>
                </a:lnTo>
                <a:lnTo>
                  <a:pt x="698" y="374"/>
                </a:lnTo>
                <a:lnTo>
                  <a:pt x="704" y="374"/>
                </a:lnTo>
                <a:lnTo>
                  <a:pt x="704" y="374"/>
                </a:lnTo>
                <a:lnTo>
                  <a:pt x="731" y="368"/>
                </a:lnTo>
                <a:lnTo>
                  <a:pt x="737" y="362"/>
                </a:lnTo>
                <a:lnTo>
                  <a:pt x="740" y="359"/>
                </a:lnTo>
                <a:lnTo>
                  <a:pt x="740" y="359"/>
                </a:lnTo>
                <a:lnTo>
                  <a:pt x="743" y="356"/>
                </a:lnTo>
                <a:lnTo>
                  <a:pt x="743" y="353"/>
                </a:lnTo>
                <a:lnTo>
                  <a:pt x="746" y="353"/>
                </a:lnTo>
                <a:lnTo>
                  <a:pt x="749" y="350"/>
                </a:lnTo>
                <a:lnTo>
                  <a:pt x="773" y="338"/>
                </a:lnTo>
                <a:lnTo>
                  <a:pt x="776" y="335"/>
                </a:lnTo>
                <a:lnTo>
                  <a:pt x="779" y="335"/>
                </a:lnTo>
                <a:lnTo>
                  <a:pt x="785" y="332"/>
                </a:lnTo>
                <a:lnTo>
                  <a:pt x="788" y="335"/>
                </a:lnTo>
                <a:lnTo>
                  <a:pt x="791" y="335"/>
                </a:lnTo>
                <a:lnTo>
                  <a:pt x="794" y="335"/>
                </a:lnTo>
                <a:lnTo>
                  <a:pt x="794" y="338"/>
                </a:lnTo>
                <a:lnTo>
                  <a:pt x="797" y="341"/>
                </a:lnTo>
                <a:lnTo>
                  <a:pt x="800" y="341"/>
                </a:lnTo>
                <a:lnTo>
                  <a:pt x="800" y="344"/>
                </a:lnTo>
                <a:lnTo>
                  <a:pt x="824" y="347"/>
                </a:lnTo>
                <a:lnTo>
                  <a:pt x="824" y="338"/>
                </a:lnTo>
                <a:lnTo>
                  <a:pt x="827" y="335"/>
                </a:lnTo>
                <a:lnTo>
                  <a:pt x="827" y="335"/>
                </a:lnTo>
                <a:lnTo>
                  <a:pt x="827" y="332"/>
                </a:lnTo>
                <a:lnTo>
                  <a:pt x="830" y="323"/>
                </a:lnTo>
                <a:lnTo>
                  <a:pt x="830" y="320"/>
                </a:lnTo>
                <a:lnTo>
                  <a:pt x="833" y="314"/>
                </a:lnTo>
                <a:lnTo>
                  <a:pt x="836" y="311"/>
                </a:lnTo>
                <a:lnTo>
                  <a:pt x="836" y="299"/>
                </a:lnTo>
                <a:lnTo>
                  <a:pt x="839" y="293"/>
                </a:lnTo>
                <a:lnTo>
                  <a:pt x="839" y="293"/>
                </a:lnTo>
                <a:lnTo>
                  <a:pt x="839" y="290"/>
                </a:lnTo>
                <a:lnTo>
                  <a:pt x="842" y="287"/>
                </a:lnTo>
                <a:lnTo>
                  <a:pt x="845" y="284"/>
                </a:lnTo>
                <a:lnTo>
                  <a:pt x="848" y="284"/>
                </a:lnTo>
                <a:lnTo>
                  <a:pt x="848" y="281"/>
                </a:lnTo>
                <a:lnTo>
                  <a:pt x="851" y="281"/>
                </a:lnTo>
                <a:lnTo>
                  <a:pt x="860" y="281"/>
                </a:lnTo>
                <a:lnTo>
                  <a:pt x="863" y="281"/>
                </a:lnTo>
                <a:lnTo>
                  <a:pt x="863" y="281"/>
                </a:lnTo>
                <a:lnTo>
                  <a:pt x="866" y="278"/>
                </a:lnTo>
                <a:lnTo>
                  <a:pt x="866" y="278"/>
                </a:lnTo>
                <a:lnTo>
                  <a:pt x="866" y="278"/>
                </a:lnTo>
                <a:lnTo>
                  <a:pt x="866" y="275"/>
                </a:lnTo>
                <a:lnTo>
                  <a:pt x="866" y="272"/>
                </a:lnTo>
                <a:lnTo>
                  <a:pt x="866" y="269"/>
                </a:lnTo>
                <a:close/>
              </a:path>
            </a:pathLst>
          </a:custGeom>
          <a:solidFill>
            <a:schemeClr val="accent2">
              <a:lumMod val="50000"/>
            </a:schemeClr>
          </a:solidFill>
          <a:ln w="3175"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5" name="Freeform 17">
            <a:extLst>
              <a:ext uri="{FF2B5EF4-FFF2-40B4-BE49-F238E27FC236}">
                <a16:creationId xmlns:a16="http://schemas.microsoft.com/office/drawing/2014/main" xmlns="" id="{FE8C8678-5FDB-264C-8597-40B5B3C47CBF}"/>
              </a:ext>
            </a:extLst>
          </p:cNvPr>
          <p:cNvSpPr>
            <a:spLocks/>
          </p:cNvSpPr>
          <p:nvPr/>
        </p:nvSpPr>
        <p:spPr bwMode="auto">
          <a:xfrm>
            <a:off x="7061953" y="4641453"/>
            <a:ext cx="1265238" cy="1150938"/>
          </a:xfrm>
          <a:custGeom>
            <a:avLst/>
            <a:gdLst>
              <a:gd name="T0" fmla="*/ 441 w 797"/>
              <a:gd name="T1" fmla="*/ 33 h 725"/>
              <a:gd name="T2" fmla="*/ 492 w 797"/>
              <a:gd name="T3" fmla="*/ 21 h 725"/>
              <a:gd name="T4" fmla="*/ 527 w 797"/>
              <a:gd name="T5" fmla="*/ 108 h 725"/>
              <a:gd name="T6" fmla="*/ 563 w 797"/>
              <a:gd name="T7" fmla="*/ 117 h 725"/>
              <a:gd name="T8" fmla="*/ 605 w 797"/>
              <a:gd name="T9" fmla="*/ 96 h 725"/>
              <a:gd name="T10" fmla="*/ 653 w 797"/>
              <a:gd name="T11" fmla="*/ 42 h 725"/>
              <a:gd name="T12" fmla="*/ 677 w 797"/>
              <a:gd name="T13" fmla="*/ 72 h 725"/>
              <a:gd name="T14" fmla="*/ 686 w 797"/>
              <a:gd name="T15" fmla="*/ 96 h 725"/>
              <a:gd name="T16" fmla="*/ 722 w 797"/>
              <a:gd name="T17" fmla="*/ 168 h 725"/>
              <a:gd name="T18" fmla="*/ 734 w 797"/>
              <a:gd name="T19" fmla="*/ 216 h 725"/>
              <a:gd name="T20" fmla="*/ 752 w 797"/>
              <a:gd name="T21" fmla="*/ 252 h 725"/>
              <a:gd name="T22" fmla="*/ 767 w 797"/>
              <a:gd name="T23" fmla="*/ 285 h 725"/>
              <a:gd name="T24" fmla="*/ 788 w 797"/>
              <a:gd name="T25" fmla="*/ 297 h 725"/>
              <a:gd name="T26" fmla="*/ 776 w 797"/>
              <a:gd name="T27" fmla="*/ 339 h 725"/>
              <a:gd name="T28" fmla="*/ 740 w 797"/>
              <a:gd name="T29" fmla="*/ 365 h 725"/>
              <a:gd name="T30" fmla="*/ 716 w 797"/>
              <a:gd name="T31" fmla="*/ 377 h 725"/>
              <a:gd name="T32" fmla="*/ 698 w 797"/>
              <a:gd name="T33" fmla="*/ 398 h 725"/>
              <a:gd name="T34" fmla="*/ 626 w 797"/>
              <a:gd name="T35" fmla="*/ 416 h 725"/>
              <a:gd name="T36" fmla="*/ 629 w 797"/>
              <a:gd name="T37" fmla="*/ 455 h 725"/>
              <a:gd name="T38" fmla="*/ 614 w 797"/>
              <a:gd name="T39" fmla="*/ 479 h 725"/>
              <a:gd name="T40" fmla="*/ 536 w 797"/>
              <a:gd name="T41" fmla="*/ 488 h 725"/>
              <a:gd name="T42" fmla="*/ 474 w 797"/>
              <a:gd name="T43" fmla="*/ 485 h 725"/>
              <a:gd name="T44" fmla="*/ 453 w 797"/>
              <a:gd name="T45" fmla="*/ 488 h 725"/>
              <a:gd name="T46" fmla="*/ 435 w 797"/>
              <a:gd name="T47" fmla="*/ 512 h 725"/>
              <a:gd name="T48" fmla="*/ 459 w 797"/>
              <a:gd name="T49" fmla="*/ 560 h 725"/>
              <a:gd name="T50" fmla="*/ 480 w 797"/>
              <a:gd name="T51" fmla="*/ 590 h 725"/>
              <a:gd name="T52" fmla="*/ 486 w 797"/>
              <a:gd name="T53" fmla="*/ 623 h 725"/>
              <a:gd name="T54" fmla="*/ 465 w 797"/>
              <a:gd name="T55" fmla="*/ 653 h 725"/>
              <a:gd name="T56" fmla="*/ 486 w 797"/>
              <a:gd name="T57" fmla="*/ 677 h 725"/>
              <a:gd name="T58" fmla="*/ 527 w 797"/>
              <a:gd name="T59" fmla="*/ 695 h 725"/>
              <a:gd name="T60" fmla="*/ 483 w 797"/>
              <a:gd name="T61" fmla="*/ 722 h 725"/>
              <a:gd name="T62" fmla="*/ 396 w 797"/>
              <a:gd name="T63" fmla="*/ 701 h 725"/>
              <a:gd name="T64" fmla="*/ 321 w 797"/>
              <a:gd name="T65" fmla="*/ 683 h 725"/>
              <a:gd name="T66" fmla="*/ 264 w 797"/>
              <a:gd name="T67" fmla="*/ 662 h 725"/>
              <a:gd name="T68" fmla="*/ 204 w 797"/>
              <a:gd name="T69" fmla="*/ 665 h 725"/>
              <a:gd name="T70" fmla="*/ 159 w 797"/>
              <a:gd name="T71" fmla="*/ 692 h 725"/>
              <a:gd name="T72" fmla="*/ 105 w 797"/>
              <a:gd name="T73" fmla="*/ 680 h 725"/>
              <a:gd name="T74" fmla="*/ 39 w 797"/>
              <a:gd name="T75" fmla="*/ 674 h 725"/>
              <a:gd name="T76" fmla="*/ 3 w 797"/>
              <a:gd name="T77" fmla="*/ 626 h 725"/>
              <a:gd name="T78" fmla="*/ 27 w 797"/>
              <a:gd name="T79" fmla="*/ 590 h 725"/>
              <a:gd name="T80" fmla="*/ 48 w 797"/>
              <a:gd name="T81" fmla="*/ 554 h 725"/>
              <a:gd name="T82" fmla="*/ 63 w 797"/>
              <a:gd name="T83" fmla="*/ 512 h 725"/>
              <a:gd name="T84" fmla="*/ 66 w 797"/>
              <a:gd name="T85" fmla="*/ 476 h 725"/>
              <a:gd name="T86" fmla="*/ 60 w 797"/>
              <a:gd name="T87" fmla="*/ 449 h 725"/>
              <a:gd name="T88" fmla="*/ 12 w 797"/>
              <a:gd name="T89" fmla="*/ 416 h 725"/>
              <a:gd name="T90" fmla="*/ 24 w 797"/>
              <a:gd name="T91" fmla="*/ 380 h 725"/>
              <a:gd name="T92" fmla="*/ 21 w 797"/>
              <a:gd name="T93" fmla="*/ 339 h 725"/>
              <a:gd name="T94" fmla="*/ 69 w 797"/>
              <a:gd name="T95" fmla="*/ 324 h 725"/>
              <a:gd name="T96" fmla="*/ 87 w 797"/>
              <a:gd name="T97" fmla="*/ 330 h 725"/>
              <a:gd name="T98" fmla="*/ 117 w 797"/>
              <a:gd name="T99" fmla="*/ 306 h 725"/>
              <a:gd name="T100" fmla="*/ 177 w 797"/>
              <a:gd name="T101" fmla="*/ 294 h 725"/>
              <a:gd name="T102" fmla="*/ 237 w 797"/>
              <a:gd name="T103" fmla="*/ 276 h 725"/>
              <a:gd name="T104" fmla="*/ 258 w 797"/>
              <a:gd name="T105" fmla="*/ 261 h 725"/>
              <a:gd name="T106" fmla="*/ 258 w 797"/>
              <a:gd name="T107" fmla="*/ 222 h 725"/>
              <a:gd name="T108" fmla="*/ 273 w 797"/>
              <a:gd name="T109" fmla="*/ 204 h 725"/>
              <a:gd name="T110" fmla="*/ 285 w 797"/>
              <a:gd name="T111" fmla="*/ 162 h 725"/>
              <a:gd name="T112" fmla="*/ 324 w 797"/>
              <a:gd name="T113" fmla="*/ 108 h 725"/>
              <a:gd name="T114" fmla="*/ 348 w 797"/>
              <a:gd name="T115" fmla="*/ 78 h 725"/>
              <a:gd name="T116" fmla="*/ 372 w 797"/>
              <a:gd name="T117" fmla="*/ 42 h 725"/>
              <a:gd name="T118" fmla="*/ 393 w 797"/>
              <a:gd name="T119" fmla="*/ 3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7" h="725">
                <a:moveTo>
                  <a:pt x="396" y="6"/>
                </a:moveTo>
                <a:lnTo>
                  <a:pt x="396" y="6"/>
                </a:lnTo>
                <a:lnTo>
                  <a:pt x="402" y="3"/>
                </a:lnTo>
                <a:lnTo>
                  <a:pt x="405" y="3"/>
                </a:lnTo>
                <a:lnTo>
                  <a:pt x="411" y="6"/>
                </a:lnTo>
                <a:lnTo>
                  <a:pt x="414" y="9"/>
                </a:lnTo>
                <a:lnTo>
                  <a:pt x="420" y="12"/>
                </a:lnTo>
                <a:lnTo>
                  <a:pt x="426" y="18"/>
                </a:lnTo>
                <a:lnTo>
                  <a:pt x="429" y="21"/>
                </a:lnTo>
                <a:lnTo>
                  <a:pt x="429" y="24"/>
                </a:lnTo>
                <a:lnTo>
                  <a:pt x="429" y="24"/>
                </a:lnTo>
                <a:lnTo>
                  <a:pt x="432" y="27"/>
                </a:lnTo>
                <a:lnTo>
                  <a:pt x="435" y="27"/>
                </a:lnTo>
                <a:lnTo>
                  <a:pt x="438" y="30"/>
                </a:lnTo>
                <a:lnTo>
                  <a:pt x="441" y="33"/>
                </a:lnTo>
                <a:lnTo>
                  <a:pt x="441" y="33"/>
                </a:lnTo>
                <a:lnTo>
                  <a:pt x="444" y="33"/>
                </a:lnTo>
                <a:lnTo>
                  <a:pt x="444" y="36"/>
                </a:lnTo>
                <a:lnTo>
                  <a:pt x="450" y="36"/>
                </a:lnTo>
                <a:lnTo>
                  <a:pt x="462" y="30"/>
                </a:lnTo>
                <a:lnTo>
                  <a:pt x="474" y="24"/>
                </a:lnTo>
                <a:lnTo>
                  <a:pt x="474" y="24"/>
                </a:lnTo>
                <a:lnTo>
                  <a:pt x="477" y="24"/>
                </a:lnTo>
                <a:lnTo>
                  <a:pt x="480" y="24"/>
                </a:lnTo>
                <a:lnTo>
                  <a:pt x="480" y="27"/>
                </a:lnTo>
                <a:lnTo>
                  <a:pt x="480" y="27"/>
                </a:lnTo>
                <a:lnTo>
                  <a:pt x="483" y="27"/>
                </a:lnTo>
                <a:lnTo>
                  <a:pt x="489" y="24"/>
                </a:lnTo>
                <a:lnTo>
                  <a:pt x="489" y="24"/>
                </a:lnTo>
                <a:lnTo>
                  <a:pt x="492" y="21"/>
                </a:lnTo>
                <a:lnTo>
                  <a:pt x="504" y="21"/>
                </a:lnTo>
                <a:lnTo>
                  <a:pt x="507" y="27"/>
                </a:lnTo>
                <a:lnTo>
                  <a:pt x="510" y="45"/>
                </a:lnTo>
                <a:lnTo>
                  <a:pt x="510" y="51"/>
                </a:lnTo>
                <a:lnTo>
                  <a:pt x="513" y="54"/>
                </a:lnTo>
                <a:lnTo>
                  <a:pt x="521" y="69"/>
                </a:lnTo>
                <a:lnTo>
                  <a:pt x="524" y="75"/>
                </a:lnTo>
                <a:lnTo>
                  <a:pt x="524" y="78"/>
                </a:lnTo>
                <a:lnTo>
                  <a:pt x="524" y="81"/>
                </a:lnTo>
                <a:lnTo>
                  <a:pt x="521" y="99"/>
                </a:lnTo>
                <a:lnTo>
                  <a:pt x="521" y="102"/>
                </a:lnTo>
                <a:lnTo>
                  <a:pt x="519" y="105"/>
                </a:lnTo>
                <a:lnTo>
                  <a:pt x="521" y="105"/>
                </a:lnTo>
                <a:lnTo>
                  <a:pt x="524" y="108"/>
                </a:lnTo>
                <a:lnTo>
                  <a:pt x="527" y="108"/>
                </a:lnTo>
                <a:lnTo>
                  <a:pt x="527" y="111"/>
                </a:lnTo>
                <a:lnTo>
                  <a:pt x="527" y="120"/>
                </a:lnTo>
                <a:lnTo>
                  <a:pt x="530" y="123"/>
                </a:lnTo>
                <a:lnTo>
                  <a:pt x="530" y="123"/>
                </a:lnTo>
                <a:lnTo>
                  <a:pt x="533" y="126"/>
                </a:lnTo>
                <a:lnTo>
                  <a:pt x="536" y="126"/>
                </a:lnTo>
                <a:lnTo>
                  <a:pt x="536" y="120"/>
                </a:lnTo>
                <a:lnTo>
                  <a:pt x="539" y="117"/>
                </a:lnTo>
                <a:lnTo>
                  <a:pt x="542" y="117"/>
                </a:lnTo>
                <a:lnTo>
                  <a:pt x="554" y="114"/>
                </a:lnTo>
                <a:lnTo>
                  <a:pt x="557" y="114"/>
                </a:lnTo>
                <a:lnTo>
                  <a:pt x="560" y="114"/>
                </a:lnTo>
                <a:lnTo>
                  <a:pt x="560" y="114"/>
                </a:lnTo>
                <a:lnTo>
                  <a:pt x="563" y="117"/>
                </a:lnTo>
                <a:lnTo>
                  <a:pt x="563" y="117"/>
                </a:lnTo>
                <a:lnTo>
                  <a:pt x="566" y="117"/>
                </a:lnTo>
                <a:lnTo>
                  <a:pt x="566" y="117"/>
                </a:lnTo>
                <a:lnTo>
                  <a:pt x="569" y="117"/>
                </a:lnTo>
                <a:lnTo>
                  <a:pt x="569" y="117"/>
                </a:lnTo>
                <a:lnTo>
                  <a:pt x="572" y="117"/>
                </a:lnTo>
                <a:lnTo>
                  <a:pt x="572" y="117"/>
                </a:lnTo>
                <a:lnTo>
                  <a:pt x="581" y="117"/>
                </a:lnTo>
                <a:lnTo>
                  <a:pt x="587" y="114"/>
                </a:lnTo>
                <a:lnTo>
                  <a:pt x="590" y="114"/>
                </a:lnTo>
                <a:lnTo>
                  <a:pt x="593" y="111"/>
                </a:lnTo>
                <a:lnTo>
                  <a:pt x="596" y="108"/>
                </a:lnTo>
                <a:lnTo>
                  <a:pt x="602" y="102"/>
                </a:lnTo>
                <a:lnTo>
                  <a:pt x="605" y="99"/>
                </a:lnTo>
                <a:lnTo>
                  <a:pt x="605" y="96"/>
                </a:lnTo>
                <a:lnTo>
                  <a:pt x="605" y="96"/>
                </a:lnTo>
                <a:lnTo>
                  <a:pt x="605" y="90"/>
                </a:lnTo>
                <a:lnTo>
                  <a:pt x="608" y="87"/>
                </a:lnTo>
                <a:lnTo>
                  <a:pt x="608" y="84"/>
                </a:lnTo>
                <a:lnTo>
                  <a:pt x="614" y="75"/>
                </a:lnTo>
                <a:lnTo>
                  <a:pt x="614" y="75"/>
                </a:lnTo>
                <a:lnTo>
                  <a:pt x="614" y="72"/>
                </a:lnTo>
                <a:lnTo>
                  <a:pt x="617" y="69"/>
                </a:lnTo>
                <a:lnTo>
                  <a:pt x="617" y="66"/>
                </a:lnTo>
                <a:lnTo>
                  <a:pt x="617" y="63"/>
                </a:lnTo>
                <a:lnTo>
                  <a:pt x="644" y="33"/>
                </a:lnTo>
                <a:lnTo>
                  <a:pt x="647" y="33"/>
                </a:lnTo>
                <a:lnTo>
                  <a:pt x="647" y="36"/>
                </a:lnTo>
                <a:lnTo>
                  <a:pt x="650" y="36"/>
                </a:lnTo>
                <a:lnTo>
                  <a:pt x="650" y="39"/>
                </a:lnTo>
                <a:lnTo>
                  <a:pt x="653" y="42"/>
                </a:lnTo>
                <a:lnTo>
                  <a:pt x="656" y="45"/>
                </a:lnTo>
                <a:lnTo>
                  <a:pt x="656" y="48"/>
                </a:lnTo>
                <a:lnTo>
                  <a:pt x="656" y="48"/>
                </a:lnTo>
                <a:lnTo>
                  <a:pt x="656" y="51"/>
                </a:lnTo>
                <a:lnTo>
                  <a:pt x="656" y="54"/>
                </a:lnTo>
                <a:lnTo>
                  <a:pt x="656" y="54"/>
                </a:lnTo>
                <a:lnTo>
                  <a:pt x="656" y="57"/>
                </a:lnTo>
                <a:lnTo>
                  <a:pt x="662" y="54"/>
                </a:lnTo>
                <a:lnTo>
                  <a:pt x="665" y="54"/>
                </a:lnTo>
                <a:lnTo>
                  <a:pt x="665" y="54"/>
                </a:lnTo>
                <a:lnTo>
                  <a:pt x="668" y="54"/>
                </a:lnTo>
                <a:lnTo>
                  <a:pt x="671" y="60"/>
                </a:lnTo>
                <a:lnTo>
                  <a:pt x="674" y="66"/>
                </a:lnTo>
                <a:lnTo>
                  <a:pt x="674" y="66"/>
                </a:lnTo>
                <a:lnTo>
                  <a:pt x="677" y="72"/>
                </a:lnTo>
                <a:lnTo>
                  <a:pt x="677" y="75"/>
                </a:lnTo>
                <a:lnTo>
                  <a:pt x="680" y="78"/>
                </a:lnTo>
                <a:lnTo>
                  <a:pt x="680" y="78"/>
                </a:lnTo>
                <a:lnTo>
                  <a:pt x="686" y="78"/>
                </a:lnTo>
                <a:lnTo>
                  <a:pt x="686" y="81"/>
                </a:lnTo>
                <a:lnTo>
                  <a:pt x="689" y="81"/>
                </a:lnTo>
                <a:lnTo>
                  <a:pt x="689" y="81"/>
                </a:lnTo>
                <a:lnTo>
                  <a:pt x="689" y="84"/>
                </a:lnTo>
                <a:lnTo>
                  <a:pt x="686" y="84"/>
                </a:lnTo>
                <a:lnTo>
                  <a:pt x="683" y="87"/>
                </a:lnTo>
                <a:lnTo>
                  <a:pt x="683" y="87"/>
                </a:lnTo>
                <a:lnTo>
                  <a:pt x="683" y="90"/>
                </a:lnTo>
                <a:lnTo>
                  <a:pt x="686" y="90"/>
                </a:lnTo>
                <a:lnTo>
                  <a:pt x="686" y="93"/>
                </a:lnTo>
                <a:lnTo>
                  <a:pt x="686" y="96"/>
                </a:lnTo>
                <a:lnTo>
                  <a:pt x="686" y="102"/>
                </a:lnTo>
                <a:lnTo>
                  <a:pt x="686" y="102"/>
                </a:lnTo>
                <a:lnTo>
                  <a:pt x="689" y="108"/>
                </a:lnTo>
                <a:lnTo>
                  <a:pt x="689" y="111"/>
                </a:lnTo>
                <a:lnTo>
                  <a:pt x="689" y="114"/>
                </a:lnTo>
                <a:lnTo>
                  <a:pt x="692" y="114"/>
                </a:lnTo>
                <a:lnTo>
                  <a:pt x="698" y="120"/>
                </a:lnTo>
                <a:lnTo>
                  <a:pt x="716" y="144"/>
                </a:lnTo>
                <a:lnTo>
                  <a:pt x="722" y="153"/>
                </a:lnTo>
                <a:lnTo>
                  <a:pt x="722" y="153"/>
                </a:lnTo>
                <a:lnTo>
                  <a:pt x="722" y="156"/>
                </a:lnTo>
                <a:lnTo>
                  <a:pt x="719" y="159"/>
                </a:lnTo>
                <a:lnTo>
                  <a:pt x="719" y="162"/>
                </a:lnTo>
                <a:lnTo>
                  <a:pt x="722" y="165"/>
                </a:lnTo>
                <a:lnTo>
                  <a:pt x="722" y="168"/>
                </a:lnTo>
                <a:lnTo>
                  <a:pt x="725" y="171"/>
                </a:lnTo>
                <a:lnTo>
                  <a:pt x="731" y="183"/>
                </a:lnTo>
                <a:lnTo>
                  <a:pt x="734" y="183"/>
                </a:lnTo>
                <a:lnTo>
                  <a:pt x="734" y="186"/>
                </a:lnTo>
                <a:lnTo>
                  <a:pt x="734" y="189"/>
                </a:lnTo>
                <a:lnTo>
                  <a:pt x="731" y="192"/>
                </a:lnTo>
                <a:lnTo>
                  <a:pt x="731" y="192"/>
                </a:lnTo>
                <a:lnTo>
                  <a:pt x="731" y="195"/>
                </a:lnTo>
                <a:lnTo>
                  <a:pt x="731" y="198"/>
                </a:lnTo>
                <a:lnTo>
                  <a:pt x="731" y="198"/>
                </a:lnTo>
                <a:lnTo>
                  <a:pt x="731" y="201"/>
                </a:lnTo>
                <a:lnTo>
                  <a:pt x="731" y="204"/>
                </a:lnTo>
                <a:lnTo>
                  <a:pt x="731" y="207"/>
                </a:lnTo>
                <a:lnTo>
                  <a:pt x="731" y="213"/>
                </a:lnTo>
                <a:lnTo>
                  <a:pt x="734" y="216"/>
                </a:lnTo>
                <a:lnTo>
                  <a:pt x="734" y="219"/>
                </a:lnTo>
                <a:lnTo>
                  <a:pt x="734" y="222"/>
                </a:lnTo>
                <a:lnTo>
                  <a:pt x="731" y="228"/>
                </a:lnTo>
                <a:lnTo>
                  <a:pt x="731" y="231"/>
                </a:lnTo>
                <a:lnTo>
                  <a:pt x="728" y="234"/>
                </a:lnTo>
                <a:lnTo>
                  <a:pt x="731" y="234"/>
                </a:lnTo>
                <a:lnTo>
                  <a:pt x="734" y="234"/>
                </a:lnTo>
                <a:lnTo>
                  <a:pt x="740" y="237"/>
                </a:lnTo>
                <a:lnTo>
                  <a:pt x="746" y="243"/>
                </a:lnTo>
                <a:lnTo>
                  <a:pt x="749" y="243"/>
                </a:lnTo>
                <a:lnTo>
                  <a:pt x="752" y="246"/>
                </a:lnTo>
                <a:lnTo>
                  <a:pt x="752" y="246"/>
                </a:lnTo>
                <a:lnTo>
                  <a:pt x="752" y="249"/>
                </a:lnTo>
                <a:lnTo>
                  <a:pt x="752" y="252"/>
                </a:lnTo>
                <a:lnTo>
                  <a:pt x="752" y="252"/>
                </a:lnTo>
                <a:lnTo>
                  <a:pt x="755" y="255"/>
                </a:lnTo>
                <a:lnTo>
                  <a:pt x="755" y="255"/>
                </a:lnTo>
                <a:lnTo>
                  <a:pt x="773" y="252"/>
                </a:lnTo>
                <a:lnTo>
                  <a:pt x="776" y="252"/>
                </a:lnTo>
                <a:lnTo>
                  <a:pt x="779" y="255"/>
                </a:lnTo>
                <a:lnTo>
                  <a:pt x="779" y="255"/>
                </a:lnTo>
                <a:lnTo>
                  <a:pt x="782" y="258"/>
                </a:lnTo>
                <a:lnTo>
                  <a:pt x="782" y="261"/>
                </a:lnTo>
                <a:lnTo>
                  <a:pt x="776" y="267"/>
                </a:lnTo>
                <a:lnTo>
                  <a:pt x="773" y="273"/>
                </a:lnTo>
                <a:lnTo>
                  <a:pt x="773" y="273"/>
                </a:lnTo>
                <a:lnTo>
                  <a:pt x="773" y="279"/>
                </a:lnTo>
                <a:lnTo>
                  <a:pt x="773" y="279"/>
                </a:lnTo>
                <a:lnTo>
                  <a:pt x="770" y="282"/>
                </a:lnTo>
                <a:lnTo>
                  <a:pt x="767" y="285"/>
                </a:lnTo>
                <a:lnTo>
                  <a:pt x="764" y="285"/>
                </a:lnTo>
                <a:lnTo>
                  <a:pt x="764" y="288"/>
                </a:lnTo>
                <a:lnTo>
                  <a:pt x="764" y="288"/>
                </a:lnTo>
                <a:lnTo>
                  <a:pt x="767" y="288"/>
                </a:lnTo>
                <a:lnTo>
                  <a:pt x="767" y="291"/>
                </a:lnTo>
                <a:lnTo>
                  <a:pt x="770" y="291"/>
                </a:lnTo>
                <a:lnTo>
                  <a:pt x="773" y="291"/>
                </a:lnTo>
                <a:lnTo>
                  <a:pt x="773" y="291"/>
                </a:lnTo>
                <a:lnTo>
                  <a:pt x="776" y="291"/>
                </a:lnTo>
                <a:lnTo>
                  <a:pt x="776" y="294"/>
                </a:lnTo>
                <a:lnTo>
                  <a:pt x="779" y="294"/>
                </a:lnTo>
                <a:lnTo>
                  <a:pt x="779" y="294"/>
                </a:lnTo>
                <a:lnTo>
                  <a:pt x="782" y="294"/>
                </a:lnTo>
                <a:lnTo>
                  <a:pt x="785" y="294"/>
                </a:lnTo>
                <a:lnTo>
                  <a:pt x="788" y="297"/>
                </a:lnTo>
                <a:lnTo>
                  <a:pt x="791" y="300"/>
                </a:lnTo>
                <a:lnTo>
                  <a:pt x="794" y="303"/>
                </a:lnTo>
                <a:lnTo>
                  <a:pt x="797" y="303"/>
                </a:lnTo>
                <a:lnTo>
                  <a:pt x="797" y="306"/>
                </a:lnTo>
                <a:lnTo>
                  <a:pt x="797" y="309"/>
                </a:lnTo>
                <a:lnTo>
                  <a:pt x="797" y="309"/>
                </a:lnTo>
                <a:lnTo>
                  <a:pt x="797" y="309"/>
                </a:lnTo>
                <a:lnTo>
                  <a:pt x="797" y="312"/>
                </a:lnTo>
                <a:lnTo>
                  <a:pt x="791" y="318"/>
                </a:lnTo>
                <a:lnTo>
                  <a:pt x="788" y="321"/>
                </a:lnTo>
                <a:lnTo>
                  <a:pt x="785" y="321"/>
                </a:lnTo>
                <a:lnTo>
                  <a:pt x="782" y="324"/>
                </a:lnTo>
                <a:lnTo>
                  <a:pt x="779" y="327"/>
                </a:lnTo>
                <a:lnTo>
                  <a:pt x="779" y="330"/>
                </a:lnTo>
                <a:lnTo>
                  <a:pt x="776" y="339"/>
                </a:lnTo>
                <a:lnTo>
                  <a:pt x="770" y="342"/>
                </a:lnTo>
                <a:lnTo>
                  <a:pt x="770" y="342"/>
                </a:lnTo>
                <a:lnTo>
                  <a:pt x="761" y="345"/>
                </a:lnTo>
                <a:lnTo>
                  <a:pt x="758" y="345"/>
                </a:lnTo>
                <a:lnTo>
                  <a:pt x="755" y="348"/>
                </a:lnTo>
                <a:lnTo>
                  <a:pt x="755" y="351"/>
                </a:lnTo>
                <a:lnTo>
                  <a:pt x="752" y="354"/>
                </a:lnTo>
                <a:lnTo>
                  <a:pt x="752" y="354"/>
                </a:lnTo>
                <a:lnTo>
                  <a:pt x="752" y="357"/>
                </a:lnTo>
                <a:lnTo>
                  <a:pt x="749" y="362"/>
                </a:lnTo>
                <a:lnTo>
                  <a:pt x="749" y="362"/>
                </a:lnTo>
                <a:lnTo>
                  <a:pt x="746" y="365"/>
                </a:lnTo>
                <a:lnTo>
                  <a:pt x="743" y="365"/>
                </a:lnTo>
                <a:lnTo>
                  <a:pt x="743" y="365"/>
                </a:lnTo>
                <a:lnTo>
                  <a:pt x="740" y="365"/>
                </a:lnTo>
                <a:lnTo>
                  <a:pt x="737" y="362"/>
                </a:lnTo>
                <a:lnTo>
                  <a:pt x="737" y="362"/>
                </a:lnTo>
                <a:lnTo>
                  <a:pt x="731" y="362"/>
                </a:lnTo>
                <a:lnTo>
                  <a:pt x="728" y="362"/>
                </a:lnTo>
                <a:lnTo>
                  <a:pt x="725" y="362"/>
                </a:lnTo>
                <a:lnTo>
                  <a:pt x="722" y="362"/>
                </a:lnTo>
                <a:lnTo>
                  <a:pt x="719" y="362"/>
                </a:lnTo>
                <a:lnTo>
                  <a:pt x="716" y="362"/>
                </a:lnTo>
                <a:lnTo>
                  <a:pt x="713" y="365"/>
                </a:lnTo>
                <a:lnTo>
                  <a:pt x="713" y="368"/>
                </a:lnTo>
                <a:lnTo>
                  <a:pt x="713" y="371"/>
                </a:lnTo>
                <a:lnTo>
                  <a:pt x="713" y="374"/>
                </a:lnTo>
                <a:lnTo>
                  <a:pt x="713" y="374"/>
                </a:lnTo>
                <a:lnTo>
                  <a:pt x="716" y="377"/>
                </a:lnTo>
                <a:lnTo>
                  <a:pt x="716" y="377"/>
                </a:lnTo>
                <a:lnTo>
                  <a:pt x="716" y="380"/>
                </a:lnTo>
                <a:lnTo>
                  <a:pt x="716" y="383"/>
                </a:lnTo>
                <a:lnTo>
                  <a:pt x="716" y="383"/>
                </a:lnTo>
                <a:lnTo>
                  <a:pt x="716" y="386"/>
                </a:lnTo>
                <a:lnTo>
                  <a:pt x="716" y="389"/>
                </a:lnTo>
                <a:lnTo>
                  <a:pt x="716" y="392"/>
                </a:lnTo>
                <a:lnTo>
                  <a:pt x="713" y="398"/>
                </a:lnTo>
                <a:lnTo>
                  <a:pt x="713" y="398"/>
                </a:lnTo>
                <a:lnTo>
                  <a:pt x="710" y="401"/>
                </a:lnTo>
                <a:lnTo>
                  <a:pt x="710" y="401"/>
                </a:lnTo>
                <a:lnTo>
                  <a:pt x="707" y="401"/>
                </a:lnTo>
                <a:lnTo>
                  <a:pt x="704" y="398"/>
                </a:lnTo>
                <a:lnTo>
                  <a:pt x="704" y="398"/>
                </a:lnTo>
                <a:lnTo>
                  <a:pt x="701" y="398"/>
                </a:lnTo>
                <a:lnTo>
                  <a:pt x="698" y="398"/>
                </a:lnTo>
                <a:lnTo>
                  <a:pt x="695" y="398"/>
                </a:lnTo>
                <a:lnTo>
                  <a:pt x="689" y="398"/>
                </a:lnTo>
                <a:lnTo>
                  <a:pt x="686" y="404"/>
                </a:lnTo>
                <a:lnTo>
                  <a:pt x="683" y="407"/>
                </a:lnTo>
                <a:lnTo>
                  <a:pt x="680" y="410"/>
                </a:lnTo>
                <a:lnTo>
                  <a:pt x="680" y="410"/>
                </a:lnTo>
                <a:lnTo>
                  <a:pt x="656" y="422"/>
                </a:lnTo>
                <a:lnTo>
                  <a:pt x="653" y="422"/>
                </a:lnTo>
                <a:lnTo>
                  <a:pt x="650" y="422"/>
                </a:lnTo>
                <a:lnTo>
                  <a:pt x="641" y="416"/>
                </a:lnTo>
                <a:lnTo>
                  <a:pt x="641" y="416"/>
                </a:lnTo>
                <a:lnTo>
                  <a:pt x="638" y="416"/>
                </a:lnTo>
                <a:lnTo>
                  <a:pt x="635" y="416"/>
                </a:lnTo>
                <a:lnTo>
                  <a:pt x="629" y="416"/>
                </a:lnTo>
                <a:lnTo>
                  <a:pt x="626" y="416"/>
                </a:lnTo>
                <a:lnTo>
                  <a:pt x="626" y="419"/>
                </a:lnTo>
                <a:lnTo>
                  <a:pt x="626" y="422"/>
                </a:lnTo>
                <a:lnTo>
                  <a:pt x="626" y="422"/>
                </a:lnTo>
                <a:lnTo>
                  <a:pt x="623" y="425"/>
                </a:lnTo>
                <a:lnTo>
                  <a:pt x="623" y="428"/>
                </a:lnTo>
                <a:lnTo>
                  <a:pt x="623" y="431"/>
                </a:lnTo>
                <a:lnTo>
                  <a:pt x="623" y="434"/>
                </a:lnTo>
                <a:lnTo>
                  <a:pt x="623" y="437"/>
                </a:lnTo>
                <a:lnTo>
                  <a:pt x="623" y="440"/>
                </a:lnTo>
                <a:lnTo>
                  <a:pt x="626" y="440"/>
                </a:lnTo>
                <a:lnTo>
                  <a:pt x="626" y="443"/>
                </a:lnTo>
                <a:lnTo>
                  <a:pt x="629" y="446"/>
                </a:lnTo>
                <a:lnTo>
                  <a:pt x="632" y="446"/>
                </a:lnTo>
                <a:lnTo>
                  <a:pt x="632" y="449"/>
                </a:lnTo>
                <a:lnTo>
                  <a:pt x="629" y="455"/>
                </a:lnTo>
                <a:lnTo>
                  <a:pt x="629" y="455"/>
                </a:lnTo>
                <a:lnTo>
                  <a:pt x="629" y="455"/>
                </a:lnTo>
                <a:lnTo>
                  <a:pt x="629" y="455"/>
                </a:lnTo>
                <a:lnTo>
                  <a:pt x="629" y="458"/>
                </a:lnTo>
                <a:lnTo>
                  <a:pt x="629" y="458"/>
                </a:lnTo>
                <a:lnTo>
                  <a:pt x="629" y="461"/>
                </a:lnTo>
                <a:lnTo>
                  <a:pt x="629" y="461"/>
                </a:lnTo>
                <a:lnTo>
                  <a:pt x="632" y="464"/>
                </a:lnTo>
                <a:lnTo>
                  <a:pt x="632" y="464"/>
                </a:lnTo>
                <a:lnTo>
                  <a:pt x="632" y="464"/>
                </a:lnTo>
                <a:lnTo>
                  <a:pt x="632" y="467"/>
                </a:lnTo>
                <a:lnTo>
                  <a:pt x="626" y="473"/>
                </a:lnTo>
                <a:lnTo>
                  <a:pt x="620" y="476"/>
                </a:lnTo>
                <a:lnTo>
                  <a:pt x="617" y="479"/>
                </a:lnTo>
                <a:lnTo>
                  <a:pt x="614" y="479"/>
                </a:lnTo>
                <a:lnTo>
                  <a:pt x="611" y="479"/>
                </a:lnTo>
                <a:lnTo>
                  <a:pt x="590" y="476"/>
                </a:lnTo>
                <a:lnTo>
                  <a:pt x="569" y="479"/>
                </a:lnTo>
                <a:lnTo>
                  <a:pt x="551" y="473"/>
                </a:lnTo>
                <a:lnTo>
                  <a:pt x="548" y="473"/>
                </a:lnTo>
                <a:lnTo>
                  <a:pt x="545" y="473"/>
                </a:lnTo>
                <a:lnTo>
                  <a:pt x="542" y="473"/>
                </a:lnTo>
                <a:lnTo>
                  <a:pt x="542" y="476"/>
                </a:lnTo>
                <a:lnTo>
                  <a:pt x="539" y="476"/>
                </a:lnTo>
                <a:lnTo>
                  <a:pt x="539" y="479"/>
                </a:lnTo>
                <a:lnTo>
                  <a:pt x="539" y="479"/>
                </a:lnTo>
                <a:lnTo>
                  <a:pt x="542" y="485"/>
                </a:lnTo>
                <a:lnTo>
                  <a:pt x="539" y="485"/>
                </a:lnTo>
                <a:lnTo>
                  <a:pt x="539" y="488"/>
                </a:lnTo>
                <a:lnTo>
                  <a:pt x="536" y="488"/>
                </a:lnTo>
                <a:lnTo>
                  <a:pt x="536" y="491"/>
                </a:lnTo>
                <a:lnTo>
                  <a:pt x="533" y="488"/>
                </a:lnTo>
                <a:lnTo>
                  <a:pt x="530" y="485"/>
                </a:lnTo>
                <a:lnTo>
                  <a:pt x="527" y="485"/>
                </a:lnTo>
                <a:lnTo>
                  <a:pt x="524" y="485"/>
                </a:lnTo>
                <a:lnTo>
                  <a:pt x="516" y="488"/>
                </a:lnTo>
                <a:lnTo>
                  <a:pt x="513" y="488"/>
                </a:lnTo>
                <a:lnTo>
                  <a:pt x="510" y="488"/>
                </a:lnTo>
                <a:lnTo>
                  <a:pt x="510" y="488"/>
                </a:lnTo>
                <a:lnTo>
                  <a:pt x="507" y="485"/>
                </a:lnTo>
                <a:lnTo>
                  <a:pt x="507" y="485"/>
                </a:lnTo>
                <a:lnTo>
                  <a:pt x="498" y="479"/>
                </a:lnTo>
                <a:lnTo>
                  <a:pt x="483" y="482"/>
                </a:lnTo>
                <a:lnTo>
                  <a:pt x="474" y="482"/>
                </a:lnTo>
                <a:lnTo>
                  <a:pt x="474" y="485"/>
                </a:lnTo>
                <a:lnTo>
                  <a:pt x="471" y="488"/>
                </a:lnTo>
                <a:lnTo>
                  <a:pt x="468" y="488"/>
                </a:lnTo>
                <a:lnTo>
                  <a:pt x="465" y="485"/>
                </a:lnTo>
                <a:lnTo>
                  <a:pt x="465" y="485"/>
                </a:lnTo>
                <a:lnTo>
                  <a:pt x="465" y="482"/>
                </a:lnTo>
                <a:lnTo>
                  <a:pt x="465" y="482"/>
                </a:lnTo>
                <a:lnTo>
                  <a:pt x="465" y="479"/>
                </a:lnTo>
                <a:lnTo>
                  <a:pt x="462" y="479"/>
                </a:lnTo>
                <a:lnTo>
                  <a:pt x="459" y="479"/>
                </a:lnTo>
                <a:lnTo>
                  <a:pt x="459" y="479"/>
                </a:lnTo>
                <a:lnTo>
                  <a:pt x="459" y="482"/>
                </a:lnTo>
                <a:lnTo>
                  <a:pt x="456" y="485"/>
                </a:lnTo>
                <a:lnTo>
                  <a:pt x="456" y="485"/>
                </a:lnTo>
                <a:lnTo>
                  <a:pt x="453" y="488"/>
                </a:lnTo>
                <a:lnTo>
                  <a:pt x="453" y="488"/>
                </a:lnTo>
                <a:lnTo>
                  <a:pt x="453" y="491"/>
                </a:lnTo>
                <a:lnTo>
                  <a:pt x="450" y="494"/>
                </a:lnTo>
                <a:lnTo>
                  <a:pt x="450" y="494"/>
                </a:lnTo>
                <a:lnTo>
                  <a:pt x="453" y="497"/>
                </a:lnTo>
                <a:lnTo>
                  <a:pt x="453" y="497"/>
                </a:lnTo>
                <a:lnTo>
                  <a:pt x="453" y="500"/>
                </a:lnTo>
                <a:lnTo>
                  <a:pt x="453" y="500"/>
                </a:lnTo>
                <a:lnTo>
                  <a:pt x="450" y="503"/>
                </a:lnTo>
                <a:lnTo>
                  <a:pt x="450" y="503"/>
                </a:lnTo>
                <a:lnTo>
                  <a:pt x="444" y="506"/>
                </a:lnTo>
                <a:lnTo>
                  <a:pt x="438" y="506"/>
                </a:lnTo>
                <a:lnTo>
                  <a:pt x="435" y="506"/>
                </a:lnTo>
                <a:lnTo>
                  <a:pt x="435" y="509"/>
                </a:lnTo>
                <a:lnTo>
                  <a:pt x="435" y="512"/>
                </a:lnTo>
                <a:lnTo>
                  <a:pt x="435" y="512"/>
                </a:lnTo>
                <a:lnTo>
                  <a:pt x="432" y="518"/>
                </a:lnTo>
                <a:lnTo>
                  <a:pt x="429" y="518"/>
                </a:lnTo>
                <a:lnTo>
                  <a:pt x="429" y="524"/>
                </a:lnTo>
                <a:lnTo>
                  <a:pt x="429" y="530"/>
                </a:lnTo>
                <a:lnTo>
                  <a:pt x="429" y="533"/>
                </a:lnTo>
                <a:lnTo>
                  <a:pt x="432" y="539"/>
                </a:lnTo>
                <a:lnTo>
                  <a:pt x="432" y="542"/>
                </a:lnTo>
                <a:lnTo>
                  <a:pt x="432" y="545"/>
                </a:lnTo>
                <a:lnTo>
                  <a:pt x="432" y="548"/>
                </a:lnTo>
                <a:lnTo>
                  <a:pt x="435" y="548"/>
                </a:lnTo>
                <a:lnTo>
                  <a:pt x="435" y="551"/>
                </a:lnTo>
                <a:lnTo>
                  <a:pt x="441" y="554"/>
                </a:lnTo>
                <a:lnTo>
                  <a:pt x="444" y="557"/>
                </a:lnTo>
                <a:lnTo>
                  <a:pt x="444" y="557"/>
                </a:lnTo>
                <a:lnTo>
                  <a:pt x="459" y="560"/>
                </a:lnTo>
                <a:lnTo>
                  <a:pt x="462" y="563"/>
                </a:lnTo>
                <a:lnTo>
                  <a:pt x="468" y="566"/>
                </a:lnTo>
                <a:lnTo>
                  <a:pt x="471" y="566"/>
                </a:lnTo>
                <a:lnTo>
                  <a:pt x="477" y="566"/>
                </a:lnTo>
                <a:lnTo>
                  <a:pt x="480" y="569"/>
                </a:lnTo>
                <a:lnTo>
                  <a:pt x="480" y="572"/>
                </a:lnTo>
                <a:lnTo>
                  <a:pt x="483" y="572"/>
                </a:lnTo>
                <a:lnTo>
                  <a:pt x="483" y="575"/>
                </a:lnTo>
                <a:lnTo>
                  <a:pt x="483" y="578"/>
                </a:lnTo>
                <a:lnTo>
                  <a:pt x="483" y="581"/>
                </a:lnTo>
                <a:lnTo>
                  <a:pt x="483" y="584"/>
                </a:lnTo>
                <a:lnTo>
                  <a:pt x="483" y="584"/>
                </a:lnTo>
                <a:lnTo>
                  <a:pt x="480" y="587"/>
                </a:lnTo>
                <a:lnTo>
                  <a:pt x="480" y="587"/>
                </a:lnTo>
                <a:lnTo>
                  <a:pt x="480" y="590"/>
                </a:lnTo>
                <a:lnTo>
                  <a:pt x="486" y="593"/>
                </a:lnTo>
                <a:lnTo>
                  <a:pt x="486" y="593"/>
                </a:lnTo>
                <a:lnTo>
                  <a:pt x="489" y="596"/>
                </a:lnTo>
                <a:lnTo>
                  <a:pt x="489" y="602"/>
                </a:lnTo>
                <a:lnTo>
                  <a:pt x="492" y="608"/>
                </a:lnTo>
                <a:lnTo>
                  <a:pt x="492" y="611"/>
                </a:lnTo>
                <a:lnTo>
                  <a:pt x="489" y="611"/>
                </a:lnTo>
                <a:lnTo>
                  <a:pt x="489" y="614"/>
                </a:lnTo>
                <a:lnTo>
                  <a:pt x="486" y="614"/>
                </a:lnTo>
                <a:lnTo>
                  <a:pt x="483" y="614"/>
                </a:lnTo>
                <a:lnTo>
                  <a:pt x="480" y="617"/>
                </a:lnTo>
                <a:lnTo>
                  <a:pt x="480" y="617"/>
                </a:lnTo>
                <a:lnTo>
                  <a:pt x="480" y="620"/>
                </a:lnTo>
                <a:lnTo>
                  <a:pt x="480" y="620"/>
                </a:lnTo>
                <a:lnTo>
                  <a:pt x="486" y="623"/>
                </a:lnTo>
                <a:lnTo>
                  <a:pt x="486" y="626"/>
                </a:lnTo>
                <a:lnTo>
                  <a:pt x="489" y="629"/>
                </a:lnTo>
                <a:lnTo>
                  <a:pt x="489" y="635"/>
                </a:lnTo>
                <a:lnTo>
                  <a:pt x="489" y="638"/>
                </a:lnTo>
                <a:lnTo>
                  <a:pt x="489" y="638"/>
                </a:lnTo>
                <a:lnTo>
                  <a:pt x="489" y="641"/>
                </a:lnTo>
                <a:lnTo>
                  <a:pt x="477" y="644"/>
                </a:lnTo>
                <a:lnTo>
                  <a:pt x="474" y="644"/>
                </a:lnTo>
                <a:lnTo>
                  <a:pt x="471" y="644"/>
                </a:lnTo>
                <a:lnTo>
                  <a:pt x="471" y="644"/>
                </a:lnTo>
                <a:lnTo>
                  <a:pt x="468" y="647"/>
                </a:lnTo>
                <a:lnTo>
                  <a:pt x="468" y="647"/>
                </a:lnTo>
                <a:lnTo>
                  <a:pt x="465" y="650"/>
                </a:lnTo>
                <a:lnTo>
                  <a:pt x="465" y="650"/>
                </a:lnTo>
                <a:lnTo>
                  <a:pt x="465" y="653"/>
                </a:lnTo>
                <a:lnTo>
                  <a:pt x="465" y="656"/>
                </a:lnTo>
                <a:lnTo>
                  <a:pt x="465" y="656"/>
                </a:lnTo>
                <a:lnTo>
                  <a:pt x="468" y="656"/>
                </a:lnTo>
                <a:lnTo>
                  <a:pt x="471" y="656"/>
                </a:lnTo>
                <a:lnTo>
                  <a:pt x="471" y="659"/>
                </a:lnTo>
                <a:lnTo>
                  <a:pt x="474" y="662"/>
                </a:lnTo>
                <a:lnTo>
                  <a:pt x="474" y="662"/>
                </a:lnTo>
                <a:lnTo>
                  <a:pt x="474" y="665"/>
                </a:lnTo>
                <a:lnTo>
                  <a:pt x="474" y="668"/>
                </a:lnTo>
                <a:lnTo>
                  <a:pt x="474" y="671"/>
                </a:lnTo>
                <a:lnTo>
                  <a:pt x="474" y="671"/>
                </a:lnTo>
                <a:lnTo>
                  <a:pt x="477" y="674"/>
                </a:lnTo>
                <a:lnTo>
                  <a:pt x="477" y="674"/>
                </a:lnTo>
                <a:lnTo>
                  <a:pt x="483" y="677"/>
                </a:lnTo>
                <a:lnTo>
                  <a:pt x="486" y="677"/>
                </a:lnTo>
                <a:lnTo>
                  <a:pt x="486" y="677"/>
                </a:lnTo>
                <a:lnTo>
                  <a:pt x="492" y="677"/>
                </a:lnTo>
                <a:lnTo>
                  <a:pt x="504" y="674"/>
                </a:lnTo>
                <a:lnTo>
                  <a:pt x="507" y="674"/>
                </a:lnTo>
                <a:lnTo>
                  <a:pt x="507" y="674"/>
                </a:lnTo>
                <a:lnTo>
                  <a:pt x="510" y="677"/>
                </a:lnTo>
                <a:lnTo>
                  <a:pt x="513" y="677"/>
                </a:lnTo>
                <a:lnTo>
                  <a:pt x="513" y="683"/>
                </a:lnTo>
                <a:lnTo>
                  <a:pt x="516" y="683"/>
                </a:lnTo>
                <a:lnTo>
                  <a:pt x="516" y="686"/>
                </a:lnTo>
                <a:lnTo>
                  <a:pt x="521" y="686"/>
                </a:lnTo>
                <a:lnTo>
                  <a:pt x="521" y="689"/>
                </a:lnTo>
                <a:lnTo>
                  <a:pt x="524" y="689"/>
                </a:lnTo>
                <a:lnTo>
                  <a:pt x="527" y="692"/>
                </a:lnTo>
                <a:lnTo>
                  <a:pt x="527" y="695"/>
                </a:lnTo>
                <a:lnTo>
                  <a:pt x="527" y="695"/>
                </a:lnTo>
                <a:lnTo>
                  <a:pt x="527" y="698"/>
                </a:lnTo>
                <a:lnTo>
                  <a:pt x="527" y="698"/>
                </a:lnTo>
                <a:lnTo>
                  <a:pt x="524" y="701"/>
                </a:lnTo>
                <a:lnTo>
                  <a:pt x="513" y="698"/>
                </a:lnTo>
                <a:lnTo>
                  <a:pt x="495" y="701"/>
                </a:lnTo>
                <a:lnTo>
                  <a:pt x="492" y="701"/>
                </a:lnTo>
                <a:lnTo>
                  <a:pt x="489" y="704"/>
                </a:lnTo>
                <a:lnTo>
                  <a:pt x="486" y="707"/>
                </a:lnTo>
                <a:lnTo>
                  <a:pt x="483" y="710"/>
                </a:lnTo>
                <a:lnTo>
                  <a:pt x="483" y="710"/>
                </a:lnTo>
                <a:lnTo>
                  <a:pt x="483" y="713"/>
                </a:lnTo>
                <a:lnTo>
                  <a:pt x="483" y="716"/>
                </a:lnTo>
                <a:lnTo>
                  <a:pt x="483" y="719"/>
                </a:lnTo>
                <a:lnTo>
                  <a:pt x="483" y="722"/>
                </a:lnTo>
                <a:lnTo>
                  <a:pt x="480" y="725"/>
                </a:lnTo>
                <a:lnTo>
                  <a:pt x="477" y="725"/>
                </a:lnTo>
                <a:lnTo>
                  <a:pt x="474" y="725"/>
                </a:lnTo>
                <a:lnTo>
                  <a:pt x="468" y="722"/>
                </a:lnTo>
                <a:lnTo>
                  <a:pt x="465" y="722"/>
                </a:lnTo>
                <a:lnTo>
                  <a:pt x="459" y="722"/>
                </a:lnTo>
                <a:lnTo>
                  <a:pt x="447" y="725"/>
                </a:lnTo>
                <a:lnTo>
                  <a:pt x="441" y="725"/>
                </a:lnTo>
                <a:lnTo>
                  <a:pt x="441" y="722"/>
                </a:lnTo>
                <a:lnTo>
                  <a:pt x="435" y="722"/>
                </a:lnTo>
                <a:lnTo>
                  <a:pt x="432" y="719"/>
                </a:lnTo>
                <a:lnTo>
                  <a:pt x="432" y="713"/>
                </a:lnTo>
                <a:lnTo>
                  <a:pt x="408" y="710"/>
                </a:lnTo>
                <a:lnTo>
                  <a:pt x="408" y="710"/>
                </a:lnTo>
                <a:lnTo>
                  <a:pt x="396" y="701"/>
                </a:lnTo>
                <a:lnTo>
                  <a:pt x="393" y="701"/>
                </a:lnTo>
                <a:lnTo>
                  <a:pt x="387" y="704"/>
                </a:lnTo>
                <a:lnTo>
                  <a:pt x="378" y="704"/>
                </a:lnTo>
                <a:lnTo>
                  <a:pt x="375" y="716"/>
                </a:lnTo>
                <a:lnTo>
                  <a:pt x="372" y="716"/>
                </a:lnTo>
                <a:lnTo>
                  <a:pt x="369" y="713"/>
                </a:lnTo>
                <a:lnTo>
                  <a:pt x="366" y="704"/>
                </a:lnTo>
                <a:lnTo>
                  <a:pt x="360" y="698"/>
                </a:lnTo>
                <a:lnTo>
                  <a:pt x="357" y="692"/>
                </a:lnTo>
                <a:lnTo>
                  <a:pt x="354" y="689"/>
                </a:lnTo>
                <a:lnTo>
                  <a:pt x="354" y="689"/>
                </a:lnTo>
                <a:lnTo>
                  <a:pt x="351" y="689"/>
                </a:lnTo>
                <a:lnTo>
                  <a:pt x="354" y="683"/>
                </a:lnTo>
                <a:lnTo>
                  <a:pt x="348" y="683"/>
                </a:lnTo>
                <a:lnTo>
                  <a:pt x="321" y="683"/>
                </a:lnTo>
                <a:lnTo>
                  <a:pt x="315" y="686"/>
                </a:lnTo>
                <a:lnTo>
                  <a:pt x="312" y="686"/>
                </a:lnTo>
                <a:lnTo>
                  <a:pt x="309" y="683"/>
                </a:lnTo>
                <a:lnTo>
                  <a:pt x="306" y="677"/>
                </a:lnTo>
                <a:lnTo>
                  <a:pt x="306" y="674"/>
                </a:lnTo>
                <a:lnTo>
                  <a:pt x="303" y="671"/>
                </a:lnTo>
                <a:lnTo>
                  <a:pt x="300" y="665"/>
                </a:lnTo>
                <a:lnTo>
                  <a:pt x="294" y="665"/>
                </a:lnTo>
                <a:lnTo>
                  <a:pt x="276" y="665"/>
                </a:lnTo>
                <a:lnTo>
                  <a:pt x="276" y="662"/>
                </a:lnTo>
                <a:lnTo>
                  <a:pt x="273" y="659"/>
                </a:lnTo>
                <a:lnTo>
                  <a:pt x="270" y="659"/>
                </a:lnTo>
                <a:lnTo>
                  <a:pt x="267" y="659"/>
                </a:lnTo>
                <a:lnTo>
                  <a:pt x="267" y="662"/>
                </a:lnTo>
                <a:lnTo>
                  <a:pt x="264" y="662"/>
                </a:lnTo>
                <a:lnTo>
                  <a:pt x="261" y="662"/>
                </a:lnTo>
                <a:lnTo>
                  <a:pt x="258" y="659"/>
                </a:lnTo>
                <a:lnTo>
                  <a:pt x="255" y="656"/>
                </a:lnTo>
                <a:lnTo>
                  <a:pt x="249" y="656"/>
                </a:lnTo>
                <a:lnTo>
                  <a:pt x="240" y="650"/>
                </a:lnTo>
                <a:lnTo>
                  <a:pt x="237" y="650"/>
                </a:lnTo>
                <a:lnTo>
                  <a:pt x="234" y="650"/>
                </a:lnTo>
                <a:lnTo>
                  <a:pt x="228" y="647"/>
                </a:lnTo>
                <a:lnTo>
                  <a:pt x="222" y="644"/>
                </a:lnTo>
                <a:lnTo>
                  <a:pt x="219" y="644"/>
                </a:lnTo>
                <a:lnTo>
                  <a:pt x="213" y="644"/>
                </a:lnTo>
                <a:lnTo>
                  <a:pt x="207" y="647"/>
                </a:lnTo>
                <a:lnTo>
                  <a:pt x="207" y="650"/>
                </a:lnTo>
                <a:lnTo>
                  <a:pt x="207" y="656"/>
                </a:lnTo>
                <a:lnTo>
                  <a:pt x="204" y="665"/>
                </a:lnTo>
                <a:lnTo>
                  <a:pt x="207" y="668"/>
                </a:lnTo>
                <a:lnTo>
                  <a:pt x="204" y="671"/>
                </a:lnTo>
                <a:lnTo>
                  <a:pt x="204" y="671"/>
                </a:lnTo>
                <a:lnTo>
                  <a:pt x="204" y="674"/>
                </a:lnTo>
                <a:lnTo>
                  <a:pt x="207" y="674"/>
                </a:lnTo>
                <a:lnTo>
                  <a:pt x="207" y="677"/>
                </a:lnTo>
                <a:lnTo>
                  <a:pt x="210" y="683"/>
                </a:lnTo>
                <a:lnTo>
                  <a:pt x="210" y="686"/>
                </a:lnTo>
                <a:lnTo>
                  <a:pt x="210" y="689"/>
                </a:lnTo>
                <a:lnTo>
                  <a:pt x="207" y="689"/>
                </a:lnTo>
                <a:lnTo>
                  <a:pt x="204" y="692"/>
                </a:lnTo>
                <a:lnTo>
                  <a:pt x="198" y="689"/>
                </a:lnTo>
                <a:lnTo>
                  <a:pt x="171" y="692"/>
                </a:lnTo>
                <a:lnTo>
                  <a:pt x="168" y="689"/>
                </a:lnTo>
                <a:lnTo>
                  <a:pt x="159" y="692"/>
                </a:lnTo>
                <a:lnTo>
                  <a:pt x="156" y="692"/>
                </a:lnTo>
                <a:lnTo>
                  <a:pt x="150" y="692"/>
                </a:lnTo>
                <a:lnTo>
                  <a:pt x="150" y="689"/>
                </a:lnTo>
                <a:lnTo>
                  <a:pt x="150" y="689"/>
                </a:lnTo>
                <a:lnTo>
                  <a:pt x="150" y="689"/>
                </a:lnTo>
                <a:lnTo>
                  <a:pt x="150" y="686"/>
                </a:lnTo>
                <a:lnTo>
                  <a:pt x="144" y="683"/>
                </a:lnTo>
                <a:lnTo>
                  <a:pt x="141" y="683"/>
                </a:lnTo>
                <a:lnTo>
                  <a:pt x="135" y="686"/>
                </a:lnTo>
                <a:lnTo>
                  <a:pt x="129" y="695"/>
                </a:lnTo>
                <a:lnTo>
                  <a:pt x="126" y="695"/>
                </a:lnTo>
                <a:lnTo>
                  <a:pt x="123" y="692"/>
                </a:lnTo>
                <a:lnTo>
                  <a:pt x="120" y="683"/>
                </a:lnTo>
                <a:lnTo>
                  <a:pt x="117" y="683"/>
                </a:lnTo>
                <a:lnTo>
                  <a:pt x="105" y="680"/>
                </a:lnTo>
                <a:lnTo>
                  <a:pt x="102" y="680"/>
                </a:lnTo>
                <a:lnTo>
                  <a:pt x="96" y="683"/>
                </a:lnTo>
                <a:lnTo>
                  <a:pt x="84" y="686"/>
                </a:lnTo>
                <a:lnTo>
                  <a:pt x="69" y="692"/>
                </a:lnTo>
                <a:lnTo>
                  <a:pt x="60" y="692"/>
                </a:lnTo>
                <a:lnTo>
                  <a:pt x="51" y="689"/>
                </a:lnTo>
                <a:lnTo>
                  <a:pt x="51" y="686"/>
                </a:lnTo>
                <a:lnTo>
                  <a:pt x="51" y="686"/>
                </a:lnTo>
                <a:lnTo>
                  <a:pt x="48" y="683"/>
                </a:lnTo>
                <a:lnTo>
                  <a:pt x="45" y="683"/>
                </a:lnTo>
                <a:lnTo>
                  <a:pt x="42" y="683"/>
                </a:lnTo>
                <a:lnTo>
                  <a:pt x="42" y="680"/>
                </a:lnTo>
                <a:lnTo>
                  <a:pt x="42" y="677"/>
                </a:lnTo>
                <a:lnTo>
                  <a:pt x="42" y="677"/>
                </a:lnTo>
                <a:lnTo>
                  <a:pt x="39" y="674"/>
                </a:lnTo>
                <a:lnTo>
                  <a:pt x="36" y="671"/>
                </a:lnTo>
                <a:lnTo>
                  <a:pt x="33" y="665"/>
                </a:lnTo>
                <a:lnTo>
                  <a:pt x="33" y="659"/>
                </a:lnTo>
                <a:lnTo>
                  <a:pt x="30" y="662"/>
                </a:lnTo>
                <a:lnTo>
                  <a:pt x="24" y="662"/>
                </a:lnTo>
                <a:lnTo>
                  <a:pt x="18" y="662"/>
                </a:lnTo>
                <a:lnTo>
                  <a:pt x="15" y="656"/>
                </a:lnTo>
                <a:lnTo>
                  <a:pt x="3" y="650"/>
                </a:lnTo>
                <a:lnTo>
                  <a:pt x="3" y="644"/>
                </a:lnTo>
                <a:lnTo>
                  <a:pt x="3" y="638"/>
                </a:lnTo>
                <a:lnTo>
                  <a:pt x="0" y="632"/>
                </a:lnTo>
                <a:lnTo>
                  <a:pt x="3" y="632"/>
                </a:lnTo>
                <a:lnTo>
                  <a:pt x="3" y="629"/>
                </a:lnTo>
                <a:lnTo>
                  <a:pt x="3" y="626"/>
                </a:lnTo>
                <a:lnTo>
                  <a:pt x="3" y="626"/>
                </a:lnTo>
                <a:lnTo>
                  <a:pt x="6" y="623"/>
                </a:lnTo>
                <a:lnTo>
                  <a:pt x="6" y="620"/>
                </a:lnTo>
                <a:lnTo>
                  <a:pt x="9" y="617"/>
                </a:lnTo>
                <a:lnTo>
                  <a:pt x="9" y="614"/>
                </a:lnTo>
                <a:lnTo>
                  <a:pt x="9" y="611"/>
                </a:lnTo>
                <a:lnTo>
                  <a:pt x="9" y="605"/>
                </a:lnTo>
                <a:lnTo>
                  <a:pt x="6" y="605"/>
                </a:lnTo>
                <a:lnTo>
                  <a:pt x="9" y="602"/>
                </a:lnTo>
                <a:lnTo>
                  <a:pt x="9" y="599"/>
                </a:lnTo>
                <a:lnTo>
                  <a:pt x="12" y="596"/>
                </a:lnTo>
                <a:lnTo>
                  <a:pt x="15" y="593"/>
                </a:lnTo>
                <a:lnTo>
                  <a:pt x="18" y="593"/>
                </a:lnTo>
                <a:lnTo>
                  <a:pt x="18" y="590"/>
                </a:lnTo>
                <a:lnTo>
                  <a:pt x="24" y="590"/>
                </a:lnTo>
                <a:lnTo>
                  <a:pt x="27" y="590"/>
                </a:lnTo>
                <a:lnTo>
                  <a:pt x="30" y="590"/>
                </a:lnTo>
                <a:lnTo>
                  <a:pt x="30" y="587"/>
                </a:lnTo>
                <a:lnTo>
                  <a:pt x="27" y="581"/>
                </a:lnTo>
                <a:lnTo>
                  <a:pt x="27" y="578"/>
                </a:lnTo>
                <a:lnTo>
                  <a:pt x="27" y="575"/>
                </a:lnTo>
                <a:lnTo>
                  <a:pt x="30" y="572"/>
                </a:lnTo>
                <a:lnTo>
                  <a:pt x="30" y="569"/>
                </a:lnTo>
                <a:lnTo>
                  <a:pt x="36" y="569"/>
                </a:lnTo>
                <a:lnTo>
                  <a:pt x="36" y="566"/>
                </a:lnTo>
                <a:lnTo>
                  <a:pt x="39" y="566"/>
                </a:lnTo>
                <a:lnTo>
                  <a:pt x="42" y="563"/>
                </a:lnTo>
                <a:lnTo>
                  <a:pt x="45" y="554"/>
                </a:lnTo>
                <a:lnTo>
                  <a:pt x="45" y="554"/>
                </a:lnTo>
                <a:lnTo>
                  <a:pt x="45" y="554"/>
                </a:lnTo>
                <a:lnTo>
                  <a:pt x="48" y="554"/>
                </a:lnTo>
                <a:lnTo>
                  <a:pt x="51" y="554"/>
                </a:lnTo>
                <a:lnTo>
                  <a:pt x="51" y="551"/>
                </a:lnTo>
                <a:lnTo>
                  <a:pt x="51" y="548"/>
                </a:lnTo>
                <a:lnTo>
                  <a:pt x="54" y="542"/>
                </a:lnTo>
                <a:lnTo>
                  <a:pt x="54" y="539"/>
                </a:lnTo>
                <a:lnTo>
                  <a:pt x="57" y="539"/>
                </a:lnTo>
                <a:lnTo>
                  <a:pt x="60" y="533"/>
                </a:lnTo>
                <a:lnTo>
                  <a:pt x="60" y="533"/>
                </a:lnTo>
                <a:lnTo>
                  <a:pt x="63" y="530"/>
                </a:lnTo>
                <a:lnTo>
                  <a:pt x="63" y="530"/>
                </a:lnTo>
                <a:lnTo>
                  <a:pt x="63" y="527"/>
                </a:lnTo>
                <a:lnTo>
                  <a:pt x="63" y="527"/>
                </a:lnTo>
                <a:lnTo>
                  <a:pt x="60" y="521"/>
                </a:lnTo>
                <a:lnTo>
                  <a:pt x="60" y="515"/>
                </a:lnTo>
                <a:lnTo>
                  <a:pt x="63" y="512"/>
                </a:lnTo>
                <a:lnTo>
                  <a:pt x="63" y="512"/>
                </a:lnTo>
                <a:lnTo>
                  <a:pt x="63" y="509"/>
                </a:lnTo>
                <a:lnTo>
                  <a:pt x="66" y="506"/>
                </a:lnTo>
                <a:lnTo>
                  <a:pt x="66" y="506"/>
                </a:lnTo>
                <a:lnTo>
                  <a:pt x="72" y="506"/>
                </a:lnTo>
                <a:lnTo>
                  <a:pt x="72" y="503"/>
                </a:lnTo>
                <a:lnTo>
                  <a:pt x="75" y="503"/>
                </a:lnTo>
                <a:lnTo>
                  <a:pt x="72" y="500"/>
                </a:lnTo>
                <a:lnTo>
                  <a:pt x="72" y="494"/>
                </a:lnTo>
                <a:lnTo>
                  <a:pt x="69" y="488"/>
                </a:lnTo>
                <a:lnTo>
                  <a:pt x="72" y="479"/>
                </a:lnTo>
                <a:lnTo>
                  <a:pt x="69" y="476"/>
                </a:lnTo>
                <a:lnTo>
                  <a:pt x="69" y="476"/>
                </a:lnTo>
                <a:lnTo>
                  <a:pt x="66" y="476"/>
                </a:lnTo>
                <a:lnTo>
                  <a:pt x="66" y="476"/>
                </a:lnTo>
                <a:lnTo>
                  <a:pt x="63" y="476"/>
                </a:lnTo>
                <a:lnTo>
                  <a:pt x="63" y="479"/>
                </a:lnTo>
                <a:lnTo>
                  <a:pt x="60" y="482"/>
                </a:lnTo>
                <a:lnTo>
                  <a:pt x="60" y="482"/>
                </a:lnTo>
                <a:lnTo>
                  <a:pt x="57" y="479"/>
                </a:lnTo>
                <a:lnTo>
                  <a:pt x="57" y="473"/>
                </a:lnTo>
                <a:lnTo>
                  <a:pt x="57" y="470"/>
                </a:lnTo>
                <a:lnTo>
                  <a:pt x="60" y="470"/>
                </a:lnTo>
                <a:lnTo>
                  <a:pt x="60" y="470"/>
                </a:lnTo>
                <a:lnTo>
                  <a:pt x="63" y="470"/>
                </a:lnTo>
                <a:lnTo>
                  <a:pt x="63" y="470"/>
                </a:lnTo>
                <a:lnTo>
                  <a:pt x="66" y="467"/>
                </a:lnTo>
                <a:lnTo>
                  <a:pt x="66" y="464"/>
                </a:lnTo>
                <a:lnTo>
                  <a:pt x="63" y="461"/>
                </a:lnTo>
                <a:lnTo>
                  <a:pt x="60" y="449"/>
                </a:lnTo>
                <a:lnTo>
                  <a:pt x="57" y="446"/>
                </a:lnTo>
                <a:lnTo>
                  <a:pt x="57" y="446"/>
                </a:lnTo>
                <a:lnTo>
                  <a:pt x="54" y="443"/>
                </a:lnTo>
                <a:lnTo>
                  <a:pt x="51" y="443"/>
                </a:lnTo>
                <a:lnTo>
                  <a:pt x="51" y="437"/>
                </a:lnTo>
                <a:lnTo>
                  <a:pt x="45" y="434"/>
                </a:lnTo>
                <a:lnTo>
                  <a:pt x="27" y="431"/>
                </a:lnTo>
                <a:lnTo>
                  <a:pt x="18" y="431"/>
                </a:lnTo>
                <a:lnTo>
                  <a:pt x="18" y="428"/>
                </a:lnTo>
                <a:lnTo>
                  <a:pt x="15" y="428"/>
                </a:lnTo>
                <a:lnTo>
                  <a:pt x="15" y="422"/>
                </a:lnTo>
                <a:lnTo>
                  <a:pt x="15" y="422"/>
                </a:lnTo>
                <a:lnTo>
                  <a:pt x="12" y="419"/>
                </a:lnTo>
                <a:lnTo>
                  <a:pt x="12" y="419"/>
                </a:lnTo>
                <a:lnTo>
                  <a:pt x="12" y="416"/>
                </a:lnTo>
                <a:lnTo>
                  <a:pt x="15" y="413"/>
                </a:lnTo>
                <a:lnTo>
                  <a:pt x="18" y="410"/>
                </a:lnTo>
                <a:lnTo>
                  <a:pt x="18" y="407"/>
                </a:lnTo>
                <a:lnTo>
                  <a:pt x="15" y="404"/>
                </a:lnTo>
                <a:lnTo>
                  <a:pt x="15" y="404"/>
                </a:lnTo>
                <a:lnTo>
                  <a:pt x="15" y="401"/>
                </a:lnTo>
                <a:lnTo>
                  <a:pt x="18" y="401"/>
                </a:lnTo>
                <a:lnTo>
                  <a:pt x="21" y="401"/>
                </a:lnTo>
                <a:lnTo>
                  <a:pt x="21" y="401"/>
                </a:lnTo>
                <a:lnTo>
                  <a:pt x="24" y="398"/>
                </a:lnTo>
                <a:lnTo>
                  <a:pt x="27" y="389"/>
                </a:lnTo>
                <a:lnTo>
                  <a:pt x="27" y="386"/>
                </a:lnTo>
                <a:lnTo>
                  <a:pt x="27" y="383"/>
                </a:lnTo>
                <a:lnTo>
                  <a:pt x="24" y="383"/>
                </a:lnTo>
                <a:lnTo>
                  <a:pt x="24" y="380"/>
                </a:lnTo>
                <a:lnTo>
                  <a:pt x="24" y="380"/>
                </a:lnTo>
                <a:lnTo>
                  <a:pt x="24" y="377"/>
                </a:lnTo>
                <a:lnTo>
                  <a:pt x="24" y="371"/>
                </a:lnTo>
                <a:lnTo>
                  <a:pt x="24" y="368"/>
                </a:lnTo>
                <a:lnTo>
                  <a:pt x="27" y="368"/>
                </a:lnTo>
                <a:lnTo>
                  <a:pt x="27" y="362"/>
                </a:lnTo>
                <a:lnTo>
                  <a:pt x="30" y="360"/>
                </a:lnTo>
                <a:lnTo>
                  <a:pt x="30" y="357"/>
                </a:lnTo>
                <a:lnTo>
                  <a:pt x="30" y="354"/>
                </a:lnTo>
                <a:lnTo>
                  <a:pt x="27" y="354"/>
                </a:lnTo>
                <a:lnTo>
                  <a:pt x="27" y="351"/>
                </a:lnTo>
                <a:lnTo>
                  <a:pt x="27" y="348"/>
                </a:lnTo>
                <a:lnTo>
                  <a:pt x="24" y="345"/>
                </a:lnTo>
                <a:lnTo>
                  <a:pt x="21" y="342"/>
                </a:lnTo>
                <a:lnTo>
                  <a:pt x="21" y="339"/>
                </a:lnTo>
                <a:lnTo>
                  <a:pt x="24" y="339"/>
                </a:lnTo>
                <a:lnTo>
                  <a:pt x="30" y="333"/>
                </a:lnTo>
                <a:lnTo>
                  <a:pt x="33" y="330"/>
                </a:lnTo>
                <a:lnTo>
                  <a:pt x="42" y="333"/>
                </a:lnTo>
                <a:lnTo>
                  <a:pt x="45" y="333"/>
                </a:lnTo>
                <a:lnTo>
                  <a:pt x="48" y="333"/>
                </a:lnTo>
                <a:lnTo>
                  <a:pt x="51" y="330"/>
                </a:lnTo>
                <a:lnTo>
                  <a:pt x="54" y="324"/>
                </a:lnTo>
                <a:lnTo>
                  <a:pt x="60" y="321"/>
                </a:lnTo>
                <a:lnTo>
                  <a:pt x="60" y="321"/>
                </a:lnTo>
                <a:lnTo>
                  <a:pt x="63" y="318"/>
                </a:lnTo>
                <a:lnTo>
                  <a:pt x="66" y="321"/>
                </a:lnTo>
                <a:lnTo>
                  <a:pt x="69" y="321"/>
                </a:lnTo>
                <a:lnTo>
                  <a:pt x="69" y="324"/>
                </a:lnTo>
                <a:lnTo>
                  <a:pt x="69" y="324"/>
                </a:lnTo>
                <a:lnTo>
                  <a:pt x="69" y="327"/>
                </a:lnTo>
                <a:lnTo>
                  <a:pt x="69" y="327"/>
                </a:lnTo>
                <a:lnTo>
                  <a:pt x="66" y="330"/>
                </a:lnTo>
                <a:lnTo>
                  <a:pt x="66" y="330"/>
                </a:lnTo>
                <a:lnTo>
                  <a:pt x="66" y="333"/>
                </a:lnTo>
                <a:lnTo>
                  <a:pt x="69" y="336"/>
                </a:lnTo>
                <a:lnTo>
                  <a:pt x="69" y="336"/>
                </a:lnTo>
                <a:lnTo>
                  <a:pt x="69" y="336"/>
                </a:lnTo>
                <a:lnTo>
                  <a:pt x="72" y="336"/>
                </a:lnTo>
                <a:lnTo>
                  <a:pt x="72" y="336"/>
                </a:lnTo>
                <a:lnTo>
                  <a:pt x="81" y="339"/>
                </a:lnTo>
                <a:lnTo>
                  <a:pt x="81" y="336"/>
                </a:lnTo>
                <a:lnTo>
                  <a:pt x="84" y="336"/>
                </a:lnTo>
                <a:lnTo>
                  <a:pt x="87" y="333"/>
                </a:lnTo>
                <a:lnTo>
                  <a:pt x="87" y="330"/>
                </a:lnTo>
                <a:lnTo>
                  <a:pt x="84" y="324"/>
                </a:lnTo>
                <a:lnTo>
                  <a:pt x="87" y="318"/>
                </a:lnTo>
                <a:lnTo>
                  <a:pt x="93" y="315"/>
                </a:lnTo>
                <a:lnTo>
                  <a:pt x="96" y="315"/>
                </a:lnTo>
                <a:lnTo>
                  <a:pt x="96" y="318"/>
                </a:lnTo>
                <a:lnTo>
                  <a:pt x="99" y="321"/>
                </a:lnTo>
                <a:lnTo>
                  <a:pt x="99" y="321"/>
                </a:lnTo>
                <a:lnTo>
                  <a:pt x="102" y="321"/>
                </a:lnTo>
                <a:lnTo>
                  <a:pt x="105" y="318"/>
                </a:lnTo>
                <a:lnTo>
                  <a:pt x="105" y="315"/>
                </a:lnTo>
                <a:lnTo>
                  <a:pt x="108" y="315"/>
                </a:lnTo>
                <a:lnTo>
                  <a:pt x="111" y="309"/>
                </a:lnTo>
                <a:lnTo>
                  <a:pt x="111" y="306"/>
                </a:lnTo>
                <a:lnTo>
                  <a:pt x="114" y="306"/>
                </a:lnTo>
                <a:lnTo>
                  <a:pt x="117" y="306"/>
                </a:lnTo>
                <a:lnTo>
                  <a:pt x="126" y="309"/>
                </a:lnTo>
                <a:lnTo>
                  <a:pt x="129" y="312"/>
                </a:lnTo>
                <a:lnTo>
                  <a:pt x="132" y="312"/>
                </a:lnTo>
                <a:lnTo>
                  <a:pt x="132" y="312"/>
                </a:lnTo>
                <a:lnTo>
                  <a:pt x="135" y="312"/>
                </a:lnTo>
                <a:lnTo>
                  <a:pt x="141" y="306"/>
                </a:lnTo>
                <a:lnTo>
                  <a:pt x="144" y="306"/>
                </a:lnTo>
                <a:lnTo>
                  <a:pt x="147" y="306"/>
                </a:lnTo>
                <a:lnTo>
                  <a:pt x="162" y="297"/>
                </a:lnTo>
                <a:lnTo>
                  <a:pt x="165" y="294"/>
                </a:lnTo>
                <a:lnTo>
                  <a:pt x="168" y="294"/>
                </a:lnTo>
                <a:lnTo>
                  <a:pt x="171" y="294"/>
                </a:lnTo>
                <a:lnTo>
                  <a:pt x="174" y="294"/>
                </a:lnTo>
                <a:lnTo>
                  <a:pt x="174" y="294"/>
                </a:lnTo>
                <a:lnTo>
                  <a:pt x="177" y="294"/>
                </a:lnTo>
                <a:lnTo>
                  <a:pt x="192" y="291"/>
                </a:lnTo>
                <a:lnTo>
                  <a:pt x="195" y="288"/>
                </a:lnTo>
                <a:lnTo>
                  <a:pt x="198" y="291"/>
                </a:lnTo>
                <a:lnTo>
                  <a:pt x="201" y="294"/>
                </a:lnTo>
                <a:lnTo>
                  <a:pt x="207" y="300"/>
                </a:lnTo>
                <a:lnTo>
                  <a:pt x="207" y="300"/>
                </a:lnTo>
                <a:lnTo>
                  <a:pt x="213" y="300"/>
                </a:lnTo>
                <a:lnTo>
                  <a:pt x="225" y="291"/>
                </a:lnTo>
                <a:lnTo>
                  <a:pt x="225" y="288"/>
                </a:lnTo>
                <a:lnTo>
                  <a:pt x="228" y="285"/>
                </a:lnTo>
                <a:lnTo>
                  <a:pt x="228" y="282"/>
                </a:lnTo>
                <a:lnTo>
                  <a:pt x="228" y="279"/>
                </a:lnTo>
                <a:lnTo>
                  <a:pt x="231" y="279"/>
                </a:lnTo>
                <a:lnTo>
                  <a:pt x="234" y="276"/>
                </a:lnTo>
                <a:lnTo>
                  <a:pt x="237" y="276"/>
                </a:lnTo>
                <a:lnTo>
                  <a:pt x="237" y="273"/>
                </a:lnTo>
                <a:lnTo>
                  <a:pt x="237" y="270"/>
                </a:lnTo>
                <a:lnTo>
                  <a:pt x="240" y="270"/>
                </a:lnTo>
                <a:lnTo>
                  <a:pt x="240" y="267"/>
                </a:lnTo>
                <a:lnTo>
                  <a:pt x="243" y="267"/>
                </a:lnTo>
                <a:lnTo>
                  <a:pt x="243" y="267"/>
                </a:lnTo>
                <a:lnTo>
                  <a:pt x="246" y="267"/>
                </a:lnTo>
                <a:lnTo>
                  <a:pt x="249" y="270"/>
                </a:lnTo>
                <a:lnTo>
                  <a:pt x="252" y="270"/>
                </a:lnTo>
                <a:lnTo>
                  <a:pt x="255" y="270"/>
                </a:lnTo>
                <a:lnTo>
                  <a:pt x="255" y="270"/>
                </a:lnTo>
                <a:lnTo>
                  <a:pt x="258" y="267"/>
                </a:lnTo>
                <a:lnTo>
                  <a:pt x="258" y="267"/>
                </a:lnTo>
                <a:lnTo>
                  <a:pt x="258" y="264"/>
                </a:lnTo>
                <a:lnTo>
                  <a:pt x="258" y="261"/>
                </a:lnTo>
                <a:lnTo>
                  <a:pt x="255" y="261"/>
                </a:lnTo>
                <a:lnTo>
                  <a:pt x="255" y="261"/>
                </a:lnTo>
                <a:lnTo>
                  <a:pt x="252" y="258"/>
                </a:lnTo>
                <a:lnTo>
                  <a:pt x="252" y="258"/>
                </a:lnTo>
                <a:lnTo>
                  <a:pt x="258" y="255"/>
                </a:lnTo>
                <a:lnTo>
                  <a:pt x="261" y="252"/>
                </a:lnTo>
                <a:lnTo>
                  <a:pt x="270" y="234"/>
                </a:lnTo>
                <a:lnTo>
                  <a:pt x="270" y="231"/>
                </a:lnTo>
                <a:lnTo>
                  <a:pt x="270" y="231"/>
                </a:lnTo>
                <a:lnTo>
                  <a:pt x="270" y="228"/>
                </a:lnTo>
                <a:lnTo>
                  <a:pt x="267" y="228"/>
                </a:lnTo>
                <a:lnTo>
                  <a:pt x="267" y="225"/>
                </a:lnTo>
                <a:lnTo>
                  <a:pt x="261" y="225"/>
                </a:lnTo>
                <a:lnTo>
                  <a:pt x="258" y="222"/>
                </a:lnTo>
                <a:lnTo>
                  <a:pt x="258" y="222"/>
                </a:lnTo>
                <a:lnTo>
                  <a:pt x="255" y="219"/>
                </a:lnTo>
                <a:lnTo>
                  <a:pt x="258" y="216"/>
                </a:lnTo>
                <a:lnTo>
                  <a:pt x="258" y="213"/>
                </a:lnTo>
                <a:lnTo>
                  <a:pt x="258" y="210"/>
                </a:lnTo>
                <a:lnTo>
                  <a:pt x="261" y="207"/>
                </a:lnTo>
                <a:lnTo>
                  <a:pt x="261" y="207"/>
                </a:lnTo>
                <a:lnTo>
                  <a:pt x="258" y="204"/>
                </a:lnTo>
                <a:lnTo>
                  <a:pt x="261" y="204"/>
                </a:lnTo>
                <a:lnTo>
                  <a:pt x="261" y="201"/>
                </a:lnTo>
                <a:lnTo>
                  <a:pt x="261" y="198"/>
                </a:lnTo>
                <a:lnTo>
                  <a:pt x="264" y="198"/>
                </a:lnTo>
                <a:lnTo>
                  <a:pt x="267" y="201"/>
                </a:lnTo>
                <a:lnTo>
                  <a:pt x="267" y="201"/>
                </a:lnTo>
                <a:lnTo>
                  <a:pt x="270" y="204"/>
                </a:lnTo>
                <a:lnTo>
                  <a:pt x="273" y="204"/>
                </a:lnTo>
                <a:lnTo>
                  <a:pt x="291" y="201"/>
                </a:lnTo>
                <a:lnTo>
                  <a:pt x="294" y="198"/>
                </a:lnTo>
                <a:lnTo>
                  <a:pt x="294" y="192"/>
                </a:lnTo>
                <a:lnTo>
                  <a:pt x="294" y="189"/>
                </a:lnTo>
                <a:lnTo>
                  <a:pt x="294" y="186"/>
                </a:lnTo>
                <a:lnTo>
                  <a:pt x="294" y="183"/>
                </a:lnTo>
                <a:lnTo>
                  <a:pt x="291" y="180"/>
                </a:lnTo>
                <a:lnTo>
                  <a:pt x="288" y="180"/>
                </a:lnTo>
                <a:lnTo>
                  <a:pt x="288" y="177"/>
                </a:lnTo>
                <a:lnTo>
                  <a:pt x="288" y="174"/>
                </a:lnTo>
                <a:lnTo>
                  <a:pt x="285" y="171"/>
                </a:lnTo>
                <a:lnTo>
                  <a:pt x="285" y="171"/>
                </a:lnTo>
                <a:lnTo>
                  <a:pt x="285" y="168"/>
                </a:lnTo>
                <a:lnTo>
                  <a:pt x="285" y="168"/>
                </a:lnTo>
                <a:lnTo>
                  <a:pt x="285" y="162"/>
                </a:lnTo>
                <a:lnTo>
                  <a:pt x="285" y="162"/>
                </a:lnTo>
                <a:lnTo>
                  <a:pt x="285" y="159"/>
                </a:lnTo>
                <a:lnTo>
                  <a:pt x="282" y="159"/>
                </a:lnTo>
                <a:lnTo>
                  <a:pt x="282" y="156"/>
                </a:lnTo>
                <a:lnTo>
                  <a:pt x="282" y="156"/>
                </a:lnTo>
                <a:lnTo>
                  <a:pt x="279" y="153"/>
                </a:lnTo>
                <a:lnTo>
                  <a:pt x="282" y="153"/>
                </a:lnTo>
                <a:lnTo>
                  <a:pt x="282" y="150"/>
                </a:lnTo>
                <a:lnTo>
                  <a:pt x="294" y="144"/>
                </a:lnTo>
                <a:lnTo>
                  <a:pt x="300" y="138"/>
                </a:lnTo>
                <a:lnTo>
                  <a:pt x="306" y="132"/>
                </a:lnTo>
                <a:lnTo>
                  <a:pt x="309" y="129"/>
                </a:lnTo>
                <a:lnTo>
                  <a:pt x="318" y="111"/>
                </a:lnTo>
                <a:lnTo>
                  <a:pt x="321" y="108"/>
                </a:lnTo>
                <a:lnTo>
                  <a:pt x="324" y="108"/>
                </a:lnTo>
                <a:lnTo>
                  <a:pt x="327" y="108"/>
                </a:lnTo>
                <a:lnTo>
                  <a:pt x="330" y="108"/>
                </a:lnTo>
                <a:lnTo>
                  <a:pt x="330" y="105"/>
                </a:lnTo>
                <a:lnTo>
                  <a:pt x="333" y="102"/>
                </a:lnTo>
                <a:lnTo>
                  <a:pt x="336" y="102"/>
                </a:lnTo>
                <a:lnTo>
                  <a:pt x="339" y="99"/>
                </a:lnTo>
                <a:lnTo>
                  <a:pt x="342" y="99"/>
                </a:lnTo>
                <a:lnTo>
                  <a:pt x="345" y="96"/>
                </a:lnTo>
                <a:lnTo>
                  <a:pt x="348" y="93"/>
                </a:lnTo>
                <a:lnTo>
                  <a:pt x="348" y="90"/>
                </a:lnTo>
                <a:lnTo>
                  <a:pt x="348" y="87"/>
                </a:lnTo>
                <a:lnTo>
                  <a:pt x="348" y="84"/>
                </a:lnTo>
                <a:lnTo>
                  <a:pt x="348" y="81"/>
                </a:lnTo>
                <a:lnTo>
                  <a:pt x="345" y="81"/>
                </a:lnTo>
                <a:lnTo>
                  <a:pt x="348" y="78"/>
                </a:lnTo>
                <a:lnTo>
                  <a:pt x="351" y="75"/>
                </a:lnTo>
                <a:lnTo>
                  <a:pt x="351" y="72"/>
                </a:lnTo>
                <a:lnTo>
                  <a:pt x="354" y="72"/>
                </a:lnTo>
                <a:lnTo>
                  <a:pt x="357" y="72"/>
                </a:lnTo>
                <a:lnTo>
                  <a:pt x="357" y="72"/>
                </a:lnTo>
                <a:lnTo>
                  <a:pt x="360" y="69"/>
                </a:lnTo>
                <a:lnTo>
                  <a:pt x="363" y="63"/>
                </a:lnTo>
                <a:lnTo>
                  <a:pt x="363" y="60"/>
                </a:lnTo>
                <a:lnTo>
                  <a:pt x="366" y="57"/>
                </a:lnTo>
                <a:lnTo>
                  <a:pt x="372" y="54"/>
                </a:lnTo>
                <a:lnTo>
                  <a:pt x="372" y="51"/>
                </a:lnTo>
                <a:lnTo>
                  <a:pt x="372" y="48"/>
                </a:lnTo>
                <a:lnTo>
                  <a:pt x="372" y="48"/>
                </a:lnTo>
                <a:lnTo>
                  <a:pt x="372" y="45"/>
                </a:lnTo>
                <a:lnTo>
                  <a:pt x="372" y="42"/>
                </a:lnTo>
                <a:lnTo>
                  <a:pt x="375" y="42"/>
                </a:lnTo>
                <a:lnTo>
                  <a:pt x="375" y="39"/>
                </a:lnTo>
                <a:lnTo>
                  <a:pt x="375" y="36"/>
                </a:lnTo>
                <a:lnTo>
                  <a:pt x="372" y="18"/>
                </a:lnTo>
                <a:lnTo>
                  <a:pt x="372" y="15"/>
                </a:lnTo>
                <a:lnTo>
                  <a:pt x="378" y="9"/>
                </a:lnTo>
                <a:lnTo>
                  <a:pt x="381" y="9"/>
                </a:lnTo>
                <a:lnTo>
                  <a:pt x="381" y="9"/>
                </a:lnTo>
                <a:lnTo>
                  <a:pt x="384" y="6"/>
                </a:lnTo>
                <a:lnTo>
                  <a:pt x="387" y="6"/>
                </a:lnTo>
                <a:lnTo>
                  <a:pt x="387" y="3"/>
                </a:lnTo>
                <a:lnTo>
                  <a:pt x="390" y="3"/>
                </a:lnTo>
                <a:lnTo>
                  <a:pt x="390" y="0"/>
                </a:lnTo>
                <a:lnTo>
                  <a:pt x="393" y="0"/>
                </a:lnTo>
                <a:lnTo>
                  <a:pt x="393" y="3"/>
                </a:lnTo>
                <a:lnTo>
                  <a:pt x="393" y="3"/>
                </a:lnTo>
                <a:lnTo>
                  <a:pt x="396" y="6"/>
                </a:lnTo>
                <a:close/>
              </a:path>
            </a:pathLst>
          </a:custGeom>
          <a:solidFill>
            <a:schemeClr val="accent4"/>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9" name="Freeform 21">
            <a:extLst>
              <a:ext uri="{FF2B5EF4-FFF2-40B4-BE49-F238E27FC236}">
                <a16:creationId xmlns:a16="http://schemas.microsoft.com/office/drawing/2014/main" xmlns="" id="{EADB0D78-C321-C740-8CE5-DFC006956136}"/>
              </a:ext>
            </a:extLst>
          </p:cNvPr>
          <p:cNvSpPr>
            <a:spLocks noEditPoints="1"/>
          </p:cNvSpPr>
          <p:nvPr/>
        </p:nvSpPr>
        <p:spPr bwMode="auto">
          <a:xfrm>
            <a:off x="7676315" y="4665266"/>
            <a:ext cx="1055688" cy="1217613"/>
          </a:xfrm>
          <a:custGeom>
            <a:avLst/>
            <a:gdLst>
              <a:gd name="T0" fmla="*/ 458 w 665"/>
              <a:gd name="T1" fmla="*/ 69 h 767"/>
              <a:gd name="T2" fmla="*/ 494 w 665"/>
              <a:gd name="T3" fmla="*/ 162 h 767"/>
              <a:gd name="T4" fmla="*/ 512 w 665"/>
              <a:gd name="T5" fmla="*/ 186 h 767"/>
              <a:gd name="T6" fmla="*/ 557 w 665"/>
              <a:gd name="T7" fmla="*/ 186 h 767"/>
              <a:gd name="T8" fmla="*/ 581 w 665"/>
              <a:gd name="T9" fmla="*/ 195 h 767"/>
              <a:gd name="T10" fmla="*/ 608 w 665"/>
              <a:gd name="T11" fmla="*/ 195 h 767"/>
              <a:gd name="T12" fmla="*/ 635 w 665"/>
              <a:gd name="T13" fmla="*/ 222 h 767"/>
              <a:gd name="T14" fmla="*/ 641 w 665"/>
              <a:gd name="T15" fmla="*/ 258 h 767"/>
              <a:gd name="T16" fmla="*/ 665 w 665"/>
              <a:gd name="T17" fmla="*/ 282 h 767"/>
              <a:gd name="T18" fmla="*/ 659 w 665"/>
              <a:gd name="T19" fmla="*/ 285 h 767"/>
              <a:gd name="T20" fmla="*/ 641 w 665"/>
              <a:gd name="T21" fmla="*/ 309 h 767"/>
              <a:gd name="T22" fmla="*/ 617 w 665"/>
              <a:gd name="T23" fmla="*/ 359 h 767"/>
              <a:gd name="T24" fmla="*/ 608 w 665"/>
              <a:gd name="T25" fmla="*/ 371 h 767"/>
              <a:gd name="T26" fmla="*/ 578 w 665"/>
              <a:gd name="T27" fmla="*/ 392 h 767"/>
              <a:gd name="T28" fmla="*/ 575 w 665"/>
              <a:gd name="T29" fmla="*/ 404 h 767"/>
              <a:gd name="T30" fmla="*/ 545 w 665"/>
              <a:gd name="T31" fmla="*/ 428 h 767"/>
              <a:gd name="T32" fmla="*/ 518 w 665"/>
              <a:gd name="T33" fmla="*/ 428 h 767"/>
              <a:gd name="T34" fmla="*/ 494 w 665"/>
              <a:gd name="T35" fmla="*/ 398 h 767"/>
              <a:gd name="T36" fmla="*/ 461 w 665"/>
              <a:gd name="T37" fmla="*/ 419 h 767"/>
              <a:gd name="T38" fmla="*/ 323 w 665"/>
              <a:gd name="T39" fmla="*/ 521 h 767"/>
              <a:gd name="T40" fmla="*/ 302 w 665"/>
              <a:gd name="T41" fmla="*/ 536 h 767"/>
              <a:gd name="T42" fmla="*/ 293 w 665"/>
              <a:gd name="T43" fmla="*/ 581 h 767"/>
              <a:gd name="T44" fmla="*/ 290 w 665"/>
              <a:gd name="T45" fmla="*/ 599 h 767"/>
              <a:gd name="T46" fmla="*/ 290 w 665"/>
              <a:gd name="T47" fmla="*/ 629 h 767"/>
              <a:gd name="T48" fmla="*/ 290 w 665"/>
              <a:gd name="T49" fmla="*/ 671 h 767"/>
              <a:gd name="T50" fmla="*/ 284 w 665"/>
              <a:gd name="T51" fmla="*/ 734 h 767"/>
              <a:gd name="T52" fmla="*/ 233 w 665"/>
              <a:gd name="T53" fmla="*/ 740 h 767"/>
              <a:gd name="T54" fmla="*/ 179 w 665"/>
              <a:gd name="T55" fmla="*/ 761 h 767"/>
              <a:gd name="T56" fmla="*/ 128 w 665"/>
              <a:gd name="T57" fmla="*/ 740 h 767"/>
              <a:gd name="T58" fmla="*/ 63 w 665"/>
              <a:gd name="T59" fmla="*/ 761 h 767"/>
              <a:gd name="T60" fmla="*/ 3 w 665"/>
              <a:gd name="T61" fmla="*/ 719 h 767"/>
              <a:gd name="T62" fmla="*/ 51 w 665"/>
              <a:gd name="T63" fmla="*/ 698 h 767"/>
              <a:gd name="T64" fmla="*/ 98 w 665"/>
              <a:gd name="T65" fmla="*/ 671 h 767"/>
              <a:gd name="T66" fmla="*/ 75 w 665"/>
              <a:gd name="T67" fmla="*/ 647 h 767"/>
              <a:gd name="T68" fmla="*/ 42 w 665"/>
              <a:gd name="T69" fmla="*/ 629 h 767"/>
              <a:gd name="T70" fmla="*/ 60 w 665"/>
              <a:gd name="T71" fmla="*/ 611 h 767"/>
              <a:gd name="T72" fmla="*/ 63 w 665"/>
              <a:gd name="T73" fmla="*/ 584 h 767"/>
              <a:gd name="T74" fmla="*/ 54 w 665"/>
              <a:gd name="T75" fmla="*/ 545 h 767"/>
              <a:gd name="T76" fmla="*/ 3 w 665"/>
              <a:gd name="T77" fmla="*/ 518 h 767"/>
              <a:gd name="T78" fmla="*/ 21 w 665"/>
              <a:gd name="T79" fmla="*/ 476 h 767"/>
              <a:gd name="T80" fmla="*/ 30 w 665"/>
              <a:gd name="T81" fmla="*/ 452 h 767"/>
              <a:gd name="T82" fmla="*/ 78 w 665"/>
              <a:gd name="T83" fmla="*/ 458 h 767"/>
              <a:gd name="T84" fmla="*/ 113 w 665"/>
              <a:gd name="T85" fmla="*/ 458 h 767"/>
              <a:gd name="T86" fmla="*/ 191 w 665"/>
              <a:gd name="T87" fmla="*/ 449 h 767"/>
              <a:gd name="T88" fmla="*/ 203 w 665"/>
              <a:gd name="T89" fmla="*/ 422 h 767"/>
              <a:gd name="T90" fmla="*/ 197 w 665"/>
              <a:gd name="T91" fmla="*/ 389 h 767"/>
              <a:gd name="T92" fmla="*/ 266 w 665"/>
              <a:gd name="T93" fmla="*/ 371 h 767"/>
              <a:gd name="T94" fmla="*/ 287 w 665"/>
              <a:gd name="T95" fmla="*/ 356 h 767"/>
              <a:gd name="T96" fmla="*/ 302 w 665"/>
              <a:gd name="T97" fmla="*/ 335 h 767"/>
              <a:gd name="T98" fmla="*/ 329 w 665"/>
              <a:gd name="T99" fmla="*/ 318 h 767"/>
              <a:gd name="T100" fmla="*/ 368 w 665"/>
              <a:gd name="T101" fmla="*/ 282 h 767"/>
              <a:gd name="T102" fmla="*/ 341 w 665"/>
              <a:gd name="T103" fmla="*/ 264 h 767"/>
              <a:gd name="T104" fmla="*/ 353 w 665"/>
              <a:gd name="T105" fmla="*/ 231 h 767"/>
              <a:gd name="T106" fmla="*/ 311 w 665"/>
              <a:gd name="T107" fmla="*/ 210 h 767"/>
              <a:gd name="T108" fmla="*/ 302 w 665"/>
              <a:gd name="T109" fmla="*/ 171 h 767"/>
              <a:gd name="T110" fmla="*/ 293 w 665"/>
              <a:gd name="T111" fmla="*/ 126 h 767"/>
              <a:gd name="T112" fmla="*/ 296 w 665"/>
              <a:gd name="T113" fmla="*/ 30 h 767"/>
              <a:gd name="T114" fmla="*/ 335 w 665"/>
              <a:gd name="T115" fmla="*/ 9 h 767"/>
              <a:gd name="T116" fmla="*/ 383 w 665"/>
              <a:gd name="T117" fmla="*/ 42 h 767"/>
              <a:gd name="T118" fmla="*/ 410 w 665"/>
              <a:gd name="T119" fmla="*/ 24 h 767"/>
              <a:gd name="T120" fmla="*/ 446 w 665"/>
              <a:gd name="T121" fmla="*/ 57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5" h="767">
                <a:moveTo>
                  <a:pt x="60" y="734"/>
                </a:moveTo>
                <a:lnTo>
                  <a:pt x="63" y="734"/>
                </a:lnTo>
                <a:lnTo>
                  <a:pt x="63" y="734"/>
                </a:lnTo>
                <a:lnTo>
                  <a:pt x="60" y="728"/>
                </a:lnTo>
                <a:lnTo>
                  <a:pt x="60" y="725"/>
                </a:lnTo>
                <a:lnTo>
                  <a:pt x="57" y="722"/>
                </a:lnTo>
                <a:lnTo>
                  <a:pt x="54" y="722"/>
                </a:lnTo>
                <a:lnTo>
                  <a:pt x="51" y="728"/>
                </a:lnTo>
                <a:lnTo>
                  <a:pt x="51" y="731"/>
                </a:lnTo>
                <a:lnTo>
                  <a:pt x="54" y="734"/>
                </a:lnTo>
                <a:lnTo>
                  <a:pt x="60" y="734"/>
                </a:lnTo>
                <a:lnTo>
                  <a:pt x="60" y="734"/>
                </a:lnTo>
                <a:close/>
                <a:moveTo>
                  <a:pt x="458" y="63"/>
                </a:moveTo>
                <a:lnTo>
                  <a:pt x="458" y="69"/>
                </a:lnTo>
                <a:lnTo>
                  <a:pt x="458" y="75"/>
                </a:lnTo>
                <a:lnTo>
                  <a:pt x="461" y="78"/>
                </a:lnTo>
                <a:lnTo>
                  <a:pt x="461" y="78"/>
                </a:lnTo>
                <a:lnTo>
                  <a:pt x="461" y="78"/>
                </a:lnTo>
                <a:lnTo>
                  <a:pt x="464" y="87"/>
                </a:lnTo>
                <a:lnTo>
                  <a:pt x="464" y="99"/>
                </a:lnTo>
                <a:lnTo>
                  <a:pt x="467" y="108"/>
                </a:lnTo>
                <a:lnTo>
                  <a:pt x="470" y="114"/>
                </a:lnTo>
                <a:lnTo>
                  <a:pt x="473" y="117"/>
                </a:lnTo>
                <a:lnTo>
                  <a:pt x="476" y="120"/>
                </a:lnTo>
                <a:lnTo>
                  <a:pt x="479" y="126"/>
                </a:lnTo>
                <a:lnTo>
                  <a:pt x="485" y="150"/>
                </a:lnTo>
                <a:lnTo>
                  <a:pt x="491" y="153"/>
                </a:lnTo>
                <a:lnTo>
                  <a:pt x="494" y="162"/>
                </a:lnTo>
                <a:lnTo>
                  <a:pt x="497" y="165"/>
                </a:lnTo>
                <a:lnTo>
                  <a:pt x="497" y="168"/>
                </a:lnTo>
                <a:lnTo>
                  <a:pt x="497" y="168"/>
                </a:lnTo>
                <a:lnTo>
                  <a:pt x="494" y="171"/>
                </a:lnTo>
                <a:lnTo>
                  <a:pt x="494" y="174"/>
                </a:lnTo>
                <a:lnTo>
                  <a:pt x="494" y="177"/>
                </a:lnTo>
                <a:lnTo>
                  <a:pt x="494" y="186"/>
                </a:lnTo>
                <a:lnTo>
                  <a:pt x="497" y="189"/>
                </a:lnTo>
                <a:lnTo>
                  <a:pt x="497" y="189"/>
                </a:lnTo>
                <a:lnTo>
                  <a:pt x="503" y="186"/>
                </a:lnTo>
                <a:lnTo>
                  <a:pt x="503" y="186"/>
                </a:lnTo>
                <a:lnTo>
                  <a:pt x="506" y="186"/>
                </a:lnTo>
                <a:lnTo>
                  <a:pt x="509" y="186"/>
                </a:lnTo>
                <a:lnTo>
                  <a:pt x="512" y="186"/>
                </a:lnTo>
                <a:lnTo>
                  <a:pt x="515" y="186"/>
                </a:lnTo>
                <a:lnTo>
                  <a:pt x="515" y="186"/>
                </a:lnTo>
                <a:lnTo>
                  <a:pt x="515" y="189"/>
                </a:lnTo>
                <a:lnTo>
                  <a:pt x="518" y="189"/>
                </a:lnTo>
                <a:lnTo>
                  <a:pt x="521" y="192"/>
                </a:lnTo>
                <a:lnTo>
                  <a:pt x="536" y="201"/>
                </a:lnTo>
                <a:lnTo>
                  <a:pt x="536" y="201"/>
                </a:lnTo>
                <a:lnTo>
                  <a:pt x="539" y="201"/>
                </a:lnTo>
                <a:lnTo>
                  <a:pt x="542" y="201"/>
                </a:lnTo>
                <a:lnTo>
                  <a:pt x="542" y="198"/>
                </a:lnTo>
                <a:lnTo>
                  <a:pt x="545" y="195"/>
                </a:lnTo>
                <a:lnTo>
                  <a:pt x="548" y="195"/>
                </a:lnTo>
                <a:lnTo>
                  <a:pt x="551" y="192"/>
                </a:lnTo>
                <a:lnTo>
                  <a:pt x="557" y="186"/>
                </a:lnTo>
                <a:lnTo>
                  <a:pt x="560" y="186"/>
                </a:lnTo>
                <a:lnTo>
                  <a:pt x="566" y="183"/>
                </a:lnTo>
                <a:lnTo>
                  <a:pt x="569" y="183"/>
                </a:lnTo>
                <a:lnTo>
                  <a:pt x="569" y="186"/>
                </a:lnTo>
                <a:lnTo>
                  <a:pt x="569" y="186"/>
                </a:lnTo>
                <a:lnTo>
                  <a:pt x="569" y="189"/>
                </a:lnTo>
                <a:lnTo>
                  <a:pt x="569" y="192"/>
                </a:lnTo>
                <a:lnTo>
                  <a:pt x="569" y="192"/>
                </a:lnTo>
                <a:lnTo>
                  <a:pt x="569" y="195"/>
                </a:lnTo>
                <a:lnTo>
                  <a:pt x="572" y="198"/>
                </a:lnTo>
                <a:lnTo>
                  <a:pt x="575" y="198"/>
                </a:lnTo>
                <a:lnTo>
                  <a:pt x="578" y="198"/>
                </a:lnTo>
                <a:lnTo>
                  <a:pt x="578" y="198"/>
                </a:lnTo>
                <a:lnTo>
                  <a:pt x="581" y="195"/>
                </a:lnTo>
                <a:lnTo>
                  <a:pt x="581" y="192"/>
                </a:lnTo>
                <a:lnTo>
                  <a:pt x="581" y="192"/>
                </a:lnTo>
                <a:lnTo>
                  <a:pt x="581" y="189"/>
                </a:lnTo>
                <a:lnTo>
                  <a:pt x="584" y="186"/>
                </a:lnTo>
                <a:lnTo>
                  <a:pt x="584" y="186"/>
                </a:lnTo>
                <a:lnTo>
                  <a:pt x="590" y="183"/>
                </a:lnTo>
                <a:lnTo>
                  <a:pt x="596" y="186"/>
                </a:lnTo>
                <a:lnTo>
                  <a:pt x="602" y="186"/>
                </a:lnTo>
                <a:lnTo>
                  <a:pt x="605" y="189"/>
                </a:lnTo>
                <a:lnTo>
                  <a:pt x="605" y="189"/>
                </a:lnTo>
                <a:lnTo>
                  <a:pt x="605" y="189"/>
                </a:lnTo>
                <a:lnTo>
                  <a:pt x="605" y="192"/>
                </a:lnTo>
                <a:lnTo>
                  <a:pt x="608" y="192"/>
                </a:lnTo>
                <a:lnTo>
                  <a:pt x="608" y="195"/>
                </a:lnTo>
                <a:lnTo>
                  <a:pt x="608" y="195"/>
                </a:lnTo>
                <a:lnTo>
                  <a:pt x="611" y="195"/>
                </a:lnTo>
                <a:lnTo>
                  <a:pt x="617" y="198"/>
                </a:lnTo>
                <a:lnTo>
                  <a:pt x="626" y="201"/>
                </a:lnTo>
                <a:lnTo>
                  <a:pt x="626" y="207"/>
                </a:lnTo>
                <a:lnTo>
                  <a:pt x="629" y="210"/>
                </a:lnTo>
                <a:lnTo>
                  <a:pt x="632" y="213"/>
                </a:lnTo>
                <a:lnTo>
                  <a:pt x="632" y="213"/>
                </a:lnTo>
                <a:lnTo>
                  <a:pt x="632" y="216"/>
                </a:lnTo>
                <a:lnTo>
                  <a:pt x="632" y="216"/>
                </a:lnTo>
                <a:lnTo>
                  <a:pt x="632" y="219"/>
                </a:lnTo>
                <a:lnTo>
                  <a:pt x="632" y="219"/>
                </a:lnTo>
                <a:lnTo>
                  <a:pt x="632" y="222"/>
                </a:lnTo>
                <a:lnTo>
                  <a:pt x="635" y="222"/>
                </a:lnTo>
                <a:lnTo>
                  <a:pt x="638" y="225"/>
                </a:lnTo>
                <a:lnTo>
                  <a:pt x="638" y="225"/>
                </a:lnTo>
                <a:lnTo>
                  <a:pt x="638" y="228"/>
                </a:lnTo>
                <a:lnTo>
                  <a:pt x="641" y="237"/>
                </a:lnTo>
                <a:lnTo>
                  <a:pt x="641" y="240"/>
                </a:lnTo>
                <a:lnTo>
                  <a:pt x="638" y="243"/>
                </a:lnTo>
                <a:lnTo>
                  <a:pt x="638" y="243"/>
                </a:lnTo>
                <a:lnTo>
                  <a:pt x="638" y="246"/>
                </a:lnTo>
                <a:lnTo>
                  <a:pt x="638" y="246"/>
                </a:lnTo>
                <a:lnTo>
                  <a:pt x="638" y="246"/>
                </a:lnTo>
                <a:lnTo>
                  <a:pt x="638" y="255"/>
                </a:lnTo>
                <a:lnTo>
                  <a:pt x="641" y="258"/>
                </a:lnTo>
                <a:lnTo>
                  <a:pt x="641" y="258"/>
                </a:lnTo>
                <a:lnTo>
                  <a:pt x="641" y="258"/>
                </a:lnTo>
                <a:lnTo>
                  <a:pt x="644" y="258"/>
                </a:lnTo>
                <a:lnTo>
                  <a:pt x="644" y="258"/>
                </a:lnTo>
                <a:lnTo>
                  <a:pt x="644" y="258"/>
                </a:lnTo>
                <a:lnTo>
                  <a:pt x="647" y="258"/>
                </a:lnTo>
                <a:lnTo>
                  <a:pt x="647" y="258"/>
                </a:lnTo>
                <a:lnTo>
                  <a:pt x="650" y="258"/>
                </a:lnTo>
                <a:lnTo>
                  <a:pt x="650" y="258"/>
                </a:lnTo>
                <a:lnTo>
                  <a:pt x="662" y="273"/>
                </a:lnTo>
                <a:lnTo>
                  <a:pt x="665" y="276"/>
                </a:lnTo>
                <a:lnTo>
                  <a:pt x="665" y="279"/>
                </a:lnTo>
                <a:lnTo>
                  <a:pt x="665" y="279"/>
                </a:lnTo>
                <a:lnTo>
                  <a:pt x="665" y="282"/>
                </a:lnTo>
                <a:lnTo>
                  <a:pt x="665" y="282"/>
                </a:lnTo>
                <a:lnTo>
                  <a:pt x="665" y="282"/>
                </a:lnTo>
                <a:lnTo>
                  <a:pt x="665" y="282"/>
                </a:lnTo>
                <a:lnTo>
                  <a:pt x="665" y="285"/>
                </a:lnTo>
                <a:lnTo>
                  <a:pt x="665" y="285"/>
                </a:lnTo>
                <a:lnTo>
                  <a:pt x="665" y="285"/>
                </a:lnTo>
                <a:lnTo>
                  <a:pt x="665" y="285"/>
                </a:lnTo>
                <a:lnTo>
                  <a:pt x="665" y="285"/>
                </a:lnTo>
                <a:lnTo>
                  <a:pt x="662" y="285"/>
                </a:lnTo>
                <a:lnTo>
                  <a:pt x="662" y="285"/>
                </a:lnTo>
                <a:lnTo>
                  <a:pt x="662" y="285"/>
                </a:lnTo>
                <a:lnTo>
                  <a:pt x="662" y="282"/>
                </a:lnTo>
                <a:lnTo>
                  <a:pt x="662" y="282"/>
                </a:lnTo>
                <a:lnTo>
                  <a:pt x="659" y="285"/>
                </a:lnTo>
                <a:lnTo>
                  <a:pt x="659" y="285"/>
                </a:lnTo>
                <a:lnTo>
                  <a:pt x="659" y="285"/>
                </a:lnTo>
                <a:lnTo>
                  <a:pt x="659" y="285"/>
                </a:lnTo>
                <a:lnTo>
                  <a:pt x="659" y="291"/>
                </a:lnTo>
                <a:lnTo>
                  <a:pt x="659" y="291"/>
                </a:lnTo>
                <a:lnTo>
                  <a:pt x="659" y="294"/>
                </a:lnTo>
                <a:lnTo>
                  <a:pt x="659" y="294"/>
                </a:lnTo>
                <a:lnTo>
                  <a:pt x="659" y="297"/>
                </a:lnTo>
                <a:lnTo>
                  <a:pt x="656" y="297"/>
                </a:lnTo>
                <a:lnTo>
                  <a:pt x="656" y="300"/>
                </a:lnTo>
                <a:lnTo>
                  <a:pt x="653" y="300"/>
                </a:lnTo>
                <a:lnTo>
                  <a:pt x="653" y="300"/>
                </a:lnTo>
                <a:lnTo>
                  <a:pt x="650" y="303"/>
                </a:lnTo>
                <a:lnTo>
                  <a:pt x="650" y="303"/>
                </a:lnTo>
                <a:lnTo>
                  <a:pt x="644" y="306"/>
                </a:lnTo>
                <a:lnTo>
                  <a:pt x="641" y="309"/>
                </a:lnTo>
                <a:lnTo>
                  <a:pt x="632" y="315"/>
                </a:lnTo>
                <a:lnTo>
                  <a:pt x="626" y="318"/>
                </a:lnTo>
                <a:lnTo>
                  <a:pt x="623" y="321"/>
                </a:lnTo>
                <a:lnTo>
                  <a:pt x="623" y="321"/>
                </a:lnTo>
                <a:lnTo>
                  <a:pt x="623" y="324"/>
                </a:lnTo>
                <a:lnTo>
                  <a:pt x="623" y="327"/>
                </a:lnTo>
                <a:lnTo>
                  <a:pt x="623" y="330"/>
                </a:lnTo>
                <a:lnTo>
                  <a:pt x="623" y="330"/>
                </a:lnTo>
                <a:lnTo>
                  <a:pt x="623" y="335"/>
                </a:lnTo>
                <a:lnTo>
                  <a:pt x="623" y="338"/>
                </a:lnTo>
                <a:lnTo>
                  <a:pt x="623" y="341"/>
                </a:lnTo>
                <a:lnTo>
                  <a:pt x="623" y="344"/>
                </a:lnTo>
                <a:lnTo>
                  <a:pt x="620" y="350"/>
                </a:lnTo>
                <a:lnTo>
                  <a:pt x="617" y="359"/>
                </a:lnTo>
                <a:lnTo>
                  <a:pt x="617" y="359"/>
                </a:lnTo>
                <a:lnTo>
                  <a:pt x="617" y="362"/>
                </a:lnTo>
                <a:lnTo>
                  <a:pt x="617" y="362"/>
                </a:lnTo>
                <a:lnTo>
                  <a:pt x="617" y="362"/>
                </a:lnTo>
                <a:lnTo>
                  <a:pt x="617" y="365"/>
                </a:lnTo>
                <a:lnTo>
                  <a:pt x="617" y="365"/>
                </a:lnTo>
                <a:lnTo>
                  <a:pt x="617" y="368"/>
                </a:lnTo>
                <a:lnTo>
                  <a:pt x="614" y="371"/>
                </a:lnTo>
                <a:lnTo>
                  <a:pt x="614" y="371"/>
                </a:lnTo>
                <a:lnTo>
                  <a:pt x="614" y="371"/>
                </a:lnTo>
                <a:lnTo>
                  <a:pt x="614" y="371"/>
                </a:lnTo>
                <a:lnTo>
                  <a:pt x="611" y="371"/>
                </a:lnTo>
                <a:lnTo>
                  <a:pt x="611" y="371"/>
                </a:lnTo>
                <a:lnTo>
                  <a:pt x="608" y="371"/>
                </a:lnTo>
                <a:lnTo>
                  <a:pt x="608" y="368"/>
                </a:lnTo>
                <a:lnTo>
                  <a:pt x="602" y="368"/>
                </a:lnTo>
                <a:lnTo>
                  <a:pt x="599" y="365"/>
                </a:lnTo>
                <a:lnTo>
                  <a:pt x="599" y="368"/>
                </a:lnTo>
                <a:lnTo>
                  <a:pt x="599" y="368"/>
                </a:lnTo>
                <a:lnTo>
                  <a:pt x="593" y="368"/>
                </a:lnTo>
                <a:lnTo>
                  <a:pt x="587" y="374"/>
                </a:lnTo>
                <a:lnTo>
                  <a:pt x="581" y="380"/>
                </a:lnTo>
                <a:lnTo>
                  <a:pt x="581" y="383"/>
                </a:lnTo>
                <a:lnTo>
                  <a:pt x="581" y="386"/>
                </a:lnTo>
                <a:lnTo>
                  <a:pt x="578" y="386"/>
                </a:lnTo>
                <a:lnTo>
                  <a:pt x="578" y="389"/>
                </a:lnTo>
                <a:lnTo>
                  <a:pt x="578" y="392"/>
                </a:lnTo>
                <a:lnTo>
                  <a:pt x="578" y="392"/>
                </a:lnTo>
                <a:lnTo>
                  <a:pt x="578" y="392"/>
                </a:lnTo>
                <a:lnTo>
                  <a:pt x="578" y="395"/>
                </a:lnTo>
                <a:lnTo>
                  <a:pt x="578" y="395"/>
                </a:lnTo>
                <a:lnTo>
                  <a:pt x="581" y="395"/>
                </a:lnTo>
                <a:lnTo>
                  <a:pt x="581" y="395"/>
                </a:lnTo>
                <a:lnTo>
                  <a:pt x="584" y="395"/>
                </a:lnTo>
                <a:lnTo>
                  <a:pt x="584" y="395"/>
                </a:lnTo>
                <a:lnTo>
                  <a:pt x="584" y="398"/>
                </a:lnTo>
                <a:lnTo>
                  <a:pt x="584" y="401"/>
                </a:lnTo>
                <a:lnTo>
                  <a:pt x="581" y="401"/>
                </a:lnTo>
                <a:lnTo>
                  <a:pt x="581" y="404"/>
                </a:lnTo>
                <a:lnTo>
                  <a:pt x="581" y="404"/>
                </a:lnTo>
                <a:lnTo>
                  <a:pt x="575" y="404"/>
                </a:lnTo>
                <a:lnTo>
                  <a:pt x="575" y="404"/>
                </a:lnTo>
                <a:lnTo>
                  <a:pt x="575" y="404"/>
                </a:lnTo>
                <a:lnTo>
                  <a:pt x="572" y="407"/>
                </a:lnTo>
                <a:lnTo>
                  <a:pt x="572" y="407"/>
                </a:lnTo>
                <a:lnTo>
                  <a:pt x="572" y="410"/>
                </a:lnTo>
                <a:lnTo>
                  <a:pt x="572" y="410"/>
                </a:lnTo>
                <a:lnTo>
                  <a:pt x="572" y="410"/>
                </a:lnTo>
                <a:lnTo>
                  <a:pt x="566" y="413"/>
                </a:lnTo>
                <a:lnTo>
                  <a:pt x="566" y="413"/>
                </a:lnTo>
                <a:lnTo>
                  <a:pt x="557" y="419"/>
                </a:lnTo>
                <a:lnTo>
                  <a:pt x="554" y="422"/>
                </a:lnTo>
                <a:lnTo>
                  <a:pt x="551" y="422"/>
                </a:lnTo>
                <a:lnTo>
                  <a:pt x="548" y="425"/>
                </a:lnTo>
                <a:lnTo>
                  <a:pt x="545" y="425"/>
                </a:lnTo>
                <a:lnTo>
                  <a:pt x="545" y="428"/>
                </a:lnTo>
                <a:lnTo>
                  <a:pt x="542" y="428"/>
                </a:lnTo>
                <a:lnTo>
                  <a:pt x="539" y="428"/>
                </a:lnTo>
                <a:lnTo>
                  <a:pt x="539" y="428"/>
                </a:lnTo>
                <a:lnTo>
                  <a:pt x="539" y="428"/>
                </a:lnTo>
                <a:lnTo>
                  <a:pt x="539" y="428"/>
                </a:lnTo>
                <a:lnTo>
                  <a:pt x="539" y="428"/>
                </a:lnTo>
                <a:lnTo>
                  <a:pt x="539" y="431"/>
                </a:lnTo>
                <a:lnTo>
                  <a:pt x="536" y="434"/>
                </a:lnTo>
                <a:lnTo>
                  <a:pt x="536" y="437"/>
                </a:lnTo>
                <a:lnTo>
                  <a:pt x="530" y="437"/>
                </a:lnTo>
                <a:lnTo>
                  <a:pt x="527" y="437"/>
                </a:lnTo>
                <a:lnTo>
                  <a:pt x="521" y="434"/>
                </a:lnTo>
                <a:lnTo>
                  <a:pt x="521" y="431"/>
                </a:lnTo>
                <a:lnTo>
                  <a:pt x="518" y="428"/>
                </a:lnTo>
                <a:lnTo>
                  <a:pt x="515" y="413"/>
                </a:lnTo>
                <a:lnTo>
                  <a:pt x="515" y="413"/>
                </a:lnTo>
                <a:lnTo>
                  <a:pt x="509" y="407"/>
                </a:lnTo>
                <a:lnTo>
                  <a:pt x="497" y="407"/>
                </a:lnTo>
                <a:lnTo>
                  <a:pt x="485" y="407"/>
                </a:lnTo>
                <a:lnTo>
                  <a:pt x="476" y="413"/>
                </a:lnTo>
                <a:lnTo>
                  <a:pt x="479" y="407"/>
                </a:lnTo>
                <a:lnTo>
                  <a:pt x="485" y="407"/>
                </a:lnTo>
                <a:lnTo>
                  <a:pt x="494" y="407"/>
                </a:lnTo>
                <a:lnTo>
                  <a:pt x="500" y="404"/>
                </a:lnTo>
                <a:lnTo>
                  <a:pt x="503" y="404"/>
                </a:lnTo>
                <a:lnTo>
                  <a:pt x="506" y="401"/>
                </a:lnTo>
                <a:lnTo>
                  <a:pt x="506" y="395"/>
                </a:lnTo>
                <a:lnTo>
                  <a:pt x="494" y="398"/>
                </a:lnTo>
                <a:lnTo>
                  <a:pt x="488" y="401"/>
                </a:lnTo>
                <a:lnTo>
                  <a:pt x="479" y="407"/>
                </a:lnTo>
                <a:lnTo>
                  <a:pt x="467" y="410"/>
                </a:lnTo>
                <a:lnTo>
                  <a:pt x="461" y="413"/>
                </a:lnTo>
                <a:lnTo>
                  <a:pt x="446" y="425"/>
                </a:lnTo>
                <a:lnTo>
                  <a:pt x="446" y="428"/>
                </a:lnTo>
                <a:lnTo>
                  <a:pt x="443" y="434"/>
                </a:lnTo>
                <a:lnTo>
                  <a:pt x="443" y="437"/>
                </a:lnTo>
                <a:lnTo>
                  <a:pt x="425" y="443"/>
                </a:lnTo>
                <a:lnTo>
                  <a:pt x="425" y="446"/>
                </a:lnTo>
                <a:lnTo>
                  <a:pt x="431" y="446"/>
                </a:lnTo>
                <a:lnTo>
                  <a:pt x="437" y="440"/>
                </a:lnTo>
                <a:lnTo>
                  <a:pt x="449" y="431"/>
                </a:lnTo>
                <a:lnTo>
                  <a:pt x="461" y="419"/>
                </a:lnTo>
                <a:lnTo>
                  <a:pt x="467" y="413"/>
                </a:lnTo>
                <a:lnTo>
                  <a:pt x="473" y="413"/>
                </a:lnTo>
                <a:lnTo>
                  <a:pt x="473" y="413"/>
                </a:lnTo>
                <a:lnTo>
                  <a:pt x="431" y="449"/>
                </a:lnTo>
                <a:lnTo>
                  <a:pt x="407" y="461"/>
                </a:lnTo>
                <a:lnTo>
                  <a:pt x="401" y="467"/>
                </a:lnTo>
                <a:lnTo>
                  <a:pt x="383" y="488"/>
                </a:lnTo>
                <a:lnTo>
                  <a:pt x="380" y="491"/>
                </a:lnTo>
                <a:lnTo>
                  <a:pt x="371" y="488"/>
                </a:lnTo>
                <a:lnTo>
                  <a:pt x="365" y="488"/>
                </a:lnTo>
                <a:lnTo>
                  <a:pt x="356" y="491"/>
                </a:lnTo>
                <a:lnTo>
                  <a:pt x="329" y="515"/>
                </a:lnTo>
                <a:lnTo>
                  <a:pt x="326" y="518"/>
                </a:lnTo>
                <a:lnTo>
                  <a:pt x="323" y="521"/>
                </a:lnTo>
                <a:lnTo>
                  <a:pt x="320" y="527"/>
                </a:lnTo>
                <a:lnTo>
                  <a:pt x="320" y="530"/>
                </a:lnTo>
                <a:lnTo>
                  <a:pt x="314" y="533"/>
                </a:lnTo>
                <a:lnTo>
                  <a:pt x="311" y="536"/>
                </a:lnTo>
                <a:lnTo>
                  <a:pt x="311" y="539"/>
                </a:lnTo>
                <a:lnTo>
                  <a:pt x="305" y="548"/>
                </a:lnTo>
                <a:lnTo>
                  <a:pt x="302" y="548"/>
                </a:lnTo>
                <a:lnTo>
                  <a:pt x="302" y="548"/>
                </a:lnTo>
                <a:lnTo>
                  <a:pt x="302" y="545"/>
                </a:lnTo>
                <a:lnTo>
                  <a:pt x="299" y="545"/>
                </a:lnTo>
                <a:lnTo>
                  <a:pt x="299" y="542"/>
                </a:lnTo>
                <a:lnTo>
                  <a:pt x="302" y="539"/>
                </a:lnTo>
                <a:lnTo>
                  <a:pt x="305" y="539"/>
                </a:lnTo>
                <a:lnTo>
                  <a:pt x="302" y="536"/>
                </a:lnTo>
                <a:lnTo>
                  <a:pt x="296" y="536"/>
                </a:lnTo>
                <a:lnTo>
                  <a:pt x="293" y="539"/>
                </a:lnTo>
                <a:lnTo>
                  <a:pt x="293" y="539"/>
                </a:lnTo>
                <a:lnTo>
                  <a:pt x="296" y="548"/>
                </a:lnTo>
                <a:lnTo>
                  <a:pt x="299" y="551"/>
                </a:lnTo>
                <a:lnTo>
                  <a:pt x="302" y="554"/>
                </a:lnTo>
                <a:lnTo>
                  <a:pt x="305" y="557"/>
                </a:lnTo>
                <a:lnTo>
                  <a:pt x="302" y="560"/>
                </a:lnTo>
                <a:lnTo>
                  <a:pt x="299" y="566"/>
                </a:lnTo>
                <a:lnTo>
                  <a:pt x="299" y="569"/>
                </a:lnTo>
                <a:lnTo>
                  <a:pt x="296" y="575"/>
                </a:lnTo>
                <a:lnTo>
                  <a:pt x="296" y="578"/>
                </a:lnTo>
                <a:lnTo>
                  <a:pt x="296" y="581"/>
                </a:lnTo>
                <a:lnTo>
                  <a:pt x="293" y="581"/>
                </a:lnTo>
                <a:lnTo>
                  <a:pt x="293" y="584"/>
                </a:lnTo>
                <a:lnTo>
                  <a:pt x="293" y="587"/>
                </a:lnTo>
                <a:lnTo>
                  <a:pt x="290" y="587"/>
                </a:lnTo>
                <a:lnTo>
                  <a:pt x="287" y="584"/>
                </a:lnTo>
                <a:lnTo>
                  <a:pt x="290" y="581"/>
                </a:lnTo>
                <a:lnTo>
                  <a:pt x="293" y="578"/>
                </a:lnTo>
                <a:lnTo>
                  <a:pt x="287" y="578"/>
                </a:lnTo>
                <a:lnTo>
                  <a:pt x="284" y="581"/>
                </a:lnTo>
                <a:lnTo>
                  <a:pt x="287" y="584"/>
                </a:lnTo>
                <a:lnTo>
                  <a:pt x="287" y="590"/>
                </a:lnTo>
                <a:lnTo>
                  <a:pt x="293" y="593"/>
                </a:lnTo>
                <a:lnTo>
                  <a:pt x="296" y="596"/>
                </a:lnTo>
                <a:lnTo>
                  <a:pt x="293" y="599"/>
                </a:lnTo>
                <a:lnTo>
                  <a:pt x="290" y="599"/>
                </a:lnTo>
                <a:lnTo>
                  <a:pt x="287" y="599"/>
                </a:lnTo>
                <a:lnTo>
                  <a:pt x="287" y="599"/>
                </a:lnTo>
                <a:lnTo>
                  <a:pt x="284" y="599"/>
                </a:lnTo>
                <a:lnTo>
                  <a:pt x="284" y="608"/>
                </a:lnTo>
                <a:lnTo>
                  <a:pt x="284" y="608"/>
                </a:lnTo>
                <a:lnTo>
                  <a:pt x="281" y="608"/>
                </a:lnTo>
                <a:lnTo>
                  <a:pt x="272" y="617"/>
                </a:lnTo>
                <a:lnTo>
                  <a:pt x="275" y="620"/>
                </a:lnTo>
                <a:lnTo>
                  <a:pt x="275" y="623"/>
                </a:lnTo>
                <a:lnTo>
                  <a:pt x="278" y="626"/>
                </a:lnTo>
                <a:lnTo>
                  <a:pt x="278" y="626"/>
                </a:lnTo>
                <a:lnTo>
                  <a:pt x="284" y="626"/>
                </a:lnTo>
                <a:lnTo>
                  <a:pt x="290" y="629"/>
                </a:lnTo>
                <a:lnTo>
                  <a:pt x="290" y="629"/>
                </a:lnTo>
                <a:lnTo>
                  <a:pt x="293" y="632"/>
                </a:lnTo>
                <a:lnTo>
                  <a:pt x="293" y="638"/>
                </a:lnTo>
                <a:lnTo>
                  <a:pt x="293" y="644"/>
                </a:lnTo>
                <a:lnTo>
                  <a:pt x="293" y="647"/>
                </a:lnTo>
                <a:lnTo>
                  <a:pt x="290" y="662"/>
                </a:lnTo>
                <a:lnTo>
                  <a:pt x="290" y="665"/>
                </a:lnTo>
                <a:lnTo>
                  <a:pt x="290" y="665"/>
                </a:lnTo>
                <a:lnTo>
                  <a:pt x="287" y="659"/>
                </a:lnTo>
                <a:lnTo>
                  <a:pt x="284" y="662"/>
                </a:lnTo>
                <a:lnTo>
                  <a:pt x="284" y="665"/>
                </a:lnTo>
                <a:lnTo>
                  <a:pt x="284" y="668"/>
                </a:lnTo>
                <a:lnTo>
                  <a:pt x="287" y="668"/>
                </a:lnTo>
                <a:lnTo>
                  <a:pt x="287" y="671"/>
                </a:lnTo>
                <a:lnTo>
                  <a:pt x="290" y="671"/>
                </a:lnTo>
                <a:lnTo>
                  <a:pt x="290" y="671"/>
                </a:lnTo>
                <a:lnTo>
                  <a:pt x="293" y="671"/>
                </a:lnTo>
                <a:lnTo>
                  <a:pt x="293" y="674"/>
                </a:lnTo>
                <a:lnTo>
                  <a:pt x="293" y="698"/>
                </a:lnTo>
                <a:lnTo>
                  <a:pt x="296" y="704"/>
                </a:lnTo>
                <a:lnTo>
                  <a:pt x="311" y="719"/>
                </a:lnTo>
                <a:lnTo>
                  <a:pt x="317" y="728"/>
                </a:lnTo>
                <a:lnTo>
                  <a:pt x="317" y="734"/>
                </a:lnTo>
                <a:lnTo>
                  <a:pt x="317" y="737"/>
                </a:lnTo>
                <a:lnTo>
                  <a:pt x="302" y="740"/>
                </a:lnTo>
                <a:lnTo>
                  <a:pt x="299" y="740"/>
                </a:lnTo>
                <a:lnTo>
                  <a:pt x="293" y="737"/>
                </a:lnTo>
                <a:lnTo>
                  <a:pt x="287" y="737"/>
                </a:lnTo>
                <a:lnTo>
                  <a:pt x="284" y="734"/>
                </a:lnTo>
                <a:lnTo>
                  <a:pt x="284" y="734"/>
                </a:lnTo>
                <a:lnTo>
                  <a:pt x="281" y="731"/>
                </a:lnTo>
                <a:lnTo>
                  <a:pt x="281" y="728"/>
                </a:lnTo>
                <a:lnTo>
                  <a:pt x="278" y="728"/>
                </a:lnTo>
                <a:lnTo>
                  <a:pt x="272" y="728"/>
                </a:lnTo>
                <a:lnTo>
                  <a:pt x="272" y="725"/>
                </a:lnTo>
                <a:lnTo>
                  <a:pt x="266" y="728"/>
                </a:lnTo>
                <a:lnTo>
                  <a:pt x="260" y="725"/>
                </a:lnTo>
                <a:lnTo>
                  <a:pt x="254" y="731"/>
                </a:lnTo>
                <a:lnTo>
                  <a:pt x="251" y="731"/>
                </a:lnTo>
                <a:lnTo>
                  <a:pt x="245" y="731"/>
                </a:lnTo>
                <a:lnTo>
                  <a:pt x="242" y="731"/>
                </a:lnTo>
                <a:lnTo>
                  <a:pt x="239" y="734"/>
                </a:lnTo>
                <a:lnTo>
                  <a:pt x="233" y="740"/>
                </a:lnTo>
                <a:lnTo>
                  <a:pt x="230" y="743"/>
                </a:lnTo>
                <a:lnTo>
                  <a:pt x="224" y="743"/>
                </a:lnTo>
                <a:lnTo>
                  <a:pt x="218" y="743"/>
                </a:lnTo>
                <a:lnTo>
                  <a:pt x="212" y="743"/>
                </a:lnTo>
                <a:lnTo>
                  <a:pt x="209" y="743"/>
                </a:lnTo>
                <a:lnTo>
                  <a:pt x="200" y="752"/>
                </a:lnTo>
                <a:lnTo>
                  <a:pt x="197" y="755"/>
                </a:lnTo>
                <a:lnTo>
                  <a:pt x="200" y="758"/>
                </a:lnTo>
                <a:lnTo>
                  <a:pt x="203" y="761"/>
                </a:lnTo>
                <a:lnTo>
                  <a:pt x="203" y="764"/>
                </a:lnTo>
                <a:lnTo>
                  <a:pt x="197" y="764"/>
                </a:lnTo>
                <a:lnTo>
                  <a:pt x="191" y="764"/>
                </a:lnTo>
                <a:lnTo>
                  <a:pt x="182" y="758"/>
                </a:lnTo>
                <a:lnTo>
                  <a:pt x="179" y="761"/>
                </a:lnTo>
                <a:lnTo>
                  <a:pt x="176" y="761"/>
                </a:lnTo>
                <a:lnTo>
                  <a:pt x="176" y="767"/>
                </a:lnTo>
                <a:lnTo>
                  <a:pt x="173" y="767"/>
                </a:lnTo>
                <a:lnTo>
                  <a:pt x="170" y="767"/>
                </a:lnTo>
                <a:lnTo>
                  <a:pt x="170" y="767"/>
                </a:lnTo>
                <a:lnTo>
                  <a:pt x="164" y="764"/>
                </a:lnTo>
                <a:lnTo>
                  <a:pt x="161" y="764"/>
                </a:lnTo>
                <a:lnTo>
                  <a:pt x="158" y="761"/>
                </a:lnTo>
                <a:lnTo>
                  <a:pt x="152" y="755"/>
                </a:lnTo>
                <a:lnTo>
                  <a:pt x="152" y="752"/>
                </a:lnTo>
                <a:lnTo>
                  <a:pt x="149" y="749"/>
                </a:lnTo>
                <a:lnTo>
                  <a:pt x="143" y="749"/>
                </a:lnTo>
                <a:lnTo>
                  <a:pt x="131" y="743"/>
                </a:lnTo>
                <a:lnTo>
                  <a:pt x="128" y="740"/>
                </a:lnTo>
                <a:lnTo>
                  <a:pt x="122" y="737"/>
                </a:lnTo>
                <a:lnTo>
                  <a:pt x="113" y="737"/>
                </a:lnTo>
                <a:lnTo>
                  <a:pt x="101" y="743"/>
                </a:lnTo>
                <a:lnTo>
                  <a:pt x="92" y="740"/>
                </a:lnTo>
                <a:lnTo>
                  <a:pt x="90" y="743"/>
                </a:lnTo>
                <a:lnTo>
                  <a:pt x="87" y="743"/>
                </a:lnTo>
                <a:lnTo>
                  <a:pt x="87" y="749"/>
                </a:lnTo>
                <a:lnTo>
                  <a:pt x="84" y="749"/>
                </a:lnTo>
                <a:lnTo>
                  <a:pt x="81" y="755"/>
                </a:lnTo>
                <a:lnTo>
                  <a:pt x="78" y="758"/>
                </a:lnTo>
                <a:lnTo>
                  <a:pt x="75" y="761"/>
                </a:lnTo>
                <a:lnTo>
                  <a:pt x="72" y="761"/>
                </a:lnTo>
                <a:lnTo>
                  <a:pt x="66" y="761"/>
                </a:lnTo>
                <a:lnTo>
                  <a:pt x="63" y="761"/>
                </a:lnTo>
                <a:lnTo>
                  <a:pt x="60" y="758"/>
                </a:lnTo>
                <a:lnTo>
                  <a:pt x="57" y="755"/>
                </a:lnTo>
                <a:lnTo>
                  <a:pt x="54" y="752"/>
                </a:lnTo>
                <a:lnTo>
                  <a:pt x="51" y="740"/>
                </a:lnTo>
                <a:lnTo>
                  <a:pt x="48" y="734"/>
                </a:lnTo>
                <a:lnTo>
                  <a:pt x="45" y="734"/>
                </a:lnTo>
                <a:lnTo>
                  <a:pt x="42" y="734"/>
                </a:lnTo>
                <a:lnTo>
                  <a:pt x="36" y="734"/>
                </a:lnTo>
                <a:lnTo>
                  <a:pt x="24" y="725"/>
                </a:lnTo>
                <a:lnTo>
                  <a:pt x="18" y="722"/>
                </a:lnTo>
                <a:lnTo>
                  <a:pt x="6" y="722"/>
                </a:lnTo>
                <a:lnTo>
                  <a:pt x="3" y="719"/>
                </a:lnTo>
                <a:lnTo>
                  <a:pt x="3" y="719"/>
                </a:lnTo>
                <a:lnTo>
                  <a:pt x="3" y="719"/>
                </a:lnTo>
                <a:lnTo>
                  <a:pt x="3" y="716"/>
                </a:lnTo>
                <a:lnTo>
                  <a:pt x="0" y="716"/>
                </a:lnTo>
                <a:lnTo>
                  <a:pt x="3" y="710"/>
                </a:lnTo>
                <a:lnTo>
                  <a:pt x="3" y="704"/>
                </a:lnTo>
                <a:lnTo>
                  <a:pt x="9" y="701"/>
                </a:lnTo>
                <a:lnTo>
                  <a:pt x="15" y="698"/>
                </a:lnTo>
                <a:lnTo>
                  <a:pt x="12" y="698"/>
                </a:lnTo>
                <a:lnTo>
                  <a:pt x="18" y="698"/>
                </a:lnTo>
                <a:lnTo>
                  <a:pt x="30" y="695"/>
                </a:lnTo>
                <a:lnTo>
                  <a:pt x="36" y="695"/>
                </a:lnTo>
                <a:lnTo>
                  <a:pt x="39" y="695"/>
                </a:lnTo>
                <a:lnTo>
                  <a:pt x="45" y="698"/>
                </a:lnTo>
                <a:lnTo>
                  <a:pt x="48" y="698"/>
                </a:lnTo>
                <a:lnTo>
                  <a:pt x="51" y="698"/>
                </a:lnTo>
                <a:lnTo>
                  <a:pt x="54" y="695"/>
                </a:lnTo>
                <a:lnTo>
                  <a:pt x="54" y="692"/>
                </a:lnTo>
                <a:lnTo>
                  <a:pt x="54" y="689"/>
                </a:lnTo>
                <a:lnTo>
                  <a:pt x="54" y="686"/>
                </a:lnTo>
                <a:lnTo>
                  <a:pt x="54" y="683"/>
                </a:lnTo>
                <a:lnTo>
                  <a:pt x="54" y="683"/>
                </a:lnTo>
                <a:lnTo>
                  <a:pt x="57" y="680"/>
                </a:lnTo>
                <a:lnTo>
                  <a:pt x="60" y="677"/>
                </a:lnTo>
                <a:lnTo>
                  <a:pt x="63" y="674"/>
                </a:lnTo>
                <a:lnTo>
                  <a:pt x="66" y="674"/>
                </a:lnTo>
                <a:lnTo>
                  <a:pt x="84" y="671"/>
                </a:lnTo>
                <a:lnTo>
                  <a:pt x="95" y="674"/>
                </a:lnTo>
                <a:lnTo>
                  <a:pt x="98" y="671"/>
                </a:lnTo>
                <a:lnTo>
                  <a:pt x="98" y="671"/>
                </a:lnTo>
                <a:lnTo>
                  <a:pt x="98" y="668"/>
                </a:lnTo>
                <a:lnTo>
                  <a:pt x="98" y="668"/>
                </a:lnTo>
                <a:lnTo>
                  <a:pt x="98" y="665"/>
                </a:lnTo>
                <a:lnTo>
                  <a:pt x="95" y="662"/>
                </a:lnTo>
                <a:lnTo>
                  <a:pt x="92" y="662"/>
                </a:lnTo>
                <a:lnTo>
                  <a:pt x="92" y="659"/>
                </a:lnTo>
                <a:lnTo>
                  <a:pt x="87" y="659"/>
                </a:lnTo>
                <a:lnTo>
                  <a:pt x="87" y="656"/>
                </a:lnTo>
                <a:lnTo>
                  <a:pt x="84" y="656"/>
                </a:lnTo>
                <a:lnTo>
                  <a:pt x="84" y="650"/>
                </a:lnTo>
                <a:lnTo>
                  <a:pt x="81" y="650"/>
                </a:lnTo>
                <a:lnTo>
                  <a:pt x="78" y="647"/>
                </a:lnTo>
                <a:lnTo>
                  <a:pt x="78" y="647"/>
                </a:lnTo>
                <a:lnTo>
                  <a:pt x="75" y="647"/>
                </a:lnTo>
                <a:lnTo>
                  <a:pt x="63" y="650"/>
                </a:lnTo>
                <a:lnTo>
                  <a:pt x="57" y="650"/>
                </a:lnTo>
                <a:lnTo>
                  <a:pt x="57" y="650"/>
                </a:lnTo>
                <a:lnTo>
                  <a:pt x="54" y="650"/>
                </a:lnTo>
                <a:lnTo>
                  <a:pt x="48" y="647"/>
                </a:lnTo>
                <a:lnTo>
                  <a:pt x="48" y="647"/>
                </a:lnTo>
                <a:lnTo>
                  <a:pt x="45" y="644"/>
                </a:lnTo>
                <a:lnTo>
                  <a:pt x="45" y="644"/>
                </a:lnTo>
                <a:lnTo>
                  <a:pt x="45" y="641"/>
                </a:lnTo>
                <a:lnTo>
                  <a:pt x="45" y="638"/>
                </a:lnTo>
                <a:lnTo>
                  <a:pt x="45" y="635"/>
                </a:lnTo>
                <a:lnTo>
                  <a:pt x="45" y="635"/>
                </a:lnTo>
                <a:lnTo>
                  <a:pt x="42" y="632"/>
                </a:lnTo>
                <a:lnTo>
                  <a:pt x="42" y="629"/>
                </a:lnTo>
                <a:lnTo>
                  <a:pt x="39" y="629"/>
                </a:lnTo>
                <a:lnTo>
                  <a:pt x="36" y="629"/>
                </a:lnTo>
                <a:lnTo>
                  <a:pt x="36" y="629"/>
                </a:lnTo>
                <a:lnTo>
                  <a:pt x="36" y="626"/>
                </a:lnTo>
                <a:lnTo>
                  <a:pt x="36" y="623"/>
                </a:lnTo>
                <a:lnTo>
                  <a:pt x="36" y="623"/>
                </a:lnTo>
                <a:lnTo>
                  <a:pt x="39" y="620"/>
                </a:lnTo>
                <a:lnTo>
                  <a:pt x="39" y="620"/>
                </a:lnTo>
                <a:lnTo>
                  <a:pt x="42" y="617"/>
                </a:lnTo>
                <a:lnTo>
                  <a:pt x="42" y="617"/>
                </a:lnTo>
                <a:lnTo>
                  <a:pt x="45" y="617"/>
                </a:lnTo>
                <a:lnTo>
                  <a:pt x="48" y="617"/>
                </a:lnTo>
                <a:lnTo>
                  <a:pt x="60" y="614"/>
                </a:lnTo>
                <a:lnTo>
                  <a:pt x="60" y="611"/>
                </a:lnTo>
                <a:lnTo>
                  <a:pt x="60" y="611"/>
                </a:lnTo>
                <a:lnTo>
                  <a:pt x="60" y="608"/>
                </a:lnTo>
                <a:lnTo>
                  <a:pt x="60" y="602"/>
                </a:lnTo>
                <a:lnTo>
                  <a:pt x="57" y="599"/>
                </a:lnTo>
                <a:lnTo>
                  <a:pt x="57" y="596"/>
                </a:lnTo>
                <a:lnTo>
                  <a:pt x="51" y="593"/>
                </a:lnTo>
                <a:lnTo>
                  <a:pt x="51" y="593"/>
                </a:lnTo>
                <a:lnTo>
                  <a:pt x="51" y="590"/>
                </a:lnTo>
                <a:lnTo>
                  <a:pt x="51" y="590"/>
                </a:lnTo>
                <a:lnTo>
                  <a:pt x="54" y="587"/>
                </a:lnTo>
                <a:lnTo>
                  <a:pt x="57" y="587"/>
                </a:lnTo>
                <a:lnTo>
                  <a:pt x="60" y="587"/>
                </a:lnTo>
                <a:lnTo>
                  <a:pt x="60" y="584"/>
                </a:lnTo>
                <a:lnTo>
                  <a:pt x="63" y="584"/>
                </a:lnTo>
                <a:lnTo>
                  <a:pt x="63" y="581"/>
                </a:lnTo>
                <a:lnTo>
                  <a:pt x="60" y="575"/>
                </a:lnTo>
                <a:lnTo>
                  <a:pt x="60" y="569"/>
                </a:lnTo>
                <a:lnTo>
                  <a:pt x="57" y="566"/>
                </a:lnTo>
                <a:lnTo>
                  <a:pt x="57" y="566"/>
                </a:lnTo>
                <a:lnTo>
                  <a:pt x="51" y="563"/>
                </a:lnTo>
                <a:lnTo>
                  <a:pt x="51" y="560"/>
                </a:lnTo>
                <a:lnTo>
                  <a:pt x="51" y="560"/>
                </a:lnTo>
                <a:lnTo>
                  <a:pt x="54" y="557"/>
                </a:lnTo>
                <a:lnTo>
                  <a:pt x="54" y="557"/>
                </a:lnTo>
                <a:lnTo>
                  <a:pt x="54" y="554"/>
                </a:lnTo>
                <a:lnTo>
                  <a:pt x="54" y="551"/>
                </a:lnTo>
                <a:lnTo>
                  <a:pt x="54" y="548"/>
                </a:lnTo>
                <a:lnTo>
                  <a:pt x="54" y="545"/>
                </a:lnTo>
                <a:lnTo>
                  <a:pt x="51" y="545"/>
                </a:lnTo>
                <a:lnTo>
                  <a:pt x="51" y="542"/>
                </a:lnTo>
                <a:lnTo>
                  <a:pt x="48" y="539"/>
                </a:lnTo>
                <a:lnTo>
                  <a:pt x="42" y="539"/>
                </a:lnTo>
                <a:lnTo>
                  <a:pt x="39" y="539"/>
                </a:lnTo>
                <a:lnTo>
                  <a:pt x="33" y="536"/>
                </a:lnTo>
                <a:lnTo>
                  <a:pt x="30" y="533"/>
                </a:lnTo>
                <a:lnTo>
                  <a:pt x="15" y="530"/>
                </a:lnTo>
                <a:lnTo>
                  <a:pt x="15" y="530"/>
                </a:lnTo>
                <a:lnTo>
                  <a:pt x="12" y="527"/>
                </a:lnTo>
                <a:lnTo>
                  <a:pt x="6" y="524"/>
                </a:lnTo>
                <a:lnTo>
                  <a:pt x="6" y="521"/>
                </a:lnTo>
                <a:lnTo>
                  <a:pt x="3" y="521"/>
                </a:lnTo>
                <a:lnTo>
                  <a:pt x="3" y="518"/>
                </a:lnTo>
                <a:lnTo>
                  <a:pt x="3" y="515"/>
                </a:lnTo>
                <a:lnTo>
                  <a:pt x="3" y="512"/>
                </a:lnTo>
                <a:lnTo>
                  <a:pt x="0" y="506"/>
                </a:lnTo>
                <a:lnTo>
                  <a:pt x="0" y="503"/>
                </a:lnTo>
                <a:lnTo>
                  <a:pt x="0" y="497"/>
                </a:lnTo>
                <a:lnTo>
                  <a:pt x="0" y="491"/>
                </a:lnTo>
                <a:lnTo>
                  <a:pt x="3" y="491"/>
                </a:lnTo>
                <a:lnTo>
                  <a:pt x="6" y="485"/>
                </a:lnTo>
                <a:lnTo>
                  <a:pt x="6" y="485"/>
                </a:lnTo>
                <a:lnTo>
                  <a:pt x="6" y="482"/>
                </a:lnTo>
                <a:lnTo>
                  <a:pt x="6" y="479"/>
                </a:lnTo>
                <a:lnTo>
                  <a:pt x="9" y="479"/>
                </a:lnTo>
                <a:lnTo>
                  <a:pt x="15" y="479"/>
                </a:lnTo>
                <a:lnTo>
                  <a:pt x="21" y="476"/>
                </a:lnTo>
                <a:lnTo>
                  <a:pt x="21" y="476"/>
                </a:lnTo>
                <a:lnTo>
                  <a:pt x="24" y="473"/>
                </a:lnTo>
                <a:lnTo>
                  <a:pt x="24" y="473"/>
                </a:lnTo>
                <a:lnTo>
                  <a:pt x="24" y="470"/>
                </a:lnTo>
                <a:lnTo>
                  <a:pt x="24" y="470"/>
                </a:lnTo>
                <a:lnTo>
                  <a:pt x="21" y="467"/>
                </a:lnTo>
                <a:lnTo>
                  <a:pt x="21" y="467"/>
                </a:lnTo>
                <a:lnTo>
                  <a:pt x="24" y="464"/>
                </a:lnTo>
                <a:lnTo>
                  <a:pt x="24" y="461"/>
                </a:lnTo>
                <a:lnTo>
                  <a:pt x="24" y="461"/>
                </a:lnTo>
                <a:lnTo>
                  <a:pt x="27" y="458"/>
                </a:lnTo>
                <a:lnTo>
                  <a:pt x="27" y="458"/>
                </a:lnTo>
                <a:lnTo>
                  <a:pt x="30" y="455"/>
                </a:lnTo>
                <a:lnTo>
                  <a:pt x="30" y="452"/>
                </a:lnTo>
                <a:lnTo>
                  <a:pt x="30" y="452"/>
                </a:lnTo>
                <a:lnTo>
                  <a:pt x="33" y="452"/>
                </a:lnTo>
                <a:lnTo>
                  <a:pt x="36" y="452"/>
                </a:lnTo>
                <a:lnTo>
                  <a:pt x="36" y="455"/>
                </a:lnTo>
                <a:lnTo>
                  <a:pt x="36" y="455"/>
                </a:lnTo>
                <a:lnTo>
                  <a:pt x="36" y="458"/>
                </a:lnTo>
                <a:lnTo>
                  <a:pt x="36" y="458"/>
                </a:lnTo>
                <a:lnTo>
                  <a:pt x="39" y="461"/>
                </a:lnTo>
                <a:lnTo>
                  <a:pt x="42" y="461"/>
                </a:lnTo>
                <a:lnTo>
                  <a:pt x="45" y="458"/>
                </a:lnTo>
                <a:lnTo>
                  <a:pt x="45" y="455"/>
                </a:lnTo>
                <a:lnTo>
                  <a:pt x="54" y="455"/>
                </a:lnTo>
                <a:lnTo>
                  <a:pt x="69" y="452"/>
                </a:lnTo>
                <a:lnTo>
                  <a:pt x="78" y="458"/>
                </a:lnTo>
                <a:lnTo>
                  <a:pt x="78" y="458"/>
                </a:lnTo>
                <a:lnTo>
                  <a:pt x="81" y="461"/>
                </a:lnTo>
                <a:lnTo>
                  <a:pt x="81" y="461"/>
                </a:lnTo>
                <a:lnTo>
                  <a:pt x="84" y="461"/>
                </a:lnTo>
                <a:lnTo>
                  <a:pt x="87" y="461"/>
                </a:lnTo>
                <a:lnTo>
                  <a:pt x="95" y="458"/>
                </a:lnTo>
                <a:lnTo>
                  <a:pt x="98" y="458"/>
                </a:lnTo>
                <a:lnTo>
                  <a:pt x="101" y="458"/>
                </a:lnTo>
                <a:lnTo>
                  <a:pt x="104" y="461"/>
                </a:lnTo>
                <a:lnTo>
                  <a:pt x="107" y="464"/>
                </a:lnTo>
                <a:lnTo>
                  <a:pt x="107" y="461"/>
                </a:lnTo>
                <a:lnTo>
                  <a:pt x="110" y="461"/>
                </a:lnTo>
                <a:lnTo>
                  <a:pt x="110" y="458"/>
                </a:lnTo>
                <a:lnTo>
                  <a:pt x="113" y="458"/>
                </a:lnTo>
                <a:lnTo>
                  <a:pt x="110" y="452"/>
                </a:lnTo>
                <a:lnTo>
                  <a:pt x="110" y="452"/>
                </a:lnTo>
                <a:lnTo>
                  <a:pt x="110" y="449"/>
                </a:lnTo>
                <a:lnTo>
                  <a:pt x="113" y="449"/>
                </a:lnTo>
                <a:lnTo>
                  <a:pt x="113" y="446"/>
                </a:lnTo>
                <a:lnTo>
                  <a:pt x="116" y="446"/>
                </a:lnTo>
                <a:lnTo>
                  <a:pt x="119" y="446"/>
                </a:lnTo>
                <a:lnTo>
                  <a:pt x="122" y="446"/>
                </a:lnTo>
                <a:lnTo>
                  <a:pt x="140" y="452"/>
                </a:lnTo>
                <a:lnTo>
                  <a:pt x="161" y="449"/>
                </a:lnTo>
                <a:lnTo>
                  <a:pt x="182" y="452"/>
                </a:lnTo>
                <a:lnTo>
                  <a:pt x="185" y="452"/>
                </a:lnTo>
                <a:lnTo>
                  <a:pt x="188" y="452"/>
                </a:lnTo>
                <a:lnTo>
                  <a:pt x="191" y="449"/>
                </a:lnTo>
                <a:lnTo>
                  <a:pt x="197" y="446"/>
                </a:lnTo>
                <a:lnTo>
                  <a:pt x="203" y="440"/>
                </a:lnTo>
                <a:lnTo>
                  <a:pt x="203" y="437"/>
                </a:lnTo>
                <a:lnTo>
                  <a:pt x="203" y="437"/>
                </a:lnTo>
                <a:lnTo>
                  <a:pt x="203" y="437"/>
                </a:lnTo>
                <a:lnTo>
                  <a:pt x="200" y="434"/>
                </a:lnTo>
                <a:lnTo>
                  <a:pt x="200" y="434"/>
                </a:lnTo>
                <a:lnTo>
                  <a:pt x="200" y="431"/>
                </a:lnTo>
                <a:lnTo>
                  <a:pt x="200" y="431"/>
                </a:lnTo>
                <a:lnTo>
                  <a:pt x="200" y="428"/>
                </a:lnTo>
                <a:lnTo>
                  <a:pt x="200" y="428"/>
                </a:lnTo>
                <a:lnTo>
                  <a:pt x="200" y="428"/>
                </a:lnTo>
                <a:lnTo>
                  <a:pt x="200" y="428"/>
                </a:lnTo>
                <a:lnTo>
                  <a:pt x="203" y="422"/>
                </a:lnTo>
                <a:lnTo>
                  <a:pt x="203" y="419"/>
                </a:lnTo>
                <a:lnTo>
                  <a:pt x="200" y="419"/>
                </a:lnTo>
                <a:lnTo>
                  <a:pt x="197" y="416"/>
                </a:lnTo>
                <a:lnTo>
                  <a:pt x="197" y="413"/>
                </a:lnTo>
                <a:lnTo>
                  <a:pt x="194" y="413"/>
                </a:lnTo>
                <a:lnTo>
                  <a:pt x="194" y="410"/>
                </a:lnTo>
                <a:lnTo>
                  <a:pt x="194" y="407"/>
                </a:lnTo>
                <a:lnTo>
                  <a:pt x="194" y="404"/>
                </a:lnTo>
                <a:lnTo>
                  <a:pt x="194" y="401"/>
                </a:lnTo>
                <a:lnTo>
                  <a:pt x="194" y="398"/>
                </a:lnTo>
                <a:lnTo>
                  <a:pt x="197" y="395"/>
                </a:lnTo>
                <a:lnTo>
                  <a:pt x="197" y="395"/>
                </a:lnTo>
                <a:lnTo>
                  <a:pt x="197" y="392"/>
                </a:lnTo>
                <a:lnTo>
                  <a:pt x="197" y="389"/>
                </a:lnTo>
                <a:lnTo>
                  <a:pt x="200" y="389"/>
                </a:lnTo>
                <a:lnTo>
                  <a:pt x="206" y="389"/>
                </a:lnTo>
                <a:lnTo>
                  <a:pt x="209" y="389"/>
                </a:lnTo>
                <a:lnTo>
                  <a:pt x="212" y="389"/>
                </a:lnTo>
                <a:lnTo>
                  <a:pt x="212" y="389"/>
                </a:lnTo>
                <a:lnTo>
                  <a:pt x="221" y="395"/>
                </a:lnTo>
                <a:lnTo>
                  <a:pt x="224" y="395"/>
                </a:lnTo>
                <a:lnTo>
                  <a:pt x="227" y="395"/>
                </a:lnTo>
                <a:lnTo>
                  <a:pt x="251" y="383"/>
                </a:lnTo>
                <a:lnTo>
                  <a:pt x="251" y="383"/>
                </a:lnTo>
                <a:lnTo>
                  <a:pt x="254" y="380"/>
                </a:lnTo>
                <a:lnTo>
                  <a:pt x="257" y="377"/>
                </a:lnTo>
                <a:lnTo>
                  <a:pt x="260" y="371"/>
                </a:lnTo>
                <a:lnTo>
                  <a:pt x="266" y="371"/>
                </a:lnTo>
                <a:lnTo>
                  <a:pt x="269" y="371"/>
                </a:lnTo>
                <a:lnTo>
                  <a:pt x="272" y="371"/>
                </a:lnTo>
                <a:lnTo>
                  <a:pt x="275" y="371"/>
                </a:lnTo>
                <a:lnTo>
                  <a:pt x="275" y="371"/>
                </a:lnTo>
                <a:lnTo>
                  <a:pt x="278" y="374"/>
                </a:lnTo>
                <a:lnTo>
                  <a:pt x="281" y="374"/>
                </a:lnTo>
                <a:lnTo>
                  <a:pt x="281" y="374"/>
                </a:lnTo>
                <a:lnTo>
                  <a:pt x="284" y="371"/>
                </a:lnTo>
                <a:lnTo>
                  <a:pt x="284" y="371"/>
                </a:lnTo>
                <a:lnTo>
                  <a:pt x="287" y="365"/>
                </a:lnTo>
                <a:lnTo>
                  <a:pt x="287" y="362"/>
                </a:lnTo>
                <a:lnTo>
                  <a:pt x="287" y="359"/>
                </a:lnTo>
                <a:lnTo>
                  <a:pt x="287" y="356"/>
                </a:lnTo>
                <a:lnTo>
                  <a:pt x="287" y="356"/>
                </a:lnTo>
                <a:lnTo>
                  <a:pt x="287" y="353"/>
                </a:lnTo>
                <a:lnTo>
                  <a:pt x="287" y="350"/>
                </a:lnTo>
                <a:lnTo>
                  <a:pt x="287" y="350"/>
                </a:lnTo>
                <a:lnTo>
                  <a:pt x="284" y="347"/>
                </a:lnTo>
                <a:lnTo>
                  <a:pt x="284" y="347"/>
                </a:lnTo>
                <a:lnTo>
                  <a:pt x="284" y="344"/>
                </a:lnTo>
                <a:lnTo>
                  <a:pt x="284" y="341"/>
                </a:lnTo>
                <a:lnTo>
                  <a:pt x="284" y="338"/>
                </a:lnTo>
                <a:lnTo>
                  <a:pt x="287" y="335"/>
                </a:lnTo>
                <a:lnTo>
                  <a:pt x="290" y="335"/>
                </a:lnTo>
                <a:lnTo>
                  <a:pt x="293" y="335"/>
                </a:lnTo>
                <a:lnTo>
                  <a:pt x="296" y="335"/>
                </a:lnTo>
                <a:lnTo>
                  <a:pt x="299" y="335"/>
                </a:lnTo>
                <a:lnTo>
                  <a:pt x="302" y="335"/>
                </a:lnTo>
                <a:lnTo>
                  <a:pt x="308" y="335"/>
                </a:lnTo>
                <a:lnTo>
                  <a:pt x="308" y="335"/>
                </a:lnTo>
                <a:lnTo>
                  <a:pt x="311" y="338"/>
                </a:lnTo>
                <a:lnTo>
                  <a:pt x="314" y="338"/>
                </a:lnTo>
                <a:lnTo>
                  <a:pt x="314" y="338"/>
                </a:lnTo>
                <a:lnTo>
                  <a:pt x="317" y="338"/>
                </a:lnTo>
                <a:lnTo>
                  <a:pt x="320" y="335"/>
                </a:lnTo>
                <a:lnTo>
                  <a:pt x="320" y="335"/>
                </a:lnTo>
                <a:lnTo>
                  <a:pt x="323" y="330"/>
                </a:lnTo>
                <a:lnTo>
                  <a:pt x="323" y="327"/>
                </a:lnTo>
                <a:lnTo>
                  <a:pt x="323" y="327"/>
                </a:lnTo>
                <a:lnTo>
                  <a:pt x="326" y="324"/>
                </a:lnTo>
                <a:lnTo>
                  <a:pt x="326" y="321"/>
                </a:lnTo>
                <a:lnTo>
                  <a:pt x="329" y="318"/>
                </a:lnTo>
                <a:lnTo>
                  <a:pt x="332" y="318"/>
                </a:lnTo>
                <a:lnTo>
                  <a:pt x="341" y="315"/>
                </a:lnTo>
                <a:lnTo>
                  <a:pt x="341" y="315"/>
                </a:lnTo>
                <a:lnTo>
                  <a:pt x="347" y="312"/>
                </a:lnTo>
                <a:lnTo>
                  <a:pt x="350" y="303"/>
                </a:lnTo>
                <a:lnTo>
                  <a:pt x="350" y="300"/>
                </a:lnTo>
                <a:lnTo>
                  <a:pt x="353" y="297"/>
                </a:lnTo>
                <a:lnTo>
                  <a:pt x="356" y="294"/>
                </a:lnTo>
                <a:lnTo>
                  <a:pt x="359" y="294"/>
                </a:lnTo>
                <a:lnTo>
                  <a:pt x="362" y="291"/>
                </a:lnTo>
                <a:lnTo>
                  <a:pt x="368" y="285"/>
                </a:lnTo>
                <a:lnTo>
                  <a:pt x="368" y="282"/>
                </a:lnTo>
                <a:lnTo>
                  <a:pt x="368" y="282"/>
                </a:lnTo>
                <a:lnTo>
                  <a:pt x="368" y="282"/>
                </a:lnTo>
                <a:lnTo>
                  <a:pt x="368" y="279"/>
                </a:lnTo>
                <a:lnTo>
                  <a:pt x="368" y="276"/>
                </a:lnTo>
                <a:lnTo>
                  <a:pt x="365" y="276"/>
                </a:lnTo>
                <a:lnTo>
                  <a:pt x="362" y="273"/>
                </a:lnTo>
                <a:lnTo>
                  <a:pt x="359" y="270"/>
                </a:lnTo>
                <a:lnTo>
                  <a:pt x="356" y="267"/>
                </a:lnTo>
                <a:lnTo>
                  <a:pt x="353" y="267"/>
                </a:lnTo>
                <a:lnTo>
                  <a:pt x="350" y="267"/>
                </a:lnTo>
                <a:lnTo>
                  <a:pt x="350" y="267"/>
                </a:lnTo>
                <a:lnTo>
                  <a:pt x="347" y="267"/>
                </a:lnTo>
                <a:lnTo>
                  <a:pt x="347" y="264"/>
                </a:lnTo>
                <a:lnTo>
                  <a:pt x="344" y="264"/>
                </a:lnTo>
                <a:lnTo>
                  <a:pt x="344" y="264"/>
                </a:lnTo>
                <a:lnTo>
                  <a:pt x="341" y="264"/>
                </a:lnTo>
                <a:lnTo>
                  <a:pt x="338" y="264"/>
                </a:lnTo>
                <a:lnTo>
                  <a:pt x="338" y="261"/>
                </a:lnTo>
                <a:lnTo>
                  <a:pt x="335" y="261"/>
                </a:lnTo>
                <a:lnTo>
                  <a:pt x="335" y="261"/>
                </a:lnTo>
                <a:lnTo>
                  <a:pt x="335" y="258"/>
                </a:lnTo>
                <a:lnTo>
                  <a:pt x="338" y="258"/>
                </a:lnTo>
                <a:lnTo>
                  <a:pt x="341" y="255"/>
                </a:lnTo>
                <a:lnTo>
                  <a:pt x="344" y="252"/>
                </a:lnTo>
                <a:lnTo>
                  <a:pt x="344" y="252"/>
                </a:lnTo>
                <a:lnTo>
                  <a:pt x="344" y="246"/>
                </a:lnTo>
                <a:lnTo>
                  <a:pt x="344" y="246"/>
                </a:lnTo>
                <a:lnTo>
                  <a:pt x="347" y="240"/>
                </a:lnTo>
                <a:lnTo>
                  <a:pt x="353" y="234"/>
                </a:lnTo>
                <a:lnTo>
                  <a:pt x="353" y="231"/>
                </a:lnTo>
                <a:lnTo>
                  <a:pt x="350" y="228"/>
                </a:lnTo>
                <a:lnTo>
                  <a:pt x="350" y="228"/>
                </a:lnTo>
                <a:lnTo>
                  <a:pt x="347" y="225"/>
                </a:lnTo>
                <a:lnTo>
                  <a:pt x="344" y="225"/>
                </a:lnTo>
                <a:lnTo>
                  <a:pt x="326" y="228"/>
                </a:lnTo>
                <a:lnTo>
                  <a:pt x="326" y="228"/>
                </a:lnTo>
                <a:lnTo>
                  <a:pt x="323" y="225"/>
                </a:lnTo>
                <a:lnTo>
                  <a:pt x="323" y="225"/>
                </a:lnTo>
                <a:lnTo>
                  <a:pt x="323" y="222"/>
                </a:lnTo>
                <a:lnTo>
                  <a:pt x="323" y="219"/>
                </a:lnTo>
                <a:lnTo>
                  <a:pt x="323" y="219"/>
                </a:lnTo>
                <a:lnTo>
                  <a:pt x="320" y="216"/>
                </a:lnTo>
                <a:lnTo>
                  <a:pt x="317" y="216"/>
                </a:lnTo>
                <a:lnTo>
                  <a:pt x="311" y="210"/>
                </a:lnTo>
                <a:lnTo>
                  <a:pt x="305" y="207"/>
                </a:lnTo>
                <a:lnTo>
                  <a:pt x="302" y="207"/>
                </a:lnTo>
                <a:lnTo>
                  <a:pt x="299" y="207"/>
                </a:lnTo>
                <a:lnTo>
                  <a:pt x="302" y="204"/>
                </a:lnTo>
                <a:lnTo>
                  <a:pt x="302" y="201"/>
                </a:lnTo>
                <a:lnTo>
                  <a:pt x="305" y="195"/>
                </a:lnTo>
                <a:lnTo>
                  <a:pt x="305" y="192"/>
                </a:lnTo>
                <a:lnTo>
                  <a:pt x="305" y="189"/>
                </a:lnTo>
                <a:lnTo>
                  <a:pt x="302" y="186"/>
                </a:lnTo>
                <a:lnTo>
                  <a:pt x="302" y="180"/>
                </a:lnTo>
                <a:lnTo>
                  <a:pt x="302" y="177"/>
                </a:lnTo>
                <a:lnTo>
                  <a:pt x="302" y="174"/>
                </a:lnTo>
                <a:lnTo>
                  <a:pt x="302" y="171"/>
                </a:lnTo>
                <a:lnTo>
                  <a:pt x="302" y="171"/>
                </a:lnTo>
                <a:lnTo>
                  <a:pt x="302" y="168"/>
                </a:lnTo>
                <a:lnTo>
                  <a:pt x="302" y="165"/>
                </a:lnTo>
                <a:lnTo>
                  <a:pt x="302" y="165"/>
                </a:lnTo>
                <a:lnTo>
                  <a:pt x="305" y="162"/>
                </a:lnTo>
                <a:lnTo>
                  <a:pt x="305" y="159"/>
                </a:lnTo>
                <a:lnTo>
                  <a:pt x="305" y="156"/>
                </a:lnTo>
                <a:lnTo>
                  <a:pt x="302" y="156"/>
                </a:lnTo>
                <a:lnTo>
                  <a:pt x="296" y="144"/>
                </a:lnTo>
                <a:lnTo>
                  <a:pt x="293" y="141"/>
                </a:lnTo>
                <a:lnTo>
                  <a:pt x="293" y="138"/>
                </a:lnTo>
                <a:lnTo>
                  <a:pt x="290" y="135"/>
                </a:lnTo>
                <a:lnTo>
                  <a:pt x="290" y="132"/>
                </a:lnTo>
                <a:lnTo>
                  <a:pt x="293" y="129"/>
                </a:lnTo>
                <a:lnTo>
                  <a:pt x="293" y="126"/>
                </a:lnTo>
                <a:lnTo>
                  <a:pt x="293" y="126"/>
                </a:lnTo>
                <a:lnTo>
                  <a:pt x="287" y="117"/>
                </a:lnTo>
                <a:lnTo>
                  <a:pt x="269" y="93"/>
                </a:lnTo>
                <a:lnTo>
                  <a:pt x="272" y="84"/>
                </a:lnTo>
                <a:lnTo>
                  <a:pt x="275" y="81"/>
                </a:lnTo>
                <a:lnTo>
                  <a:pt x="278" y="75"/>
                </a:lnTo>
                <a:lnTo>
                  <a:pt x="281" y="72"/>
                </a:lnTo>
                <a:lnTo>
                  <a:pt x="281" y="63"/>
                </a:lnTo>
                <a:lnTo>
                  <a:pt x="284" y="51"/>
                </a:lnTo>
                <a:lnTo>
                  <a:pt x="287" y="45"/>
                </a:lnTo>
                <a:lnTo>
                  <a:pt x="287" y="39"/>
                </a:lnTo>
                <a:lnTo>
                  <a:pt x="290" y="39"/>
                </a:lnTo>
                <a:lnTo>
                  <a:pt x="293" y="36"/>
                </a:lnTo>
                <a:lnTo>
                  <a:pt x="296" y="30"/>
                </a:lnTo>
                <a:lnTo>
                  <a:pt x="296" y="24"/>
                </a:lnTo>
                <a:lnTo>
                  <a:pt x="296" y="21"/>
                </a:lnTo>
                <a:lnTo>
                  <a:pt x="299" y="18"/>
                </a:lnTo>
                <a:lnTo>
                  <a:pt x="302" y="18"/>
                </a:lnTo>
                <a:lnTo>
                  <a:pt x="302" y="21"/>
                </a:lnTo>
                <a:lnTo>
                  <a:pt x="305" y="24"/>
                </a:lnTo>
                <a:lnTo>
                  <a:pt x="308" y="27"/>
                </a:lnTo>
                <a:lnTo>
                  <a:pt x="311" y="27"/>
                </a:lnTo>
                <a:lnTo>
                  <a:pt x="314" y="24"/>
                </a:lnTo>
                <a:lnTo>
                  <a:pt x="326" y="12"/>
                </a:lnTo>
                <a:lnTo>
                  <a:pt x="329" y="9"/>
                </a:lnTo>
                <a:lnTo>
                  <a:pt x="332" y="9"/>
                </a:lnTo>
                <a:lnTo>
                  <a:pt x="332" y="9"/>
                </a:lnTo>
                <a:lnTo>
                  <a:pt x="335" y="9"/>
                </a:lnTo>
                <a:lnTo>
                  <a:pt x="338" y="9"/>
                </a:lnTo>
                <a:lnTo>
                  <a:pt x="347" y="3"/>
                </a:lnTo>
                <a:lnTo>
                  <a:pt x="347" y="3"/>
                </a:lnTo>
                <a:lnTo>
                  <a:pt x="350" y="0"/>
                </a:lnTo>
                <a:lnTo>
                  <a:pt x="353" y="0"/>
                </a:lnTo>
                <a:lnTo>
                  <a:pt x="356" y="0"/>
                </a:lnTo>
                <a:lnTo>
                  <a:pt x="356" y="3"/>
                </a:lnTo>
                <a:lnTo>
                  <a:pt x="356" y="3"/>
                </a:lnTo>
                <a:lnTo>
                  <a:pt x="359" y="6"/>
                </a:lnTo>
                <a:lnTo>
                  <a:pt x="359" y="12"/>
                </a:lnTo>
                <a:lnTo>
                  <a:pt x="371" y="36"/>
                </a:lnTo>
                <a:lnTo>
                  <a:pt x="377" y="42"/>
                </a:lnTo>
                <a:lnTo>
                  <a:pt x="380" y="42"/>
                </a:lnTo>
                <a:lnTo>
                  <a:pt x="383" y="42"/>
                </a:lnTo>
                <a:lnTo>
                  <a:pt x="383" y="39"/>
                </a:lnTo>
                <a:lnTo>
                  <a:pt x="386" y="39"/>
                </a:lnTo>
                <a:lnTo>
                  <a:pt x="392" y="39"/>
                </a:lnTo>
                <a:lnTo>
                  <a:pt x="395" y="39"/>
                </a:lnTo>
                <a:lnTo>
                  <a:pt x="398" y="36"/>
                </a:lnTo>
                <a:lnTo>
                  <a:pt x="398" y="36"/>
                </a:lnTo>
                <a:lnTo>
                  <a:pt x="398" y="33"/>
                </a:lnTo>
                <a:lnTo>
                  <a:pt x="398" y="30"/>
                </a:lnTo>
                <a:lnTo>
                  <a:pt x="398" y="27"/>
                </a:lnTo>
                <a:lnTo>
                  <a:pt x="401" y="27"/>
                </a:lnTo>
                <a:lnTo>
                  <a:pt x="401" y="24"/>
                </a:lnTo>
                <a:lnTo>
                  <a:pt x="404" y="24"/>
                </a:lnTo>
                <a:lnTo>
                  <a:pt x="407" y="24"/>
                </a:lnTo>
                <a:lnTo>
                  <a:pt x="410" y="24"/>
                </a:lnTo>
                <a:lnTo>
                  <a:pt x="413" y="27"/>
                </a:lnTo>
                <a:lnTo>
                  <a:pt x="413" y="30"/>
                </a:lnTo>
                <a:lnTo>
                  <a:pt x="416" y="30"/>
                </a:lnTo>
                <a:lnTo>
                  <a:pt x="413" y="33"/>
                </a:lnTo>
                <a:lnTo>
                  <a:pt x="413" y="33"/>
                </a:lnTo>
                <a:lnTo>
                  <a:pt x="413" y="36"/>
                </a:lnTo>
                <a:lnTo>
                  <a:pt x="413" y="36"/>
                </a:lnTo>
                <a:lnTo>
                  <a:pt x="413" y="39"/>
                </a:lnTo>
                <a:lnTo>
                  <a:pt x="425" y="39"/>
                </a:lnTo>
                <a:lnTo>
                  <a:pt x="428" y="42"/>
                </a:lnTo>
                <a:lnTo>
                  <a:pt x="431" y="42"/>
                </a:lnTo>
                <a:lnTo>
                  <a:pt x="437" y="48"/>
                </a:lnTo>
                <a:lnTo>
                  <a:pt x="443" y="54"/>
                </a:lnTo>
                <a:lnTo>
                  <a:pt x="446" y="57"/>
                </a:lnTo>
                <a:lnTo>
                  <a:pt x="449" y="57"/>
                </a:lnTo>
                <a:lnTo>
                  <a:pt x="449" y="57"/>
                </a:lnTo>
                <a:lnTo>
                  <a:pt x="452" y="60"/>
                </a:lnTo>
                <a:lnTo>
                  <a:pt x="452" y="60"/>
                </a:lnTo>
                <a:lnTo>
                  <a:pt x="455" y="60"/>
                </a:lnTo>
                <a:lnTo>
                  <a:pt x="458" y="63"/>
                </a:lnTo>
                <a:close/>
              </a:path>
            </a:pathLst>
          </a:custGeom>
          <a:solidFill>
            <a:schemeClr val="accent4"/>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7" name="Freeform 29">
            <a:extLst>
              <a:ext uri="{FF2B5EF4-FFF2-40B4-BE49-F238E27FC236}">
                <a16:creationId xmlns:a16="http://schemas.microsoft.com/office/drawing/2014/main" xmlns="" id="{0C55E2CC-1A44-D14C-977A-E7725B62E586}"/>
              </a:ext>
            </a:extLst>
          </p:cNvPr>
          <p:cNvSpPr>
            <a:spLocks/>
          </p:cNvSpPr>
          <p:nvPr/>
        </p:nvSpPr>
        <p:spPr bwMode="auto">
          <a:xfrm>
            <a:off x="7862053" y="3788966"/>
            <a:ext cx="812800" cy="1042988"/>
          </a:xfrm>
          <a:custGeom>
            <a:avLst/>
            <a:gdLst>
              <a:gd name="T0" fmla="*/ 221 w 512"/>
              <a:gd name="T1" fmla="*/ 21 h 657"/>
              <a:gd name="T2" fmla="*/ 266 w 512"/>
              <a:gd name="T3" fmla="*/ 30 h 657"/>
              <a:gd name="T4" fmla="*/ 296 w 512"/>
              <a:gd name="T5" fmla="*/ 36 h 657"/>
              <a:gd name="T6" fmla="*/ 320 w 512"/>
              <a:gd name="T7" fmla="*/ 33 h 657"/>
              <a:gd name="T8" fmla="*/ 338 w 512"/>
              <a:gd name="T9" fmla="*/ 33 h 657"/>
              <a:gd name="T10" fmla="*/ 356 w 512"/>
              <a:gd name="T11" fmla="*/ 57 h 657"/>
              <a:gd name="T12" fmla="*/ 365 w 512"/>
              <a:gd name="T13" fmla="*/ 81 h 657"/>
              <a:gd name="T14" fmla="*/ 383 w 512"/>
              <a:gd name="T15" fmla="*/ 90 h 657"/>
              <a:gd name="T16" fmla="*/ 407 w 512"/>
              <a:gd name="T17" fmla="*/ 102 h 657"/>
              <a:gd name="T18" fmla="*/ 407 w 512"/>
              <a:gd name="T19" fmla="*/ 129 h 657"/>
              <a:gd name="T20" fmla="*/ 410 w 512"/>
              <a:gd name="T21" fmla="*/ 141 h 657"/>
              <a:gd name="T22" fmla="*/ 368 w 512"/>
              <a:gd name="T23" fmla="*/ 168 h 657"/>
              <a:gd name="T24" fmla="*/ 365 w 512"/>
              <a:gd name="T25" fmla="*/ 189 h 657"/>
              <a:gd name="T26" fmla="*/ 371 w 512"/>
              <a:gd name="T27" fmla="*/ 240 h 657"/>
              <a:gd name="T28" fmla="*/ 350 w 512"/>
              <a:gd name="T29" fmla="*/ 270 h 657"/>
              <a:gd name="T30" fmla="*/ 350 w 512"/>
              <a:gd name="T31" fmla="*/ 297 h 657"/>
              <a:gd name="T32" fmla="*/ 368 w 512"/>
              <a:gd name="T33" fmla="*/ 348 h 657"/>
              <a:gd name="T34" fmla="*/ 395 w 512"/>
              <a:gd name="T35" fmla="*/ 417 h 657"/>
              <a:gd name="T36" fmla="*/ 404 w 512"/>
              <a:gd name="T37" fmla="*/ 435 h 657"/>
              <a:gd name="T38" fmla="*/ 443 w 512"/>
              <a:gd name="T39" fmla="*/ 432 h 657"/>
              <a:gd name="T40" fmla="*/ 476 w 512"/>
              <a:gd name="T41" fmla="*/ 429 h 657"/>
              <a:gd name="T42" fmla="*/ 488 w 512"/>
              <a:gd name="T43" fmla="*/ 465 h 657"/>
              <a:gd name="T44" fmla="*/ 506 w 512"/>
              <a:gd name="T45" fmla="*/ 501 h 657"/>
              <a:gd name="T46" fmla="*/ 488 w 512"/>
              <a:gd name="T47" fmla="*/ 507 h 657"/>
              <a:gd name="T48" fmla="*/ 488 w 512"/>
              <a:gd name="T49" fmla="*/ 534 h 657"/>
              <a:gd name="T50" fmla="*/ 476 w 512"/>
              <a:gd name="T51" fmla="*/ 552 h 657"/>
              <a:gd name="T52" fmla="*/ 446 w 512"/>
              <a:gd name="T53" fmla="*/ 582 h 657"/>
              <a:gd name="T54" fmla="*/ 410 w 512"/>
              <a:gd name="T55" fmla="*/ 597 h 657"/>
              <a:gd name="T56" fmla="*/ 377 w 512"/>
              <a:gd name="T57" fmla="*/ 618 h 657"/>
              <a:gd name="T58" fmla="*/ 338 w 512"/>
              <a:gd name="T59" fmla="*/ 591 h 657"/>
              <a:gd name="T60" fmla="*/ 323 w 512"/>
              <a:gd name="T61" fmla="*/ 591 h 657"/>
              <a:gd name="T62" fmla="*/ 284 w 512"/>
              <a:gd name="T63" fmla="*/ 564 h 657"/>
              <a:gd name="T64" fmla="*/ 254 w 512"/>
              <a:gd name="T65" fmla="*/ 567 h 657"/>
              <a:gd name="T66" fmla="*/ 218 w 512"/>
              <a:gd name="T67" fmla="*/ 594 h 657"/>
              <a:gd name="T68" fmla="*/ 185 w 512"/>
              <a:gd name="T69" fmla="*/ 645 h 657"/>
              <a:gd name="T70" fmla="*/ 185 w 512"/>
              <a:gd name="T71" fmla="*/ 615 h 657"/>
              <a:gd name="T72" fmla="*/ 164 w 512"/>
              <a:gd name="T73" fmla="*/ 585 h 657"/>
              <a:gd name="T74" fmla="*/ 146 w 512"/>
              <a:gd name="T75" fmla="*/ 570 h 657"/>
              <a:gd name="T76" fmla="*/ 104 w 512"/>
              <a:gd name="T77" fmla="*/ 618 h 657"/>
              <a:gd name="T78" fmla="*/ 68 w 512"/>
              <a:gd name="T79" fmla="*/ 648 h 657"/>
              <a:gd name="T80" fmla="*/ 35 w 512"/>
              <a:gd name="T81" fmla="*/ 648 h 657"/>
              <a:gd name="T82" fmla="*/ 17 w 512"/>
              <a:gd name="T83" fmla="*/ 633 h 657"/>
              <a:gd name="T84" fmla="*/ 12 w 512"/>
              <a:gd name="T85" fmla="*/ 549 h 657"/>
              <a:gd name="T86" fmla="*/ 20 w 512"/>
              <a:gd name="T87" fmla="*/ 522 h 657"/>
              <a:gd name="T88" fmla="*/ 29 w 512"/>
              <a:gd name="T89" fmla="*/ 483 h 657"/>
              <a:gd name="T90" fmla="*/ 59 w 512"/>
              <a:gd name="T91" fmla="*/ 447 h 657"/>
              <a:gd name="T92" fmla="*/ 65 w 512"/>
              <a:gd name="T93" fmla="*/ 426 h 657"/>
              <a:gd name="T94" fmla="*/ 80 w 512"/>
              <a:gd name="T95" fmla="*/ 429 h 657"/>
              <a:gd name="T96" fmla="*/ 92 w 512"/>
              <a:gd name="T97" fmla="*/ 381 h 657"/>
              <a:gd name="T98" fmla="*/ 98 w 512"/>
              <a:gd name="T99" fmla="*/ 351 h 657"/>
              <a:gd name="T100" fmla="*/ 80 w 512"/>
              <a:gd name="T101" fmla="*/ 318 h 657"/>
              <a:gd name="T102" fmla="*/ 83 w 512"/>
              <a:gd name="T103" fmla="*/ 285 h 657"/>
              <a:gd name="T104" fmla="*/ 104 w 512"/>
              <a:gd name="T105" fmla="*/ 267 h 657"/>
              <a:gd name="T106" fmla="*/ 110 w 512"/>
              <a:gd name="T107" fmla="*/ 231 h 657"/>
              <a:gd name="T108" fmla="*/ 89 w 512"/>
              <a:gd name="T109" fmla="*/ 162 h 657"/>
              <a:gd name="T110" fmla="*/ 62 w 512"/>
              <a:gd name="T111" fmla="*/ 147 h 657"/>
              <a:gd name="T112" fmla="*/ 53 w 512"/>
              <a:gd name="T113" fmla="*/ 99 h 657"/>
              <a:gd name="T114" fmla="*/ 119 w 512"/>
              <a:gd name="T115" fmla="*/ 75 h 657"/>
              <a:gd name="T116" fmla="*/ 113 w 512"/>
              <a:gd name="T117" fmla="*/ 51 h 657"/>
              <a:gd name="T118" fmla="*/ 119 w 512"/>
              <a:gd name="T119" fmla="*/ 33 h 657"/>
              <a:gd name="T120" fmla="*/ 158 w 512"/>
              <a:gd name="T121" fmla="*/ 21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657">
                <a:moveTo>
                  <a:pt x="206" y="3"/>
                </a:moveTo>
                <a:lnTo>
                  <a:pt x="206" y="6"/>
                </a:lnTo>
                <a:lnTo>
                  <a:pt x="206" y="6"/>
                </a:lnTo>
                <a:lnTo>
                  <a:pt x="206" y="9"/>
                </a:lnTo>
                <a:lnTo>
                  <a:pt x="206" y="9"/>
                </a:lnTo>
                <a:lnTo>
                  <a:pt x="206" y="12"/>
                </a:lnTo>
                <a:lnTo>
                  <a:pt x="209" y="15"/>
                </a:lnTo>
                <a:lnTo>
                  <a:pt x="215" y="18"/>
                </a:lnTo>
                <a:lnTo>
                  <a:pt x="218" y="21"/>
                </a:lnTo>
                <a:lnTo>
                  <a:pt x="221" y="21"/>
                </a:lnTo>
                <a:lnTo>
                  <a:pt x="221" y="21"/>
                </a:lnTo>
                <a:lnTo>
                  <a:pt x="221" y="21"/>
                </a:lnTo>
                <a:lnTo>
                  <a:pt x="224" y="21"/>
                </a:lnTo>
                <a:lnTo>
                  <a:pt x="227" y="21"/>
                </a:lnTo>
                <a:lnTo>
                  <a:pt x="230" y="24"/>
                </a:lnTo>
                <a:lnTo>
                  <a:pt x="233" y="24"/>
                </a:lnTo>
                <a:lnTo>
                  <a:pt x="239" y="30"/>
                </a:lnTo>
                <a:lnTo>
                  <a:pt x="239" y="33"/>
                </a:lnTo>
                <a:lnTo>
                  <a:pt x="242" y="33"/>
                </a:lnTo>
                <a:lnTo>
                  <a:pt x="245" y="33"/>
                </a:lnTo>
                <a:lnTo>
                  <a:pt x="254" y="30"/>
                </a:lnTo>
                <a:lnTo>
                  <a:pt x="257" y="30"/>
                </a:lnTo>
                <a:lnTo>
                  <a:pt x="260" y="30"/>
                </a:lnTo>
                <a:lnTo>
                  <a:pt x="266" y="30"/>
                </a:lnTo>
                <a:lnTo>
                  <a:pt x="269" y="33"/>
                </a:lnTo>
                <a:lnTo>
                  <a:pt x="272" y="36"/>
                </a:lnTo>
                <a:lnTo>
                  <a:pt x="275" y="36"/>
                </a:lnTo>
                <a:lnTo>
                  <a:pt x="278" y="33"/>
                </a:lnTo>
                <a:lnTo>
                  <a:pt x="281" y="33"/>
                </a:lnTo>
                <a:lnTo>
                  <a:pt x="281" y="30"/>
                </a:lnTo>
                <a:lnTo>
                  <a:pt x="284" y="27"/>
                </a:lnTo>
                <a:lnTo>
                  <a:pt x="287" y="27"/>
                </a:lnTo>
                <a:lnTo>
                  <a:pt x="290" y="27"/>
                </a:lnTo>
                <a:lnTo>
                  <a:pt x="293" y="30"/>
                </a:lnTo>
                <a:lnTo>
                  <a:pt x="293" y="33"/>
                </a:lnTo>
                <a:lnTo>
                  <a:pt x="296" y="36"/>
                </a:lnTo>
                <a:lnTo>
                  <a:pt x="296" y="39"/>
                </a:lnTo>
                <a:lnTo>
                  <a:pt x="296" y="39"/>
                </a:lnTo>
                <a:lnTo>
                  <a:pt x="296" y="42"/>
                </a:lnTo>
                <a:lnTo>
                  <a:pt x="296" y="45"/>
                </a:lnTo>
                <a:lnTo>
                  <a:pt x="296" y="45"/>
                </a:lnTo>
                <a:lnTo>
                  <a:pt x="299" y="45"/>
                </a:lnTo>
                <a:lnTo>
                  <a:pt x="302" y="45"/>
                </a:lnTo>
                <a:lnTo>
                  <a:pt x="305" y="45"/>
                </a:lnTo>
                <a:lnTo>
                  <a:pt x="314" y="39"/>
                </a:lnTo>
                <a:lnTo>
                  <a:pt x="317" y="36"/>
                </a:lnTo>
                <a:lnTo>
                  <a:pt x="317" y="36"/>
                </a:lnTo>
                <a:lnTo>
                  <a:pt x="320" y="33"/>
                </a:lnTo>
                <a:lnTo>
                  <a:pt x="320" y="30"/>
                </a:lnTo>
                <a:lnTo>
                  <a:pt x="320" y="27"/>
                </a:lnTo>
                <a:lnTo>
                  <a:pt x="323" y="27"/>
                </a:lnTo>
                <a:lnTo>
                  <a:pt x="323" y="24"/>
                </a:lnTo>
                <a:lnTo>
                  <a:pt x="326" y="24"/>
                </a:lnTo>
                <a:lnTo>
                  <a:pt x="326" y="21"/>
                </a:lnTo>
                <a:lnTo>
                  <a:pt x="326" y="18"/>
                </a:lnTo>
                <a:lnTo>
                  <a:pt x="326" y="18"/>
                </a:lnTo>
                <a:lnTo>
                  <a:pt x="332" y="18"/>
                </a:lnTo>
                <a:lnTo>
                  <a:pt x="338" y="27"/>
                </a:lnTo>
                <a:lnTo>
                  <a:pt x="338" y="30"/>
                </a:lnTo>
                <a:lnTo>
                  <a:pt x="338" y="33"/>
                </a:lnTo>
                <a:lnTo>
                  <a:pt x="338" y="36"/>
                </a:lnTo>
                <a:lnTo>
                  <a:pt x="341" y="36"/>
                </a:lnTo>
                <a:lnTo>
                  <a:pt x="341" y="39"/>
                </a:lnTo>
                <a:lnTo>
                  <a:pt x="344" y="42"/>
                </a:lnTo>
                <a:lnTo>
                  <a:pt x="344" y="42"/>
                </a:lnTo>
                <a:lnTo>
                  <a:pt x="347" y="42"/>
                </a:lnTo>
                <a:lnTo>
                  <a:pt x="347" y="42"/>
                </a:lnTo>
                <a:lnTo>
                  <a:pt x="347" y="45"/>
                </a:lnTo>
                <a:lnTo>
                  <a:pt x="350" y="48"/>
                </a:lnTo>
                <a:lnTo>
                  <a:pt x="353" y="54"/>
                </a:lnTo>
                <a:lnTo>
                  <a:pt x="356" y="54"/>
                </a:lnTo>
                <a:lnTo>
                  <a:pt x="356" y="57"/>
                </a:lnTo>
                <a:lnTo>
                  <a:pt x="356" y="57"/>
                </a:lnTo>
                <a:lnTo>
                  <a:pt x="356" y="63"/>
                </a:lnTo>
                <a:lnTo>
                  <a:pt x="356" y="72"/>
                </a:lnTo>
                <a:lnTo>
                  <a:pt x="356" y="72"/>
                </a:lnTo>
                <a:lnTo>
                  <a:pt x="356" y="75"/>
                </a:lnTo>
                <a:lnTo>
                  <a:pt x="356" y="75"/>
                </a:lnTo>
                <a:lnTo>
                  <a:pt x="356" y="78"/>
                </a:lnTo>
                <a:lnTo>
                  <a:pt x="359" y="78"/>
                </a:lnTo>
                <a:lnTo>
                  <a:pt x="362" y="78"/>
                </a:lnTo>
                <a:lnTo>
                  <a:pt x="362" y="78"/>
                </a:lnTo>
                <a:lnTo>
                  <a:pt x="365" y="81"/>
                </a:lnTo>
                <a:lnTo>
                  <a:pt x="365" y="81"/>
                </a:lnTo>
                <a:lnTo>
                  <a:pt x="368" y="81"/>
                </a:lnTo>
                <a:lnTo>
                  <a:pt x="368" y="84"/>
                </a:lnTo>
                <a:lnTo>
                  <a:pt x="368" y="84"/>
                </a:lnTo>
                <a:lnTo>
                  <a:pt x="368" y="84"/>
                </a:lnTo>
                <a:lnTo>
                  <a:pt x="371" y="84"/>
                </a:lnTo>
                <a:lnTo>
                  <a:pt x="371" y="84"/>
                </a:lnTo>
                <a:lnTo>
                  <a:pt x="374" y="84"/>
                </a:lnTo>
                <a:lnTo>
                  <a:pt x="374" y="84"/>
                </a:lnTo>
                <a:lnTo>
                  <a:pt x="377" y="84"/>
                </a:lnTo>
                <a:lnTo>
                  <a:pt x="377" y="87"/>
                </a:lnTo>
                <a:lnTo>
                  <a:pt x="380" y="90"/>
                </a:lnTo>
                <a:lnTo>
                  <a:pt x="383" y="90"/>
                </a:lnTo>
                <a:lnTo>
                  <a:pt x="383" y="90"/>
                </a:lnTo>
                <a:lnTo>
                  <a:pt x="383" y="93"/>
                </a:lnTo>
                <a:lnTo>
                  <a:pt x="383" y="93"/>
                </a:lnTo>
                <a:lnTo>
                  <a:pt x="386" y="93"/>
                </a:lnTo>
                <a:lnTo>
                  <a:pt x="392" y="96"/>
                </a:lnTo>
                <a:lnTo>
                  <a:pt x="398" y="96"/>
                </a:lnTo>
                <a:lnTo>
                  <a:pt x="401" y="96"/>
                </a:lnTo>
                <a:lnTo>
                  <a:pt x="401" y="99"/>
                </a:lnTo>
                <a:lnTo>
                  <a:pt x="404" y="102"/>
                </a:lnTo>
                <a:lnTo>
                  <a:pt x="407" y="102"/>
                </a:lnTo>
                <a:lnTo>
                  <a:pt x="407" y="102"/>
                </a:lnTo>
                <a:lnTo>
                  <a:pt x="407" y="102"/>
                </a:lnTo>
                <a:lnTo>
                  <a:pt x="407" y="105"/>
                </a:lnTo>
                <a:lnTo>
                  <a:pt x="407" y="108"/>
                </a:lnTo>
                <a:lnTo>
                  <a:pt x="407" y="108"/>
                </a:lnTo>
                <a:lnTo>
                  <a:pt x="407" y="111"/>
                </a:lnTo>
                <a:lnTo>
                  <a:pt x="407" y="111"/>
                </a:lnTo>
                <a:lnTo>
                  <a:pt x="410" y="114"/>
                </a:lnTo>
                <a:lnTo>
                  <a:pt x="410" y="114"/>
                </a:lnTo>
                <a:lnTo>
                  <a:pt x="410" y="114"/>
                </a:lnTo>
                <a:lnTo>
                  <a:pt x="407" y="123"/>
                </a:lnTo>
                <a:lnTo>
                  <a:pt x="407" y="126"/>
                </a:lnTo>
                <a:lnTo>
                  <a:pt x="407" y="126"/>
                </a:lnTo>
                <a:lnTo>
                  <a:pt x="407" y="129"/>
                </a:lnTo>
                <a:lnTo>
                  <a:pt x="407" y="129"/>
                </a:lnTo>
                <a:lnTo>
                  <a:pt x="407" y="129"/>
                </a:lnTo>
                <a:lnTo>
                  <a:pt x="407" y="132"/>
                </a:lnTo>
                <a:lnTo>
                  <a:pt x="407" y="132"/>
                </a:lnTo>
                <a:lnTo>
                  <a:pt x="407" y="135"/>
                </a:lnTo>
                <a:lnTo>
                  <a:pt x="407" y="135"/>
                </a:lnTo>
                <a:lnTo>
                  <a:pt x="407" y="138"/>
                </a:lnTo>
                <a:lnTo>
                  <a:pt x="410" y="138"/>
                </a:lnTo>
                <a:lnTo>
                  <a:pt x="410" y="138"/>
                </a:lnTo>
                <a:lnTo>
                  <a:pt x="410" y="141"/>
                </a:lnTo>
                <a:lnTo>
                  <a:pt x="410" y="141"/>
                </a:lnTo>
                <a:lnTo>
                  <a:pt x="410" y="141"/>
                </a:lnTo>
                <a:lnTo>
                  <a:pt x="410" y="141"/>
                </a:lnTo>
                <a:lnTo>
                  <a:pt x="410" y="144"/>
                </a:lnTo>
                <a:lnTo>
                  <a:pt x="410" y="144"/>
                </a:lnTo>
                <a:lnTo>
                  <a:pt x="410" y="144"/>
                </a:lnTo>
                <a:lnTo>
                  <a:pt x="410" y="147"/>
                </a:lnTo>
                <a:lnTo>
                  <a:pt x="407" y="150"/>
                </a:lnTo>
                <a:lnTo>
                  <a:pt x="386" y="159"/>
                </a:lnTo>
                <a:lnTo>
                  <a:pt x="374" y="165"/>
                </a:lnTo>
                <a:lnTo>
                  <a:pt x="371" y="165"/>
                </a:lnTo>
                <a:lnTo>
                  <a:pt x="371" y="168"/>
                </a:lnTo>
                <a:lnTo>
                  <a:pt x="368" y="168"/>
                </a:lnTo>
                <a:lnTo>
                  <a:pt x="368" y="168"/>
                </a:lnTo>
                <a:lnTo>
                  <a:pt x="368" y="171"/>
                </a:lnTo>
                <a:lnTo>
                  <a:pt x="365" y="171"/>
                </a:lnTo>
                <a:lnTo>
                  <a:pt x="362" y="174"/>
                </a:lnTo>
                <a:lnTo>
                  <a:pt x="362" y="174"/>
                </a:lnTo>
                <a:lnTo>
                  <a:pt x="362" y="177"/>
                </a:lnTo>
                <a:lnTo>
                  <a:pt x="362" y="177"/>
                </a:lnTo>
                <a:lnTo>
                  <a:pt x="362" y="180"/>
                </a:lnTo>
                <a:lnTo>
                  <a:pt x="365" y="180"/>
                </a:lnTo>
                <a:lnTo>
                  <a:pt x="365" y="180"/>
                </a:lnTo>
                <a:lnTo>
                  <a:pt x="365" y="183"/>
                </a:lnTo>
                <a:lnTo>
                  <a:pt x="365" y="186"/>
                </a:lnTo>
                <a:lnTo>
                  <a:pt x="365" y="189"/>
                </a:lnTo>
                <a:lnTo>
                  <a:pt x="368" y="192"/>
                </a:lnTo>
                <a:lnTo>
                  <a:pt x="368" y="195"/>
                </a:lnTo>
                <a:lnTo>
                  <a:pt x="368" y="198"/>
                </a:lnTo>
                <a:lnTo>
                  <a:pt x="365" y="204"/>
                </a:lnTo>
                <a:lnTo>
                  <a:pt x="365" y="207"/>
                </a:lnTo>
                <a:lnTo>
                  <a:pt x="368" y="210"/>
                </a:lnTo>
                <a:lnTo>
                  <a:pt x="368" y="219"/>
                </a:lnTo>
                <a:lnTo>
                  <a:pt x="371" y="225"/>
                </a:lnTo>
                <a:lnTo>
                  <a:pt x="371" y="234"/>
                </a:lnTo>
                <a:lnTo>
                  <a:pt x="371" y="234"/>
                </a:lnTo>
                <a:lnTo>
                  <a:pt x="371" y="237"/>
                </a:lnTo>
                <a:lnTo>
                  <a:pt x="371" y="240"/>
                </a:lnTo>
                <a:lnTo>
                  <a:pt x="371" y="243"/>
                </a:lnTo>
                <a:lnTo>
                  <a:pt x="371" y="243"/>
                </a:lnTo>
                <a:lnTo>
                  <a:pt x="371" y="246"/>
                </a:lnTo>
                <a:lnTo>
                  <a:pt x="368" y="249"/>
                </a:lnTo>
                <a:lnTo>
                  <a:pt x="365" y="249"/>
                </a:lnTo>
                <a:lnTo>
                  <a:pt x="350" y="252"/>
                </a:lnTo>
                <a:lnTo>
                  <a:pt x="344" y="258"/>
                </a:lnTo>
                <a:lnTo>
                  <a:pt x="341" y="261"/>
                </a:lnTo>
                <a:lnTo>
                  <a:pt x="341" y="261"/>
                </a:lnTo>
                <a:lnTo>
                  <a:pt x="344" y="264"/>
                </a:lnTo>
                <a:lnTo>
                  <a:pt x="344" y="267"/>
                </a:lnTo>
                <a:lnTo>
                  <a:pt x="350" y="270"/>
                </a:lnTo>
                <a:lnTo>
                  <a:pt x="353" y="273"/>
                </a:lnTo>
                <a:lnTo>
                  <a:pt x="353" y="276"/>
                </a:lnTo>
                <a:lnTo>
                  <a:pt x="353" y="276"/>
                </a:lnTo>
                <a:lnTo>
                  <a:pt x="353" y="279"/>
                </a:lnTo>
                <a:lnTo>
                  <a:pt x="353" y="282"/>
                </a:lnTo>
                <a:lnTo>
                  <a:pt x="350" y="288"/>
                </a:lnTo>
                <a:lnTo>
                  <a:pt x="350" y="288"/>
                </a:lnTo>
                <a:lnTo>
                  <a:pt x="350" y="291"/>
                </a:lnTo>
                <a:lnTo>
                  <a:pt x="350" y="291"/>
                </a:lnTo>
                <a:lnTo>
                  <a:pt x="350" y="294"/>
                </a:lnTo>
                <a:lnTo>
                  <a:pt x="350" y="294"/>
                </a:lnTo>
                <a:lnTo>
                  <a:pt x="350" y="297"/>
                </a:lnTo>
                <a:lnTo>
                  <a:pt x="350" y="300"/>
                </a:lnTo>
                <a:lnTo>
                  <a:pt x="347" y="306"/>
                </a:lnTo>
                <a:lnTo>
                  <a:pt x="347" y="306"/>
                </a:lnTo>
                <a:lnTo>
                  <a:pt x="347" y="309"/>
                </a:lnTo>
                <a:lnTo>
                  <a:pt x="350" y="312"/>
                </a:lnTo>
                <a:lnTo>
                  <a:pt x="353" y="318"/>
                </a:lnTo>
                <a:lnTo>
                  <a:pt x="353" y="321"/>
                </a:lnTo>
                <a:lnTo>
                  <a:pt x="356" y="321"/>
                </a:lnTo>
                <a:lnTo>
                  <a:pt x="356" y="321"/>
                </a:lnTo>
                <a:lnTo>
                  <a:pt x="359" y="324"/>
                </a:lnTo>
                <a:lnTo>
                  <a:pt x="365" y="342"/>
                </a:lnTo>
                <a:lnTo>
                  <a:pt x="368" y="348"/>
                </a:lnTo>
                <a:lnTo>
                  <a:pt x="371" y="351"/>
                </a:lnTo>
                <a:lnTo>
                  <a:pt x="395" y="372"/>
                </a:lnTo>
                <a:lnTo>
                  <a:pt x="395" y="375"/>
                </a:lnTo>
                <a:lnTo>
                  <a:pt x="398" y="378"/>
                </a:lnTo>
                <a:lnTo>
                  <a:pt x="401" y="393"/>
                </a:lnTo>
                <a:lnTo>
                  <a:pt x="404" y="396"/>
                </a:lnTo>
                <a:lnTo>
                  <a:pt x="404" y="399"/>
                </a:lnTo>
                <a:lnTo>
                  <a:pt x="404" y="402"/>
                </a:lnTo>
                <a:lnTo>
                  <a:pt x="404" y="405"/>
                </a:lnTo>
                <a:lnTo>
                  <a:pt x="401" y="411"/>
                </a:lnTo>
                <a:lnTo>
                  <a:pt x="398" y="414"/>
                </a:lnTo>
                <a:lnTo>
                  <a:pt x="395" y="417"/>
                </a:lnTo>
                <a:lnTo>
                  <a:pt x="392" y="423"/>
                </a:lnTo>
                <a:lnTo>
                  <a:pt x="389" y="426"/>
                </a:lnTo>
                <a:lnTo>
                  <a:pt x="386" y="438"/>
                </a:lnTo>
                <a:lnTo>
                  <a:pt x="389" y="441"/>
                </a:lnTo>
                <a:lnTo>
                  <a:pt x="389" y="441"/>
                </a:lnTo>
                <a:lnTo>
                  <a:pt x="389" y="441"/>
                </a:lnTo>
                <a:lnTo>
                  <a:pt x="392" y="441"/>
                </a:lnTo>
                <a:lnTo>
                  <a:pt x="395" y="438"/>
                </a:lnTo>
                <a:lnTo>
                  <a:pt x="395" y="438"/>
                </a:lnTo>
                <a:lnTo>
                  <a:pt x="401" y="435"/>
                </a:lnTo>
                <a:lnTo>
                  <a:pt x="404" y="435"/>
                </a:lnTo>
                <a:lnTo>
                  <a:pt x="404" y="435"/>
                </a:lnTo>
                <a:lnTo>
                  <a:pt x="407" y="438"/>
                </a:lnTo>
                <a:lnTo>
                  <a:pt x="407" y="438"/>
                </a:lnTo>
                <a:lnTo>
                  <a:pt x="410" y="441"/>
                </a:lnTo>
                <a:lnTo>
                  <a:pt x="410" y="441"/>
                </a:lnTo>
                <a:lnTo>
                  <a:pt x="413" y="441"/>
                </a:lnTo>
                <a:lnTo>
                  <a:pt x="413" y="441"/>
                </a:lnTo>
                <a:lnTo>
                  <a:pt x="419" y="441"/>
                </a:lnTo>
                <a:lnTo>
                  <a:pt x="437" y="438"/>
                </a:lnTo>
                <a:lnTo>
                  <a:pt x="440" y="438"/>
                </a:lnTo>
                <a:lnTo>
                  <a:pt x="443" y="435"/>
                </a:lnTo>
                <a:lnTo>
                  <a:pt x="443" y="435"/>
                </a:lnTo>
                <a:lnTo>
                  <a:pt x="443" y="432"/>
                </a:lnTo>
                <a:lnTo>
                  <a:pt x="443" y="432"/>
                </a:lnTo>
                <a:lnTo>
                  <a:pt x="446" y="429"/>
                </a:lnTo>
                <a:lnTo>
                  <a:pt x="446" y="429"/>
                </a:lnTo>
                <a:lnTo>
                  <a:pt x="452" y="429"/>
                </a:lnTo>
                <a:lnTo>
                  <a:pt x="458" y="432"/>
                </a:lnTo>
                <a:lnTo>
                  <a:pt x="464" y="435"/>
                </a:lnTo>
                <a:lnTo>
                  <a:pt x="467" y="435"/>
                </a:lnTo>
                <a:lnTo>
                  <a:pt x="470" y="435"/>
                </a:lnTo>
                <a:lnTo>
                  <a:pt x="470" y="432"/>
                </a:lnTo>
                <a:lnTo>
                  <a:pt x="473" y="429"/>
                </a:lnTo>
                <a:lnTo>
                  <a:pt x="476" y="429"/>
                </a:lnTo>
                <a:lnTo>
                  <a:pt x="476" y="429"/>
                </a:lnTo>
                <a:lnTo>
                  <a:pt x="479" y="432"/>
                </a:lnTo>
                <a:lnTo>
                  <a:pt x="485" y="438"/>
                </a:lnTo>
                <a:lnTo>
                  <a:pt x="485" y="444"/>
                </a:lnTo>
                <a:lnTo>
                  <a:pt x="485" y="447"/>
                </a:lnTo>
                <a:lnTo>
                  <a:pt x="485" y="447"/>
                </a:lnTo>
                <a:lnTo>
                  <a:pt x="482" y="450"/>
                </a:lnTo>
                <a:lnTo>
                  <a:pt x="482" y="450"/>
                </a:lnTo>
                <a:lnTo>
                  <a:pt x="482" y="453"/>
                </a:lnTo>
                <a:lnTo>
                  <a:pt x="485" y="456"/>
                </a:lnTo>
                <a:lnTo>
                  <a:pt x="485" y="459"/>
                </a:lnTo>
                <a:lnTo>
                  <a:pt x="485" y="462"/>
                </a:lnTo>
                <a:lnTo>
                  <a:pt x="488" y="465"/>
                </a:lnTo>
                <a:lnTo>
                  <a:pt x="491" y="465"/>
                </a:lnTo>
                <a:lnTo>
                  <a:pt x="497" y="465"/>
                </a:lnTo>
                <a:lnTo>
                  <a:pt x="503" y="468"/>
                </a:lnTo>
                <a:lnTo>
                  <a:pt x="512" y="477"/>
                </a:lnTo>
                <a:lnTo>
                  <a:pt x="512" y="480"/>
                </a:lnTo>
                <a:lnTo>
                  <a:pt x="512" y="483"/>
                </a:lnTo>
                <a:lnTo>
                  <a:pt x="512" y="486"/>
                </a:lnTo>
                <a:lnTo>
                  <a:pt x="509" y="489"/>
                </a:lnTo>
                <a:lnTo>
                  <a:pt x="506" y="498"/>
                </a:lnTo>
                <a:lnTo>
                  <a:pt x="506" y="498"/>
                </a:lnTo>
                <a:lnTo>
                  <a:pt x="506" y="501"/>
                </a:lnTo>
                <a:lnTo>
                  <a:pt x="506" y="501"/>
                </a:lnTo>
                <a:lnTo>
                  <a:pt x="503" y="507"/>
                </a:lnTo>
                <a:lnTo>
                  <a:pt x="503" y="507"/>
                </a:lnTo>
                <a:lnTo>
                  <a:pt x="503" y="510"/>
                </a:lnTo>
                <a:lnTo>
                  <a:pt x="503" y="510"/>
                </a:lnTo>
                <a:lnTo>
                  <a:pt x="500" y="510"/>
                </a:lnTo>
                <a:lnTo>
                  <a:pt x="500" y="510"/>
                </a:lnTo>
                <a:lnTo>
                  <a:pt x="497" y="507"/>
                </a:lnTo>
                <a:lnTo>
                  <a:pt x="497" y="507"/>
                </a:lnTo>
                <a:lnTo>
                  <a:pt x="494" y="507"/>
                </a:lnTo>
                <a:lnTo>
                  <a:pt x="491" y="504"/>
                </a:lnTo>
                <a:lnTo>
                  <a:pt x="491" y="504"/>
                </a:lnTo>
                <a:lnTo>
                  <a:pt x="488" y="507"/>
                </a:lnTo>
                <a:lnTo>
                  <a:pt x="488" y="507"/>
                </a:lnTo>
                <a:lnTo>
                  <a:pt x="491" y="510"/>
                </a:lnTo>
                <a:lnTo>
                  <a:pt x="491" y="513"/>
                </a:lnTo>
                <a:lnTo>
                  <a:pt x="491" y="516"/>
                </a:lnTo>
                <a:lnTo>
                  <a:pt x="491" y="516"/>
                </a:lnTo>
                <a:lnTo>
                  <a:pt x="488" y="519"/>
                </a:lnTo>
                <a:lnTo>
                  <a:pt x="485" y="522"/>
                </a:lnTo>
                <a:lnTo>
                  <a:pt x="485" y="525"/>
                </a:lnTo>
                <a:lnTo>
                  <a:pt x="485" y="528"/>
                </a:lnTo>
                <a:lnTo>
                  <a:pt x="488" y="531"/>
                </a:lnTo>
                <a:lnTo>
                  <a:pt x="488" y="531"/>
                </a:lnTo>
                <a:lnTo>
                  <a:pt x="488" y="534"/>
                </a:lnTo>
                <a:lnTo>
                  <a:pt x="488" y="537"/>
                </a:lnTo>
                <a:lnTo>
                  <a:pt x="485" y="537"/>
                </a:lnTo>
                <a:lnTo>
                  <a:pt x="479" y="537"/>
                </a:lnTo>
                <a:lnTo>
                  <a:pt x="476" y="537"/>
                </a:lnTo>
                <a:lnTo>
                  <a:pt x="476" y="540"/>
                </a:lnTo>
                <a:lnTo>
                  <a:pt x="473" y="543"/>
                </a:lnTo>
                <a:lnTo>
                  <a:pt x="473" y="543"/>
                </a:lnTo>
                <a:lnTo>
                  <a:pt x="473" y="546"/>
                </a:lnTo>
                <a:lnTo>
                  <a:pt x="473" y="546"/>
                </a:lnTo>
                <a:lnTo>
                  <a:pt x="473" y="546"/>
                </a:lnTo>
                <a:lnTo>
                  <a:pt x="473" y="549"/>
                </a:lnTo>
                <a:lnTo>
                  <a:pt x="476" y="552"/>
                </a:lnTo>
                <a:lnTo>
                  <a:pt x="473" y="552"/>
                </a:lnTo>
                <a:lnTo>
                  <a:pt x="470" y="555"/>
                </a:lnTo>
                <a:lnTo>
                  <a:pt x="464" y="558"/>
                </a:lnTo>
                <a:lnTo>
                  <a:pt x="461" y="555"/>
                </a:lnTo>
                <a:lnTo>
                  <a:pt x="458" y="558"/>
                </a:lnTo>
                <a:lnTo>
                  <a:pt x="458" y="558"/>
                </a:lnTo>
                <a:lnTo>
                  <a:pt x="455" y="561"/>
                </a:lnTo>
                <a:lnTo>
                  <a:pt x="455" y="564"/>
                </a:lnTo>
                <a:lnTo>
                  <a:pt x="455" y="567"/>
                </a:lnTo>
                <a:lnTo>
                  <a:pt x="452" y="570"/>
                </a:lnTo>
                <a:lnTo>
                  <a:pt x="446" y="579"/>
                </a:lnTo>
                <a:lnTo>
                  <a:pt x="446" y="582"/>
                </a:lnTo>
                <a:lnTo>
                  <a:pt x="443" y="582"/>
                </a:lnTo>
                <a:lnTo>
                  <a:pt x="440" y="585"/>
                </a:lnTo>
                <a:lnTo>
                  <a:pt x="434" y="585"/>
                </a:lnTo>
                <a:lnTo>
                  <a:pt x="425" y="585"/>
                </a:lnTo>
                <a:lnTo>
                  <a:pt x="419" y="585"/>
                </a:lnTo>
                <a:lnTo>
                  <a:pt x="419" y="585"/>
                </a:lnTo>
                <a:lnTo>
                  <a:pt x="416" y="588"/>
                </a:lnTo>
                <a:lnTo>
                  <a:pt x="416" y="591"/>
                </a:lnTo>
                <a:lnTo>
                  <a:pt x="413" y="594"/>
                </a:lnTo>
                <a:lnTo>
                  <a:pt x="413" y="594"/>
                </a:lnTo>
                <a:lnTo>
                  <a:pt x="413" y="594"/>
                </a:lnTo>
                <a:lnTo>
                  <a:pt x="410" y="597"/>
                </a:lnTo>
                <a:lnTo>
                  <a:pt x="410" y="597"/>
                </a:lnTo>
                <a:lnTo>
                  <a:pt x="407" y="597"/>
                </a:lnTo>
                <a:lnTo>
                  <a:pt x="404" y="597"/>
                </a:lnTo>
                <a:lnTo>
                  <a:pt x="401" y="597"/>
                </a:lnTo>
                <a:lnTo>
                  <a:pt x="401" y="600"/>
                </a:lnTo>
                <a:lnTo>
                  <a:pt x="392" y="615"/>
                </a:lnTo>
                <a:lnTo>
                  <a:pt x="389" y="615"/>
                </a:lnTo>
                <a:lnTo>
                  <a:pt x="389" y="618"/>
                </a:lnTo>
                <a:lnTo>
                  <a:pt x="383" y="621"/>
                </a:lnTo>
                <a:lnTo>
                  <a:pt x="380" y="618"/>
                </a:lnTo>
                <a:lnTo>
                  <a:pt x="377" y="618"/>
                </a:lnTo>
                <a:lnTo>
                  <a:pt x="377" y="618"/>
                </a:lnTo>
                <a:lnTo>
                  <a:pt x="374" y="615"/>
                </a:lnTo>
                <a:lnTo>
                  <a:pt x="374" y="615"/>
                </a:lnTo>
                <a:lnTo>
                  <a:pt x="371" y="615"/>
                </a:lnTo>
                <a:lnTo>
                  <a:pt x="368" y="612"/>
                </a:lnTo>
                <a:lnTo>
                  <a:pt x="362" y="606"/>
                </a:lnTo>
                <a:lnTo>
                  <a:pt x="356" y="600"/>
                </a:lnTo>
                <a:lnTo>
                  <a:pt x="353" y="600"/>
                </a:lnTo>
                <a:lnTo>
                  <a:pt x="350" y="597"/>
                </a:lnTo>
                <a:lnTo>
                  <a:pt x="338" y="597"/>
                </a:lnTo>
                <a:lnTo>
                  <a:pt x="338" y="594"/>
                </a:lnTo>
                <a:lnTo>
                  <a:pt x="338" y="594"/>
                </a:lnTo>
                <a:lnTo>
                  <a:pt x="338" y="591"/>
                </a:lnTo>
                <a:lnTo>
                  <a:pt x="338" y="591"/>
                </a:lnTo>
                <a:lnTo>
                  <a:pt x="341" y="588"/>
                </a:lnTo>
                <a:lnTo>
                  <a:pt x="338" y="588"/>
                </a:lnTo>
                <a:lnTo>
                  <a:pt x="338" y="585"/>
                </a:lnTo>
                <a:lnTo>
                  <a:pt x="335" y="582"/>
                </a:lnTo>
                <a:lnTo>
                  <a:pt x="332" y="582"/>
                </a:lnTo>
                <a:lnTo>
                  <a:pt x="329" y="582"/>
                </a:lnTo>
                <a:lnTo>
                  <a:pt x="326" y="582"/>
                </a:lnTo>
                <a:lnTo>
                  <a:pt x="326" y="585"/>
                </a:lnTo>
                <a:lnTo>
                  <a:pt x="323" y="585"/>
                </a:lnTo>
                <a:lnTo>
                  <a:pt x="323" y="588"/>
                </a:lnTo>
                <a:lnTo>
                  <a:pt x="323" y="591"/>
                </a:lnTo>
                <a:lnTo>
                  <a:pt x="323" y="594"/>
                </a:lnTo>
                <a:lnTo>
                  <a:pt x="323" y="594"/>
                </a:lnTo>
                <a:lnTo>
                  <a:pt x="320" y="597"/>
                </a:lnTo>
                <a:lnTo>
                  <a:pt x="317" y="597"/>
                </a:lnTo>
                <a:lnTo>
                  <a:pt x="311" y="597"/>
                </a:lnTo>
                <a:lnTo>
                  <a:pt x="308" y="597"/>
                </a:lnTo>
                <a:lnTo>
                  <a:pt x="308" y="600"/>
                </a:lnTo>
                <a:lnTo>
                  <a:pt x="305" y="600"/>
                </a:lnTo>
                <a:lnTo>
                  <a:pt x="302" y="600"/>
                </a:lnTo>
                <a:lnTo>
                  <a:pt x="296" y="594"/>
                </a:lnTo>
                <a:lnTo>
                  <a:pt x="284" y="570"/>
                </a:lnTo>
                <a:lnTo>
                  <a:pt x="284" y="564"/>
                </a:lnTo>
                <a:lnTo>
                  <a:pt x="281" y="561"/>
                </a:lnTo>
                <a:lnTo>
                  <a:pt x="281" y="561"/>
                </a:lnTo>
                <a:lnTo>
                  <a:pt x="281" y="558"/>
                </a:lnTo>
                <a:lnTo>
                  <a:pt x="278" y="558"/>
                </a:lnTo>
                <a:lnTo>
                  <a:pt x="275" y="558"/>
                </a:lnTo>
                <a:lnTo>
                  <a:pt x="272" y="561"/>
                </a:lnTo>
                <a:lnTo>
                  <a:pt x="272" y="561"/>
                </a:lnTo>
                <a:lnTo>
                  <a:pt x="263" y="567"/>
                </a:lnTo>
                <a:lnTo>
                  <a:pt x="260" y="567"/>
                </a:lnTo>
                <a:lnTo>
                  <a:pt x="257" y="567"/>
                </a:lnTo>
                <a:lnTo>
                  <a:pt x="257" y="567"/>
                </a:lnTo>
                <a:lnTo>
                  <a:pt x="254" y="567"/>
                </a:lnTo>
                <a:lnTo>
                  <a:pt x="251" y="570"/>
                </a:lnTo>
                <a:lnTo>
                  <a:pt x="239" y="582"/>
                </a:lnTo>
                <a:lnTo>
                  <a:pt x="236" y="585"/>
                </a:lnTo>
                <a:lnTo>
                  <a:pt x="233" y="585"/>
                </a:lnTo>
                <a:lnTo>
                  <a:pt x="230" y="582"/>
                </a:lnTo>
                <a:lnTo>
                  <a:pt x="227" y="579"/>
                </a:lnTo>
                <a:lnTo>
                  <a:pt x="227" y="576"/>
                </a:lnTo>
                <a:lnTo>
                  <a:pt x="224" y="576"/>
                </a:lnTo>
                <a:lnTo>
                  <a:pt x="221" y="579"/>
                </a:lnTo>
                <a:lnTo>
                  <a:pt x="221" y="582"/>
                </a:lnTo>
                <a:lnTo>
                  <a:pt x="221" y="588"/>
                </a:lnTo>
                <a:lnTo>
                  <a:pt x="218" y="594"/>
                </a:lnTo>
                <a:lnTo>
                  <a:pt x="215" y="597"/>
                </a:lnTo>
                <a:lnTo>
                  <a:pt x="212" y="597"/>
                </a:lnTo>
                <a:lnTo>
                  <a:pt x="212" y="603"/>
                </a:lnTo>
                <a:lnTo>
                  <a:pt x="209" y="609"/>
                </a:lnTo>
                <a:lnTo>
                  <a:pt x="206" y="621"/>
                </a:lnTo>
                <a:lnTo>
                  <a:pt x="206" y="630"/>
                </a:lnTo>
                <a:lnTo>
                  <a:pt x="203" y="633"/>
                </a:lnTo>
                <a:lnTo>
                  <a:pt x="200" y="639"/>
                </a:lnTo>
                <a:lnTo>
                  <a:pt x="197" y="642"/>
                </a:lnTo>
                <a:lnTo>
                  <a:pt x="194" y="651"/>
                </a:lnTo>
                <a:lnTo>
                  <a:pt x="188" y="645"/>
                </a:lnTo>
                <a:lnTo>
                  <a:pt x="185" y="645"/>
                </a:lnTo>
                <a:lnTo>
                  <a:pt x="185" y="642"/>
                </a:lnTo>
                <a:lnTo>
                  <a:pt x="185" y="639"/>
                </a:lnTo>
                <a:lnTo>
                  <a:pt x="182" y="633"/>
                </a:lnTo>
                <a:lnTo>
                  <a:pt x="182" y="633"/>
                </a:lnTo>
                <a:lnTo>
                  <a:pt x="182" y="627"/>
                </a:lnTo>
                <a:lnTo>
                  <a:pt x="182" y="624"/>
                </a:lnTo>
                <a:lnTo>
                  <a:pt x="182" y="621"/>
                </a:lnTo>
                <a:lnTo>
                  <a:pt x="179" y="621"/>
                </a:lnTo>
                <a:lnTo>
                  <a:pt x="179" y="618"/>
                </a:lnTo>
                <a:lnTo>
                  <a:pt x="179" y="618"/>
                </a:lnTo>
                <a:lnTo>
                  <a:pt x="182" y="615"/>
                </a:lnTo>
                <a:lnTo>
                  <a:pt x="185" y="615"/>
                </a:lnTo>
                <a:lnTo>
                  <a:pt x="185" y="612"/>
                </a:lnTo>
                <a:lnTo>
                  <a:pt x="185" y="612"/>
                </a:lnTo>
                <a:lnTo>
                  <a:pt x="182" y="612"/>
                </a:lnTo>
                <a:lnTo>
                  <a:pt x="182" y="609"/>
                </a:lnTo>
                <a:lnTo>
                  <a:pt x="176" y="609"/>
                </a:lnTo>
                <a:lnTo>
                  <a:pt x="176" y="609"/>
                </a:lnTo>
                <a:lnTo>
                  <a:pt x="173" y="606"/>
                </a:lnTo>
                <a:lnTo>
                  <a:pt x="173" y="603"/>
                </a:lnTo>
                <a:lnTo>
                  <a:pt x="170" y="597"/>
                </a:lnTo>
                <a:lnTo>
                  <a:pt x="170" y="597"/>
                </a:lnTo>
                <a:lnTo>
                  <a:pt x="167" y="591"/>
                </a:lnTo>
                <a:lnTo>
                  <a:pt x="164" y="585"/>
                </a:lnTo>
                <a:lnTo>
                  <a:pt x="161" y="585"/>
                </a:lnTo>
                <a:lnTo>
                  <a:pt x="161" y="585"/>
                </a:lnTo>
                <a:lnTo>
                  <a:pt x="158" y="585"/>
                </a:lnTo>
                <a:lnTo>
                  <a:pt x="152" y="588"/>
                </a:lnTo>
                <a:lnTo>
                  <a:pt x="152" y="585"/>
                </a:lnTo>
                <a:lnTo>
                  <a:pt x="152" y="585"/>
                </a:lnTo>
                <a:lnTo>
                  <a:pt x="152" y="582"/>
                </a:lnTo>
                <a:lnTo>
                  <a:pt x="152" y="579"/>
                </a:lnTo>
                <a:lnTo>
                  <a:pt x="152" y="579"/>
                </a:lnTo>
                <a:lnTo>
                  <a:pt x="152" y="576"/>
                </a:lnTo>
                <a:lnTo>
                  <a:pt x="149" y="573"/>
                </a:lnTo>
                <a:lnTo>
                  <a:pt x="146" y="570"/>
                </a:lnTo>
                <a:lnTo>
                  <a:pt x="146" y="567"/>
                </a:lnTo>
                <a:lnTo>
                  <a:pt x="143" y="567"/>
                </a:lnTo>
                <a:lnTo>
                  <a:pt x="143" y="564"/>
                </a:lnTo>
                <a:lnTo>
                  <a:pt x="140" y="564"/>
                </a:lnTo>
                <a:lnTo>
                  <a:pt x="113" y="594"/>
                </a:lnTo>
                <a:lnTo>
                  <a:pt x="113" y="597"/>
                </a:lnTo>
                <a:lnTo>
                  <a:pt x="113" y="600"/>
                </a:lnTo>
                <a:lnTo>
                  <a:pt x="110" y="603"/>
                </a:lnTo>
                <a:lnTo>
                  <a:pt x="110" y="606"/>
                </a:lnTo>
                <a:lnTo>
                  <a:pt x="110" y="606"/>
                </a:lnTo>
                <a:lnTo>
                  <a:pt x="104" y="615"/>
                </a:lnTo>
                <a:lnTo>
                  <a:pt x="104" y="618"/>
                </a:lnTo>
                <a:lnTo>
                  <a:pt x="101" y="621"/>
                </a:lnTo>
                <a:lnTo>
                  <a:pt x="101" y="627"/>
                </a:lnTo>
                <a:lnTo>
                  <a:pt x="101" y="627"/>
                </a:lnTo>
                <a:lnTo>
                  <a:pt x="101" y="630"/>
                </a:lnTo>
                <a:lnTo>
                  <a:pt x="98" y="633"/>
                </a:lnTo>
                <a:lnTo>
                  <a:pt x="92" y="639"/>
                </a:lnTo>
                <a:lnTo>
                  <a:pt x="89" y="642"/>
                </a:lnTo>
                <a:lnTo>
                  <a:pt x="86" y="645"/>
                </a:lnTo>
                <a:lnTo>
                  <a:pt x="83" y="645"/>
                </a:lnTo>
                <a:lnTo>
                  <a:pt x="77" y="648"/>
                </a:lnTo>
                <a:lnTo>
                  <a:pt x="68" y="648"/>
                </a:lnTo>
                <a:lnTo>
                  <a:pt x="68" y="648"/>
                </a:lnTo>
                <a:lnTo>
                  <a:pt x="65" y="648"/>
                </a:lnTo>
                <a:lnTo>
                  <a:pt x="65" y="648"/>
                </a:lnTo>
                <a:lnTo>
                  <a:pt x="62" y="648"/>
                </a:lnTo>
                <a:lnTo>
                  <a:pt x="62" y="648"/>
                </a:lnTo>
                <a:lnTo>
                  <a:pt x="59" y="648"/>
                </a:lnTo>
                <a:lnTo>
                  <a:pt x="59" y="648"/>
                </a:lnTo>
                <a:lnTo>
                  <a:pt x="56" y="645"/>
                </a:lnTo>
                <a:lnTo>
                  <a:pt x="56" y="645"/>
                </a:lnTo>
                <a:lnTo>
                  <a:pt x="53" y="645"/>
                </a:lnTo>
                <a:lnTo>
                  <a:pt x="50" y="645"/>
                </a:lnTo>
                <a:lnTo>
                  <a:pt x="38" y="648"/>
                </a:lnTo>
                <a:lnTo>
                  <a:pt x="35" y="648"/>
                </a:lnTo>
                <a:lnTo>
                  <a:pt x="32" y="651"/>
                </a:lnTo>
                <a:lnTo>
                  <a:pt x="32" y="657"/>
                </a:lnTo>
                <a:lnTo>
                  <a:pt x="29" y="657"/>
                </a:lnTo>
                <a:lnTo>
                  <a:pt x="26" y="654"/>
                </a:lnTo>
                <a:lnTo>
                  <a:pt x="26" y="654"/>
                </a:lnTo>
                <a:lnTo>
                  <a:pt x="23" y="651"/>
                </a:lnTo>
                <a:lnTo>
                  <a:pt x="23" y="642"/>
                </a:lnTo>
                <a:lnTo>
                  <a:pt x="23" y="639"/>
                </a:lnTo>
                <a:lnTo>
                  <a:pt x="20" y="639"/>
                </a:lnTo>
                <a:lnTo>
                  <a:pt x="17" y="636"/>
                </a:lnTo>
                <a:lnTo>
                  <a:pt x="15" y="636"/>
                </a:lnTo>
                <a:lnTo>
                  <a:pt x="17" y="633"/>
                </a:lnTo>
                <a:lnTo>
                  <a:pt x="17" y="630"/>
                </a:lnTo>
                <a:lnTo>
                  <a:pt x="20" y="612"/>
                </a:lnTo>
                <a:lnTo>
                  <a:pt x="20" y="609"/>
                </a:lnTo>
                <a:lnTo>
                  <a:pt x="20" y="606"/>
                </a:lnTo>
                <a:lnTo>
                  <a:pt x="17" y="600"/>
                </a:lnTo>
                <a:lnTo>
                  <a:pt x="9" y="585"/>
                </a:lnTo>
                <a:lnTo>
                  <a:pt x="6" y="582"/>
                </a:lnTo>
                <a:lnTo>
                  <a:pt x="6" y="576"/>
                </a:lnTo>
                <a:lnTo>
                  <a:pt x="3" y="558"/>
                </a:lnTo>
                <a:lnTo>
                  <a:pt x="0" y="552"/>
                </a:lnTo>
                <a:lnTo>
                  <a:pt x="6" y="552"/>
                </a:lnTo>
                <a:lnTo>
                  <a:pt x="12" y="549"/>
                </a:lnTo>
                <a:lnTo>
                  <a:pt x="15" y="549"/>
                </a:lnTo>
                <a:lnTo>
                  <a:pt x="15" y="549"/>
                </a:lnTo>
                <a:lnTo>
                  <a:pt x="17" y="546"/>
                </a:lnTo>
                <a:lnTo>
                  <a:pt x="17" y="546"/>
                </a:lnTo>
                <a:lnTo>
                  <a:pt x="17" y="546"/>
                </a:lnTo>
                <a:lnTo>
                  <a:pt x="15" y="543"/>
                </a:lnTo>
                <a:lnTo>
                  <a:pt x="15" y="543"/>
                </a:lnTo>
                <a:lnTo>
                  <a:pt x="12" y="534"/>
                </a:lnTo>
                <a:lnTo>
                  <a:pt x="12" y="534"/>
                </a:lnTo>
                <a:lnTo>
                  <a:pt x="12" y="531"/>
                </a:lnTo>
                <a:lnTo>
                  <a:pt x="12" y="528"/>
                </a:lnTo>
                <a:lnTo>
                  <a:pt x="20" y="522"/>
                </a:lnTo>
                <a:lnTo>
                  <a:pt x="20" y="519"/>
                </a:lnTo>
                <a:lnTo>
                  <a:pt x="23" y="516"/>
                </a:lnTo>
                <a:lnTo>
                  <a:pt x="26" y="513"/>
                </a:lnTo>
                <a:lnTo>
                  <a:pt x="26" y="510"/>
                </a:lnTo>
                <a:lnTo>
                  <a:pt x="26" y="507"/>
                </a:lnTo>
                <a:lnTo>
                  <a:pt x="32" y="498"/>
                </a:lnTo>
                <a:lnTo>
                  <a:pt x="32" y="495"/>
                </a:lnTo>
                <a:lnTo>
                  <a:pt x="32" y="492"/>
                </a:lnTo>
                <a:lnTo>
                  <a:pt x="29" y="489"/>
                </a:lnTo>
                <a:lnTo>
                  <a:pt x="29" y="489"/>
                </a:lnTo>
                <a:lnTo>
                  <a:pt x="29" y="486"/>
                </a:lnTo>
                <a:lnTo>
                  <a:pt x="29" y="483"/>
                </a:lnTo>
                <a:lnTo>
                  <a:pt x="29" y="480"/>
                </a:lnTo>
                <a:lnTo>
                  <a:pt x="29" y="480"/>
                </a:lnTo>
                <a:lnTo>
                  <a:pt x="38" y="471"/>
                </a:lnTo>
                <a:lnTo>
                  <a:pt x="38" y="471"/>
                </a:lnTo>
                <a:lnTo>
                  <a:pt x="38" y="465"/>
                </a:lnTo>
                <a:lnTo>
                  <a:pt x="38" y="462"/>
                </a:lnTo>
                <a:lnTo>
                  <a:pt x="41" y="462"/>
                </a:lnTo>
                <a:lnTo>
                  <a:pt x="44" y="462"/>
                </a:lnTo>
                <a:lnTo>
                  <a:pt x="50" y="459"/>
                </a:lnTo>
                <a:lnTo>
                  <a:pt x="50" y="459"/>
                </a:lnTo>
                <a:lnTo>
                  <a:pt x="56" y="447"/>
                </a:lnTo>
                <a:lnTo>
                  <a:pt x="59" y="447"/>
                </a:lnTo>
                <a:lnTo>
                  <a:pt x="59" y="444"/>
                </a:lnTo>
                <a:lnTo>
                  <a:pt x="62" y="444"/>
                </a:lnTo>
                <a:lnTo>
                  <a:pt x="62" y="441"/>
                </a:lnTo>
                <a:lnTo>
                  <a:pt x="65" y="435"/>
                </a:lnTo>
                <a:lnTo>
                  <a:pt x="65" y="435"/>
                </a:lnTo>
                <a:lnTo>
                  <a:pt x="65" y="432"/>
                </a:lnTo>
                <a:lnTo>
                  <a:pt x="65" y="432"/>
                </a:lnTo>
                <a:lnTo>
                  <a:pt x="65" y="429"/>
                </a:lnTo>
                <a:lnTo>
                  <a:pt x="65" y="429"/>
                </a:lnTo>
                <a:lnTo>
                  <a:pt x="65" y="429"/>
                </a:lnTo>
                <a:lnTo>
                  <a:pt x="65" y="429"/>
                </a:lnTo>
                <a:lnTo>
                  <a:pt x="65" y="426"/>
                </a:lnTo>
                <a:lnTo>
                  <a:pt x="62" y="426"/>
                </a:lnTo>
                <a:lnTo>
                  <a:pt x="62" y="426"/>
                </a:lnTo>
                <a:lnTo>
                  <a:pt x="62" y="426"/>
                </a:lnTo>
                <a:lnTo>
                  <a:pt x="62" y="423"/>
                </a:lnTo>
                <a:lnTo>
                  <a:pt x="62" y="423"/>
                </a:lnTo>
                <a:lnTo>
                  <a:pt x="68" y="423"/>
                </a:lnTo>
                <a:lnTo>
                  <a:pt x="68" y="423"/>
                </a:lnTo>
                <a:lnTo>
                  <a:pt x="71" y="423"/>
                </a:lnTo>
                <a:lnTo>
                  <a:pt x="71" y="423"/>
                </a:lnTo>
                <a:lnTo>
                  <a:pt x="74" y="423"/>
                </a:lnTo>
                <a:lnTo>
                  <a:pt x="77" y="426"/>
                </a:lnTo>
                <a:lnTo>
                  <a:pt x="80" y="429"/>
                </a:lnTo>
                <a:lnTo>
                  <a:pt x="86" y="429"/>
                </a:lnTo>
                <a:lnTo>
                  <a:pt x="89" y="429"/>
                </a:lnTo>
                <a:lnTo>
                  <a:pt x="89" y="429"/>
                </a:lnTo>
                <a:lnTo>
                  <a:pt x="92" y="426"/>
                </a:lnTo>
                <a:lnTo>
                  <a:pt x="92" y="420"/>
                </a:lnTo>
                <a:lnTo>
                  <a:pt x="98" y="402"/>
                </a:lnTo>
                <a:lnTo>
                  <a:pt x="95" y="399"/>
                </a:lnTo>
                <a:lnTo>
                  <a:pt x="92" y="399"/>
                </a:lnTo>
                <a:lnTo>
                  <a:pt x="92" y="396"/>
                </a:lnTo>
                <a:lnTo>
                  <a:pt x="92" y="390"/>
                </a:lnTo>
                <a:lnTo>
                  <a:pt x="92" y="387"/>
                </a:lnTo>
                <a:lnTo>
                  <a:pt x="92" y="381"/>
                </a:lnTo>
                <a:lnTo>
                  <a:pt x="92" y="378"/>
                </a:lnTo>
                <a:lnTo>
                  <a:pt x="86" y="375"/>
                </a:lnTo>
                <a:lnTo>
                  <a:pt x="86" y="372"/>
                </a:lnTo>
                <a:lnTo>
                  <a:pt x="86" y="369"/>
                </a:lnTo>
                <a:lnTo>
                  <a:pt x="89" y="360"/>
                </a:lnTo>
                <a:lnTo>
                  <a:pt x="89" y="357"/>
                </a:lnTo>
                <a:lnTo>
                  <a:pt x="92" y="357"/>
                </a:lnTo>
                <a:lnTo>
                  <a:pt x="95" y="357"/>
                </a:lnTo>
                <a:lnTo>
                  <a:pt x="95" y="354"/>
                </a:lnTo>
                <a:lnTo>
                  <a:pt x="98" y="354"/>
                </a:lnTo>
                <a:lnTo>
                  <a:pt x="98" y="351"/>
                </a:lnTo>
                <a:lnTo>
                  <a:pt x="98" y="351"/>
                </a:lnTo>
                <a:lnTo>
                  <a:pt x="98" y="348"/>
                </a:lnTo>
                <a:lnTo>
                  <a:pt x="98" y="342"/>
                </a:lnTo>
                <a:lnTo>
                  <a:pt x="98" y="339"/>
                </a:lnTo>
                <a:lnTo>
                  <a:pt x="98" y="336"/>
                </a:lnTo>
                <a:lnTo>
                  <a:pt x="98" y="330"/>
                </a:lnTo>
                <a:lnTo>
                  <a:pt x="89" y="324"/>
                </a:lnTo>
                <a:lnTo>
                  <a:pt x="89" y="321"/>
                </a:lnTo>
                <a:lnTo>
                  <a:pt x="86" y="321"/>
                </a:lnTo>
                <a:lnTo>
                  <a:pt x="86" y="321"/>
                </a:lnTo>
                <a:lnTo>
                  <a:pt x="86" y="318"/>
                </a:lnTo>
                <a:lnTo>
                  <a:pt x="83" y="318"/>
                </a:lnTo>
                <a:lnTo>
                  <a:pt x="80" y="318"/>
                </a:lnTo>
                <a:lnTo>
                  <a:pt x="80" y="318"/>
                </a:lnTo>
                <a:lnTo>
                  <a:pt x="80" y="315"/>
                </a:lnTo>
                <a:lnTo>
                  <a:pt x="80" y="312"/>
                </a:lnTo>
                <a:lnTo>
                  <a:pt x="77" y="309"/>
                </a:lnTo>
                <a:lnTo>
                  <a:pt x="77" y="306"/>
                </a:lnTo>
                <a:lnTo>
                  <a:pt x="71" y="300"/>
                </a:lnTo>
                <a:lnTo>
                  <a:pt x="71" y="297"/>
                </a:lnTo>
                <a:lnTo>
                  <a:pt x="71" y="297"/>
                </a:lnTo>
                <a:lnTo>
                  <a:pt x="74" y="294"/>
                </a:lnTo>
                <a:lnTo>
                  <a:pt x="80" y="291"/>
                </a:lnTo>
                <a:lnTo>
                  <a:pt x="80" y="288"/>
                </a:lnTo>
                <a:lnTo>
                  <a:pt x="83" y="285"/>
                </a:lnTo>
                <a:lnTo>
                  <a:pt x="86" y="285"/>
                </a:lnTo>
                <a:lnTo>
                  <a:pt x="89" y="285"/>
                </a:lnTo>
                <a:lnTo>
                  <a:pt x="92" y="285"/>
                </a:lnTo>
                <a:lnTo>
                  <a:pt x="92" y="285"/>
                </a:lnTo>
                <a:lnTo>
                  <a:pt x="95" y="285"/>
                </a:lnTo>
                <a:lnTo>
                  <a:pt x="95" y="282"/>
                </a:lnTo>
                <a:lnTo>
                  <a:pt x="98" y="279"/>
                </a:lnTo>
                <a:lnTo>
                  <a:pt x="98" y="276"/>
                </a:lnTo>
                <a:lnTo>
                  <a:pt x="101" y="276"/>
                </a:lnTo>
                <a:lnTo>
                  <a:pt x="101" y="273"/>
                </a:lnTo>
                <a:lnTo>
                  <a:pt x="104" y="270"/>
                </a:lnTo>
                <a:lnTo>
                  <a:pt x="104" y="267"/>
                </a:lnTo>
                <a:lnTo>
                  <a:pt x="107" y="264"/>
                </a:lnTo>
                <a:lnTo>
                  <a:pt x="107" y="261"/>
                </a:lnTo>
                <a:lnTo>
                  <a:pt x="110" y="258"/>
                </a:lnTo>
                <a:lnTo>
                  <a:pt x="113" y="255"/>
                </a:lnTo>
                <a:lnTo>
                  <a:pt x="113" y="252"/>
                </a:lnTo>
                <a:lnTo>
                  <a:pt x="113" y="249"/>
                </a:lnTo>
                <a:lnTo>
                  <a:pt x="113" y="246"/>
                </a:lnTo>
                <a:lnTo>
                  <a:pt x="113" y="246"/>
                </a:lnTo>
                <a:lnTo>
                  <a:pt x="113" y="240"/>
                </a:lnTo>
                <a:lnTo>
                  <a:pt x="113" y="240"/>
                </a:lnTo>
                <a:lnTo>
                  <a:pt x="113" y="237"/>
                </a:lnTo>
                <a:lnTo>
                  <a:pt x="110" y="231"/>
                </a:lnTo>
                <a:lnTo>
                  <a:pt x="107" y="225"/>
                </a:lnTo>
                <a:lnTo>
                  <a:pt x="107" y="222"/>
                </a:lnTo>
                <a:lnTo>
                  <a:pt x="107" y="219"/>
                </a:lnTo>
                <a:lnTo>
                  <a:pt x="107" y="216"/>
                </a:lnTo>
                <a:lnTo>
                  <a:pt x="107" y="204"/>
                </a:lnTo>
                <a:lnTo>
                  <a:pt x="107" y="198"/>
                </a:lnTo>
                <a:lnTo>
                  <a:pt x="101" y="192"/>
                </a:lnTo>
                <a:lnTo>
                  <a:pt x="101" y="189"/>
                </a:lnTo>
                <a:lnTo>
                  <a:pt x="98" y="186"/>
                </a:lnTo>
                <a:lnTo>
                  <a:pt x="98" y="180"/>
                </a:lnTo>
                <a:lnTo>
                  <a:pt x="95" y="177"/>
                </a:lnTo>
                <a:lnTo>
                  <a:pt x="89" y="162"/>
                </a:lnTo>
                <a:lnTo>
                  <a:pt x="86" y="159"/>
                </a:lnTo>
                <a:lnTo>
                  <a:pt x="83" y="159"/>
                </a:lnTo>
                <a:lnTo>
                  <a:pt x="80" y="159"/>
                </a:lnTo>
                <a:lnTo>
                  <a:pt x="80" y="162"/>
                </a:lnTo>
                <a:lnTo>
                  <a:pt x="77" y="162"/>
                </a:lnTo>
                <a:lnTo>
                  <a:pt x="77" y="159"/>
                </a:lnTo>
                <a:lnTo>
                  <a:pt x="74" y="156"/>
                </a:lnTo>
                <a:lnTo>
                  <a:pt x="74" y="153"/>
                </a:lnTo>
                <a:lnTo>
                  <a:pt x="74" y="150"/>
                </a:lnTo>
                <a:lnTo>
                  <a:pt x="71" y="150"/>
                </a:lnTo>
                <a:lnTo>
                  <a:pt x="65" y="150"/>
                </a:lnTo>
                <a:lnTo>
                  <a:pt x="62" y="147"/>
                </a:lnTo>
                <a:lnTo>
                  <a:pt x="59" y="147"/>
                </a:lnTo>
                <a:lnTo>
                  <a:pt x="59" y="144"/>
                </a:lnTo>
                <a:lnTo>
                  <a:pt x="56" y="138"/>
                </a:lnTo>
                <a:lnTo>
                  <a:pt x="56" y="135"/>
                </a:lnTo>
                <a:lnTo>
                  <a:pt x="53" y="132"/>
                </a:lnTo>
                <a:lnTo>
                  <a:pt x="50" y="126"/>
                </a:lnTo>
                <a:lnTo>
                  <a:pt x="41" y="117"/>
                </a:lnTo>
                <a:lnTo>
                  <a:pt x="47" y="108"/>
                </a:lnTo>
                <a:lnTo>
                  <a:pt x="47" y="102"/>
                </a:lnTo>
                <a:lnTo>
                  <a:pt x="50" y="102"/>
                </a:lnTo>
                <a:lnTo>
                  <a:pt x="50" y="99"/>
                </a:lnTo>
                <a:lnTo>
                  <a:pt x="53" y="99"/>
                </a:lnTo>
                <a:lnTo>
                  <a:pt x="53" y="99"/>
                </a:lnTo>
                <a:lnTo>
                  <a:pt x="56" y="96"/>
                </a:lnTo>
                <a:lnTo>
                  <a:pt x="59" y="93"/>
                </a:lnTo>
                <a:lnTo>
                  <a:pt x="71" y="84"/>
                </a:lnTo>
                <a:lnTo>
                  <a:pt x="77" y="84"/>
                </a:lnTo>
                <a:lnTo>
                  <a:pt x="80" y="84"/>
                </a:lnTo>
                <a:lnTo>
                  <a:pt x="83" y="84"/>
                </a:lnTo>
                <a:lnTo>
                  <a:pt x="83" y="84"/>
                </a:lnTo>
                <a:lnTo>
                  <a:pt x="89" y="81"/>
                </a:lnTo>
                <a:lnTo>
                  <a:pt x="101" y="81"/>
                </a:lnTo>
                <a:lnTo>
                  <a:pt x="116" y="78"/>
                </a:lnTo>
                <a:lnTo>
                  <a:pt x="119" y="75"/>
                </a:lnTo>
                <a:lnTo>
                  <a:pt x="119" y="75"/>
                </a:lnTo>
                <a:lnTo>
                  <a:pt x="119" y="72"/>
                </a:lnTo>
                <a:lnTo>
                  <a:pt x="119" y="72"/>
                </a:lnTo>
                <a:lnTo>
                  <a:pt x="119" y="69"/>
                </a:lnTo>
                <a:lnTo>
                  <a:pt x="116" y="69"/>
                </a:lnTo>
                <a:lnTo>
                  <a:pt x="116" y="66"/>
                </a:lnTo>
                <a:lnTo>
                  <a:pt x="113" y="63"/>
                </a:lnTo>
                <a:lnTo>
                  <a:pt x="110" y="60"/>
                </a:lnTo>
                <a:lnTo>
                  <a:pt x="110" y="57"/>
                </a:lnTo>
                <a:lnTo>
                  <a:pt x="110" y="57"/>
                </a:lnTo>
                <a:lnTo>
                  <a:pt x="113" y="54"/>
                </a:lnTo>
                <a:lnTo>
                  <a:pt x="113" y="51"/>
                </a:lnTo>
                <a:lnTo>
                  <a:pt x="113" y="51"/>
                </a:lnTo>
                <a:lnTo>
                  <a:pt x="110" y="48"/>
                </a:lnTo>
                <a:lnTo>
                  <a:pt x="110" y="45"/>
                </a:lnTo>
                <a:lnTo>
                  <a:pt x="110" y="45"/>
                </a:lnTo>
                <a:lnTo>
                  <a:pt x="110" y="42"/>
                </a:lnTo>
                <a:lnTo>
                  <a:pt x="113" y="42"/>
                </a:lnTo>
                <a:lnTo>
                  <a:pt x="116" y="42"/>
                </a:lnTo>
                <a:lnTo>
                  <a:pt x="119" y="42"/>
                </a:lnTo>
                <a:lnTo>
                  <a:pt x="119" y="39"/>
                </a:lnTo>
                <a:lnTo>
                  <a:pt x="119" y="36"/>
                </a:lnTo>
                <a:lnTo>
                  <a:pt x="119" y="33"/>
                </a:lnTo>
                <a:lnTo>
                  <a:pt x="119" y="33"/>
                </a:lnTo>
                <a:lnTo>
                  <a:pt x="125" y="33"/>
                </a:lnTo>
                <a:lnTo>
                  <a:pt x="128" y="30"/>
                </a:lnTo>
                <a:lnTo>
                  <a:pt x="137" y="24"/>
                </a:lnTo>
                <a:lnTo>
                  <a:pt x="140" y="21"/>
                </a:lnTo>
                <a:lnTo>
                  <a:pt x="140" y="21"/>
                </a:lnTo>
                <a:lnTo>
                  <a:pt x="143" y="21"/>
                </a:lnTo>
                <a:lnTo>
                  <a:pt x="143" y="21"/>
                </a:lnTo>
                <a:lnTo>
                  <a:pt x="143" y="24"/>
                </a:lnTo>
                <a:lnTo>
                  <a:pt x="152" y="27"/>
                </a:lnTo>
                <a:lnTo>
                  <a:pt x="152" y="27"/>
                </a:lnTo>
                <a:lnTo>
                  <a:pt x="155" y="21"/>
                </a:lnTo>
                <a:lnTo>
                  <a:pt x="158" y="21"/>
                </a:lnTo>
                <a:lnTo>
                  <a:pt x="161" y="21"/>
                </a:lnTo>
                <a:lnTo>
                  <a:pt x="164" y="21"/>
                </a:lnTo>
                <a:lnTo>
                  <a:pt x="164" y="21"/>
                </a:lnTo>
                <a:lnTo>
                  <a:pt x="167" y="21"/>
                </a:lnTo>
                <a:lnTo>
                  <a:pt x="167" y="18"/>
                </a:lnTo>
                <a:lnTo>
                  <a:pt x="170" y="15"/>
                </a:lnTo>
                <a:lnTo>
                  <a:pt x="170" y="12"/>
                </a:lnTo>
                <a:lnTo>
                  <a:pt x="185" y="6"/>
                </a:lnTo>
                <a:lnTo>
                  <a:pt x="194" y="0"/>
                </a:lnTo>
                <a:lnTo>
                  <a:pt x="200" y="3"/>
                </a:lnTo>
                <a:lnTo>
                  <a:pt x="206" y="3"/>
                </a:lnTo>
                <a:close/>
              </a:path>
            </a:pathLst>
          </a:custGeom>
          <a:solidFill>
            <a:srgbClr val="FFC2C2"/>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nvGrpSpPr>
          <p:cNvPr id="15" name="Groupe 14">
            <a:extLst>
              <a:ext uri="{FF2B5EF4-FFF2-40B4-BE49-F238E27FC236}">
                <a16:creationId xmlns:a16="http://schemas.microsoft.com/office/drawing/2014/main" xmlns="" id="{4F0C8513-9C2F-5048-B517-6CD61F81A62F}"/>
              </a:ext>
            </a:extLst>
          </p:cNvPr>
          <p:cNvGrpSpPr/>
          <p:nvPr/>
        </p:nvGrpSpPr>
        <p:grpSpPr>
          <a:xfrm>
            <a:off x="6538078" y="3612753"/>
            <a:ext cx="1455738" cy="2065338"/>
            <a:chOff x="6651298" y="3224862"/>
            <a:chExt cx="1455738" cy="2065338"/>
          </a:xfrm>
          <a:solidFill>
            <a:srgbClr val="FFC2C2"/>
          </a:solidFill>
        </p:grpSpPr>
        <p:sp>
          <p:nvSpPr>
            <p:cNvPr id="51" name="Freeform 13">
              <a:extLst>
                <a:ext uri="{FF2B5EF4-FFF2-40B4-BE49-F238E27FC236}">
                  <a16:creationId xmlns:a16="http://schemas.microsoft.com/office/drawing/2014/main" xmlns="" id="{9BA1DD42-84CE-934E-BB9F-F562583F8474}"/>
                </a:ext>
              </a:extLst>
            </p:cNvPr>
            <p:cNvSpPr>
              <a:spLocks noEditPoints="1"/>
            </p:cNvSpPr>
            <p:nvPr/>
          </p:nvSpPr>
          <p:spPr bwMode="auto">
            <a:xfrm>
              <a:off x="6732260" y="3224862"/>
              <a:ext cx="923925" cy="995363"/>
            </a:xfrm>
            <a:custGeom>
              <a:avLst/>
              <a:gdLst>
                <a:gd name="T0" fmla="*/ 72 w 582"/>
                <a:gd name="T1" fmla="*/ 372 h 627"/>
                <a:gd name="T2" fmla="*/ 51 w 582"/>
                <a:gd name="T3" fmla="*/ 348 h 627"/>
                <a:gd name="T4" fmla="*/ 51 w 582"/>
                <a:gd name="T5" fmla="*/ 378 h 627"/>
                <a:gd name="T6" fmla="*/ 63 w 582"/>
                <a:gd name="T7" fmla="*/ 306 h 627"/>
                <a:gd name="T8" fmla="*/ 21 w 582"/>
                <a:gd name="T9" fmla="*/ 288 h 627"/>
                <a:gd name="T10" fmla="*/ 0 w 582"/>
                <a:gd name="T11" fmla="*/ 279 h 627"/>
                <a:gd name="T12" fmla="*/ 573 w 582"/>
                <a:gd name="T13" fmla="*/ 216 h 627"/>
                <a:gd name="T14" fmla="*/ 564 w 582"/>
                <a:gd name="T15" fmla="*/ 192 h 627"/>
                <a:gd name="T16" fmla="*/ 528 w 582"/>
                <a:gd name="T17" fmla="*/ 174 h 627"/>
                <a:gd name="T18" fmla="*/ 525 w 582"/>
                <a:gd name="T19" fmla="*/ 141 h 627"/>
                <a:gd name="T20" fmla="*/ 471 w 582"/>
                <a:gd name="T21" fmla="*/ 57 h 627"/>
                <a:gd name="T22" fmla="*/ 450 w 582"/>
                <a:gd name="T23" fmla="*/ 54 h 627"/>
                <a:gd name="T24" fmla="*/ 432 w 582"/>
                <a:gd name="T25" fmla="*/ 63 h 627"/>
                <a:gd name="T26" fmla="*/ 396 w 582"/>
                <a:gd name="T27" fmla="*/ 63 h 627"/>
                <a:gd name="T28" fmla="*/ 387 w 582"/>
                <a:gd name="T29" fmla="*/ 36 h 627"/>
                <a:gd name="T30" fmla="*/ 369 w 582"/>
                <a:gd name="T31" fmla="*/ 27 h 627"/>
                <a:gd name="T32" fmla="*/ 360 w 582"/>
                <a:gd name="T33" fmla="*/ 12 h 627"/>
                <a:gd name="T34" fmla="*/ 345 w 582"/>
                <a:gd name="T35" fmla="*/ 0 h 627"/>
                <a:gd name="T36" fmla="*/ 309 w 582"/>
                <a:gd name="T37" fmla="*/ 24 h 627"/>
                <a:gd name="T38" fmla="*/ 288 w 582"/>
                <a:gd name="T39" fmla="*/ 18 h 627"/>
                <a:gd name="T40" fmla="*/ 216 w 582"/>
                <a:gd name="T41" fmla="*/ 27 h 627"/>
                <a:gd name="T42" fmla="*/ 201 w 582"/>
                <a:gd name="T43" fmla="*/ 48 h 627"/>
                <a:gd name="T44" fmla="*/ 135 w 582"/>
                <a:gd name="T45" fmla="*/ 45 h 627"/>
                <a:gd name="T46" fmla="*/ 150 w 582"/>
                <a:gd name="T47" fmla="*/ 69 h 627"/>
                <a:gd name="T48" fmla="*/ 180 w 582"/>
                <a:gd name="T49" fmla="*/ 111 h 627"/>
                <a:gd name="T50" fmla="*/ 192 w 582"/>
                <a:gd name="T51" fmla="*/ 153 h 627"/>
                <a:gd name="T52" fmla="*/ 198 w 582"/>
                <a:gd name="T53" fmla="*/ 189 h 627"/>
                <a:gd name="T54" fmla="*/ 195 w 582"/>
                <a:gd name="T55" fmla="*/ 231 h 627"/>
                <a:gd name="T56" fmla="*/ 207 w 582"/>
                <a:gd name="T57" fmla="*/ 246 h 627"/>
                <a:gd name="T58" fmla="*/ 183 w 582"/>
                <a:gd name="T59" fmla="*/ 258 h 627"/>
                <a:gd name="T60" fmla="*/ 135 w 582"/>
                <a:gd name="T61" fmla="*/ 255 h 627"/>
                <a:gd name="T62" fmla="*/ 126 w 582"/>
                <a:gd name="T63" fmla="*/ 246 h 627"/>
                <a:gd name="T64" fmla="*/ 93 w 582"/>
                <a:gd name="T65" fmla="*/ 264 h 627"/>
                <a:gd name="T66" fmla="*/ 72 w 582"/>
                <a:gd name="T67" fmla="*/ 303 h 627"/>
                <a:gd name="T68" fmla="*/ 87 w 582"/>
                <a:gd name="T69" fmla="*/ 312 h 627"/>
                <a:gd name="T70" fmla="*/ 96 w 582"/>
                <a:gd name="T71" fmla="*/ 324 h 627"/>
                <a:gd name="T72" fmla="*/ 108 w 582"/>
                <a:gd name="T73" fmla="*/ 345 h 627"/>
                <a:gd name="T74" fmla="*/ 99 w 582"/>
                <a:gd name="T75" fmla="*/ 369 h 627"/>
                <a:gd name="T76" fmla="*/ 93 w 582"/>
                <a:gd name="T77" fmla="*/ 390 h 627"/>
                <a:gd name="T78" fmla="*/ 96 w 582"/>
                <a:gd name="T79" fmla="*/ 420 h 627"/>
                <a:gd name="T80" fmla="*/ 66 w 582"/>
                <a:gd name="T81" fmla="*/ 444 h 627"/>
                <a:gd name="T82" fmla="*/ 117 w 582"/>
                <a:gd name="T83" fmla="*/ 471 h 627"/>
                <a:gd name="T84" fmla="*/ 180 w 582"/>
                <a:gd name="T85" fmla="*/ 561 h 627"/>
                <a:gd name="T86" fmla="*/ 204 w 582"/>
                <a:gd name="T87" fmla="*/ 552 h 627"/>
                <a:gd name="T88" fmla="*/ 225 w 582"/>
                <a:gd name="T89" fmla="*/ 570 h 627"/>
                <a:gd name="T90" fmla="*/ 240 w 582"/>
                <a:gd name="T91" fmla="*/ 597 h 627"/>
                <a:gd name="T92" fmla="*/ 267 w 582"/>
                <a:gd name="T93" fmla="*/ 612 h 627"/>
                <a:gd name="T94" fmla="*/ 312 w 582"/>
                <a:gd name="T95" fmla="*/ 621 h 627"/>
                <a:gd name="T96" fmla="*/ 330 w 582"/>
                <a:gd name="T97" fmla="*/ 600 h 627"/>
                <a:gd name="T98" fmla="*/ 363 w 582"/>
                <a:gd name="T99" fmla="*/ 591 h 627"/>
                <a:gd name="T100" fmla="*/ 384 w 582"/>
                <a:gd name="T101" fmla="*/ 564 h 627"/>
                <a:gd name="T102" fmla="*/ 417 w 582"/>
                <a:gd name="T103" fmla="*/ 510 h 627"/>
                <a:gd name="T104" fmla="*/ 438 w 582"/>
                <a:gd name="T105" fmla="*/ 477 h 627"/>
                <a:gd name="T106" fmla="*/ 456 w 582"/>
                <a:gd name="T107" fmla="*/ 450 h 627"/>
                <a:gd name="T108" fmla="*/ 486 w 582"/>
                <a:gd name="T109" fmla="*/ 417 h 627"/>
                <a:gd name="T110" fmla="*/ 501 w 582"/>
                <a:gd name="T111" fmla="*/ 390 h 627"/>
                <a:gd name="T112" fmla="*/ 519 w 582"/>
                <a:gd name="T113" fmla="*/ 375 h 627"/>
                <a:gd name="T114" fmla="*/ 510 w 582"/>
                <a:gd name="T115" fmla="*/ 351 h 627"/>
                <a:gd name="T116" fmla="*/ 498 w 582"/>
                <a:gd name="T117" fmla="*/ 315 h 627"/>
                <a:gd name="T118" fmla="*/ 501 w 582"/>
                <a:gd name="T119" fmla="*/ 285 h 627"/>
                <a:gd name="T120" fmla="*/ 540 w 582"/>
                <a:gd name="T121" fmla="*/ 270 h 627"/>
                <a:gd name="T122" fmla="*/ 555 w 582"/>
                <a:gd name="T123" fmla="*/ 246 h 627"/>
                <a:gd name="T124" fmla="*/ 579 w 582"/>
                <a:gd name="T125" fmla="*/ 222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2" h="627">
                  <a:moveTo>
                    <a:pt x="69" y="411"/>
                  </a:moveTo>
                  <a:lnTo>
                    <a:pt x="75" y="411"/>
                  </a:lnTo>
                  <a:lnTo>
                    <a:pt x="78" y="408"/>
                  </a:lnTo>
                  <a:lnTo>
                    <a:pt x="78" y="399"/>
                  </a:lnTo>
                  <a:lnTo>
                    <a:pt x="81" y="387"/>
                  </a:lnTo>
                  <a:lnTo>
                    <a:pt x="81" y="384"/>
                  </a:lnTo>
                  <a:lnTo>
                    <a:pt x="78" y="381"/>
                  </a:lnTo>
                  <a:lnTo>
                    <a:pt x="72" y="378"/>
                  </a:lnTo>
                  <a:lnTo>
                    <a:pt x="69" y="375"/>
                  </a:lnTo>
                  <a:lnTo>
                    <a:pt x="72" y="372"/>
                  </a:lnTo>
                  <a:lnTo>
                    <a:pt x="72" y="369"/>
                  </a:lnTo>
                  <a:lnTo>
                    <a:pt x="69" y="369"/>
                  </a:lnTo>
                  <a:lnTo>
                    <a:pt x="69" y="366"/>
                  </a:lnTo>
                  <a:lnTo>
                    <a:pt x="69" y="363"/>
                  </a:lnTo>
                  <a:lnTo>
                    <a:pt x="69" y="357"/>
                  </a:lnTo>
                  <a:lnTo>
                    <a:pt x="66" y="354"/>
                  </a:lnTo>
                  <a:lnTo>
                    <a:pt x="63" y="354"/>
                  </a:lnTo>
                  <a:lnTo>
                    <a:pt x="60" y="357"/>
                  </a:lnTo>
                  <a:lnTo>
                    <a:pt x="57" y="354"/>
                  </a:lnTo>
                  <a:lnTo>
                    <a:pt x="51" y="348"/>
                  </a:lnTo>
                  <a:lnTo>
                    <a:pt x="45" y="345"/>
                  </a:lnTo>
                  <a:lnTo>
                    <a:pt x="39" y="339"/>
                  </a:lnTo>
                  <a:lnTo>
                    <a:pt x="33" y="339"/>
                  </a:lnTo>
                  <a:lnTo>
                    <a:pt x="36" y="351"/>
                  </a:lnTo>
                  <a:lnTo>
                    <a:pt x="39" y="357"/>
                  </a:lnTo>
                  <a:lnTo>
                    <a:pt x="39" y="360"/>
                  </a:lnTo>
                  <a:lnTo>
                    <a:pt x="39" y="363"/>
                  </a:lnTo>
                  <a:lnTo>
                    <a:pt x="42" y="369"/>
                  </a:lnTo>
                  <a:lnTo>
                    <a:pt x="45" y="375"/>
                  </a:lnTo>
                  <a:lnTo>
                    <a:pt x="51" y="378"/>
                  </a:lnTo>
                  <a:lnTo>
                    <a:pt x="63" y="390"/>
                  </a:lnTo>
                  <a:lnTo>
                    <a:pt x="66" y="396"/>
                  </a:lnTo>
                  <a:lnTo>
                    <a:pt x="66" y="399"/>
                  </a:lnTo>
                  <a:lnTo>
                    <a:pt x="69" y="411"/>
                  </a:lnTo>
                  <a:close/>
                  <a:moveTo>
                    <a:pt x="57" y="306"/>
                  </a:moveTo>
                  <a:lnTo>
                    <a:pt x="57" y="306"/>
                  </a:lnTo>
                  <a:lnTo>
                    <a:pt x="57" y="309"/>
                  </a:lnTo>
                  <a:lnTo>
                    <a:pt x="60" y="306"/>
                  </a:lnTo>
                  <a:lnTo>
                    <a:pt x="63" y="306"/>
                  </a:lnTo>
                  <a:lnTo>
                    <a:pt x="63" y="306"/>
                  </a:lnTo>
                  <a:lnTo>
                    <a:pt x="63" y="300"/>
                  </a:lnTo>
                  <a:lnTo>
                    <a:pt x="57" y="297"/>
                  </a:lnTo>
                  <a:lnTo>
                    <a:pt x="54" y="291"/>
                  </a:lnTo>
                  <a:lnTo>
                    <a:pt x="30" y="288"/>
                  </a:lnTo>
                  <a:lnTo>
                    <a:pt x="27" y="288"/>
                  </a:lnTo>
                  <a:lnTo>
                    <a:pt x="27" y="285"/>
                  </a:lnTo>
                  <a:lnTo>
                    <a:pt x="30" y="285"/>
                  </a:lnTo>
                  <a:lnTo>
                    <a:pt x="30" y="282"/>
                  </a:lnTo>
                  <a:lnTo>
                    <a:pt x="27" y="285"/>
                  </a:lnTo>
                  <a:lnTo>
                    <a:pt x="21" y="288"/>
                  </a:lnTo>
                  <a:lnTo>
                    <a:pt x="15" y="288"/>
                  </a:lnTo>
                  <a:lnTo>
                    <a:pt x="9" y="282"/>
                  </a:lnTo>
                  <a:lnTo>
                    <a:pt x="12" y="282"/>
                  </a:lnTo>
                  <a:lnTo>
                    <a:pt x="18" y="282"/>
                  </a:lnTo>
                  <a:lnTo>
                    <a:pt x="18" y="282"/>
                  </a:lnTo>
                  <a:lnTo>
                    <a:pt x="18" y="279"/>
                  </a:lnTo>
                  <a:lnTo>
                    <a:pt x="18" y="279"/>
                  </a:lnTo>
                  <a:lnTo>
                    <a:pt x="15" y="276"/>
                  </a:lnTo>
                  <a:lnTo>
                    <a:pt x="12" y="276"/>
                  </a:lnTo>
                  <a:lnTo>
                    <a:pt x="0" y="279"/>
                  </a:lnTo>
                  <a:lnTo>
                    <a:pt x="0" y="282"/>
                  </a:lnTo>
                  <a:lnTo>
                    <a:pt x="3" y="282"/>
                  </a:lnTo>
                  <a:lnTo>
                    <a:pt x="12" y="291"/>
                  </a:lnTo>
                  <a:lnTo>
                    <a:pt x="15" y="294"/>
                  </a:lnTo>
                  <a:lnTo>
                    <a:pt x="27" y="291"/>
                  </a:lnTo>
                  <a:lnTo>
                    <a:pt x="48" y="303"/>
                  </a:lnTo>
                  <a:lnTo>
                    <a:pt x="57" y="306"/>
                  </a:lnTo>
                  <a:close/>
                  <a:moveTo>
                    <a:pt x="579" y="222"/>
                  </a:moveTo>
                  <a:lnTo>
                    <a:pt x="576" y="219"/>
                  </a:lnTo>
                  <a:lnTo>
                    <a:pt x="573" y="216"/>
                  </a:lnTo>
                  <a:lnTo>
                    <a:pt x="573" y="213"/>
                  </a:lnTo>
                  <a:lnTo>
                    <a:pt x="570" y="210"/>
                  </a:lnTo>
                  <a:lnTo>
                    <a:pt x="573" y="204"/>
                  </a:lnTo>
                  <a:lnTo>
                    <a:pt x="573" y="204"/>
                  </a:lnTo>
                  <a:lnTo>
                    <a:pt x="573" y="201"/>
                  </a:lnTo>
                  <a:lnTo>
                    <a:pt x="573" y="198"/>
                  </a:lnTo>
                  <a:lnTo>
                    <a:pt x="570" y="198"/>
                  </a:lnTo>
                  <a:lnTo>
                    <a:pt x="570" y="195"/>
                  </a:lnTo>
                  <a:lnTo>
                    <a:pt x="567" y="195"/>
                  </a:lnTo>
                  <a:lnTo>
                    <a:pt x="564" y="192"/>
                  </a:lnTo>
                  <a:lnTo>
                    <a:pt x="564" y="192"/>
                  </a:lnTo>
                  <a:lnTo>
                    <a:pt x="549" y="192"/>
                  </a:lnTo>
                  <a:lnTo>
                    <a:pt x="546" y="192"/>
                  </a:lnTo>
                  <a:lnTo>
                    <a:pt x="546" y="189"/>
                  </a:lnTo>
                  <a:lnTo>
                    <a:pt x="546" y="183"/>
                  </a:lnTo>
                  <a:lnTo>
                    <a:pt x="546" y="183"/>
                  </a:lnTo>
                  <a:lnTo>
                    <a:pt x="543" y="183"/>
                  </a:lnTo>
                  <a:lnTo>
                    <a:pt x="540" y="180"/>
                  </a:lnTo>
                  <a:lnTo>
                    <a:pt x="534" y="177"/>
                  </a:lnTo>
                  <a:lnTo>
                    <a:pt x="528" y="174"/>
                  </a:lnTo>
                  <a:lnTo>
                    <a:pt x="525" y="171"/>
                  </a:lnTo>
                  <a:lnTo>
                    <a:pt x="525" y="168"/>
                  </a:lnTo>
                  <a:lnTo>
                    <a:pt x="522" y="162"/>
                  </a:lnTo>
                  <a:lnTo>
                    <a:pt x="522" y="159"/>
                  </a:lnTo>
                  <a:lnTo>
                    <a:pt x="522" y="153"/>
                  </a:lnTo>
                  <a:lnTo>
                    <a:pt x="522" y="150"/>
                  </a:lnTo>
                  <a:lnTo>
                    <a:pt x="522" y="147"/>
                  </a:lnTo>
                  <a:lnTo>
                    <a:pt x="522" y="147"/>
                  </a:lnTo>
                  <a:lnTo>
                    <a:pt x="525" y="144"/>
                  </a:lnTo>
                  <a:lnTo>
                    <a:pt x="525" y="141"/>
                  </a:lnTo>
                  <a:lnTo>
                    <a:pt x="522" y="138"/>
                  </a:lnTo>
                  <a:lnTo>
                    <a:pt x="522" y="132"/>
                  </a:lnTo>
                  <a:lnTo>
                    <a:pt x="519" y="129"/>
                  </a:lnTo>
                  <a:lnTo>
                    <a:pt x="516" y="123"/>
                  </a:lnTo>
                  <a:lnTo>
                    <a:pt x="507" y="117"/>
                  </a:lnTo>
                  <a:lnTo>
                    <a:pt x="480" y="78"/>
                  </a:lnTo>
                  <a:lnTo>
                    <a:pt x="477" y="66"/>
                  </a:lnTo>
                  <a:lnTo>
                    <a:pt x="474" y="63"/>
                  </a:lnTo>
                  <a:lnTo>
                    <a:pt x="471" y="60"/>
                  </a:lnTo>
                  <a:lnTo>
                    <a:pt x="471" y="57"/>
                  </a:lnTo>
                  <a:lnTo>
                    <a:pt x="465" y="57"/>
                  </a:lnTo>
                  <a:lnTo>
                    <a:pt x="453" y="48"/>
                  </a:lnTo>
                  <a:lnTo>
                    <a:pt x="450" y="48"/>
                  </a:lnTo>
                  <a:lnTo>
                    <a:pt x="450" y="48"/>
                  </a:lnTo>
                  <a:lnTo>
                    <a:pt x="450" y="48"/>
                  </a:lnTo>
                  <a:lnTo>
                    <a:pt x="450" y="48"/>
                  </a:lnTo>
                  <a:lnTo>
                    <a:pt x="450" y="51"/>
                  </a:lnTo>
                  <a:lnTo>
                    <a:pt x="450" y="54"/>
                  </a:lnTo>
                  <a:lnTo>
                    <a:pt x="450" y="54"/>
                  </a:lnTo>
                  <a:lnTo>
                    <a:pt x="450" y="54"/>
                  </a:lnTo>
                  <a:lnTo>
                    <a:pt x="453" y="54"/>
                  </a:lnTo>
                  <a:lnTo>
                    <a:pt x="453" y="57"/>
                  </a:lnTo>
                  <a:lnTo>
                    <a:pt x="453" y="57"/>
                  </a:lnTo>
                  <a:lnTo>
                    <a:pt x="453" y="57"/>
                  </a:lnTo>
                  <a:lnTo>
                    <a:pt x="453" y="60"/>
                  </a:lnTo>
                  <a:lnTo>
                    <a:pt x="453" y="60"/>
                  </a:lnTo>
                  <a:lnTo>
                    <a:pt x="453" y="63"/>
                  </a:lnTo>
                  <a:lnTo>
                    <a:pt x="450" y="63"/>
                  </a:lnTo>
                  <a:lnTo>
                    <a:pt x="450" y="63"/>
                  </a:lnTo>
                  <a:lnTo>
                    <a:pt x="432" y="63"/>
                  </a:lnTo>
                  <a:lnTo>
                    <a:pt x="429" y="66"/>
                  </a:lnTo>
                  <a:lnTo>
                    <a:pt x="426" y="66"/>
                  </a:lnTo>
                  <a:lnTo>
                    <a:pt x="426" y="66"/>
                  </a:lnTo>
                  <a:lnTo>
                    <a:pt x="423" y="69"/>
                  </a:lnTo>
                  <a:lnTo>
                    <a:pt x="423" y="69"/>
                  </a:lnTo>
                  <a:lnTo>
                    <a:pt x="411" y="66"/>
                  </a:lnTo>
                  <a:lnTo>
                    <a:pt x="402" y="69"/>
                  </a:lnTo>
                  <a:lnTo>
                    <a:pt x="399" y="69"/>
                  </a:lnTo>
                  <a:lnTo>
                    <a:pt x="396" y="66"/>
                  </a:lnTo>
                  <a:lnTo>
                    <a:pt x="396" y="63"/>
                  </a:lnTo>
                  <a:lnTo>
                    <a:pt x="393" y="60"/>
                  </a:lnTo>
                  <a:lnTo>
                    <a:pt x="393" y="60"/>
                  </a:lnTo>
                  <a:lnTo>
                    <a:pt x="393" y="54"/>
                  </a:lnTo>
                  <a:lnTo>
                    <a:pt x="393" y="48"/>
                  </a:lnTo>
                  <a:lnTo>
                    <a:pt x="396" y="42"/>
                  </a:lnTo>
                  <a:lnTo>
                    <a:pt x="396" y="39"/>
                  </a:lnTo>
                  <a:lnTo>
                    <a:pt x="396" y="36"/>
                  </a:lnTo>
                  <a:lnTo>
                    <a:pt x="396" y="36"/>
                  </a:lnTo>
                  <a:lnTo>
                    <a:pt x="393" y="36"/>
                  </a:lnTo>
                  <a:lnTo>
                    <a:pt x="387" y="36"/>
                  </a:lnTo>
                  <a:lnTo>
                    <a:pt x="387" y="33"/>
                  </a:lnTo>
                  <a:lnTo>
                    <a:pt x="387" y="30"/>
                  </a:lnTo>
                  <a:lnTo>
                    <a:pt x="384" y="30"/>
                  </a:lnTo>
                  <a:lnTo>
                    <a:pt x="381" y="30"/>
                  </a:lnTo>
                  <a:lnTo>
                    <a:pt x="378" y="30"/>
                  </a:lnTo>
                  <a:lnTo>
                    <a:pt x="375" y="30"/>
                  </a:lnTo>
                  <a:lnTo>
                    <a:pt x="372" y="30"/>
                  </a:lnTo>
                  <a:lnTo>
                    <a:pt x="369" y="30"/>
                  </a:lnTo>
                  <a:lnTo>
                    <a:pt x="369" y="27"/>
                  </a:lnTo>
                  <a:lnTo>
                    <a:pt x="369" y="27"/>
                  </a:lnTo>
                  <a:lnTo>
                    <a:pt x="372" y="24"/>
                  </a:lnTo>
                  <a:lnTo>
                    <a:pt x="372" y="21"/>
                  </a:lnTo>
                  <a:lnTo>
                    <a:pt x="372" y="18"/>
                  </a:lnTo>
                  <a:lnTo>
                    <a:pt x="369" y="18"/>
                  </a:lnTo>
                  <a:lnTo>
                    <a:pt x="369" y="15"/>
                  </a:lnTo>
                  <a:lnTo>
                    <a:pt x="363" y="18"/>
                  </a:lnTo>
                  <a:lnTo>
                    <a:pt x="360" y="18"/>
                  </a:lnTo>
                  <a:lnTo>
                    <a:pt x="360" y="18"/>
                  </a:lnTo>
                  <a:lnTo>
                    <a:pt x="360" y="15"/>
                  </a:lnTo>
                  <a:lnTo>
                    <a:pt x="360" y="12"/>
                  </a:lnTo>
                  <a:lnTo>
                    <a:pt x="360" y="12"/>
                  </a:lnTo>
                  <a:lnTo>
                    <a:pt x="357" y="9"/>
                  </a:lnTo>
                  <a:lnTo>
                    <a:pt x="357" y="9"/>
                  </a:lnTo>
                  <a:lnTo>
                    <a:pt x="354" y="12"/>
                  </a:lnTo>
                  <a:lnTo>
                    <a:pt x="351" y="12"/>
                  </a:lnTo>
                  <a:lnTo>
                    <a:pt x="348" y="12"/>
                  </a:lnTo>
                  <a:lnTo>
                    <a:pt x="348" y="9"/>
                  </a:lnTo>
                  <a:lnTo>
                    <a:pt x="348" y="6"/>
                  </a:lnTo>
                  <a:lnTo>
                    <a:pt x="345" y="6"/>
                  </a:lnTo>
                  <a:lnTo>
                    <a:pt x="345" y="0"/>
                  </a:lnTo>
                  <a:lnTo>
                    <a:pt x="333" y="0"/>
                  </a:lnTo>
                  <a:lnTo>
                    <a:pt x="330" y="0"/>
                  </a:lnTo>
                  <a:lnTo>
                    <a:pt x="321" y="9"/>
                  </a:lnTo>
                  <a:lnTo>
                    <a:pt x="321" y="12"/>
                  </a:lnTo>
                  <a:lnTo>
                    <a:pt x="321" y="12"/>
                  </a:lnTo>
                  <a:lnTo>
                    <a:pt x="321" y="15"/>
                  </a:lnTo>
                  <a:lnTo>
                    <a:pt x="318" y="18"/>
                  </a:lnTo>
                  <a:lnTo>
                    <a:pt x="315" y="21"/>
                  </a:lnTo>
                  <a:lnTo>
                    <a:pt x="309" y="21"/>
                  </a:lnTo>
                  <a:lnTo>
                    <a:pt x="309" y="24"/>
                  </a:lnTo>
                  <a:lnTo>
                    <a:pt x="306" y="27"/>
                  </a:lnTo>
                  <a:lnTo>
                    <a:pt x="306" y="30"/>
                  </a:lnTo>
                  <a:lnTo>
                    <a:pt x="300" y="30"/>
                  </a:lnTo>
                  <a:lnTo>
                    <a:pt x="297" y="27"/>
                  </a:lnTo>
                  <a:lnTo>
                    <a:pt x="297" y="27"/>
                  </a:lnTo>
                  <a:lnTo>
                    <a:pt x="297" y="24"/>
                  </a:lnTo>
                  <a:lnTo>
                    <a:pt x="297" y="21"/>
                  </a:lnTo>
                  <a:lnTo>
                    <a:pt x="294" y="18"/>
                  </a:lnTo>
                  <a:lnTo>
                    <a:pt x="291" y="18"/>
                  </a:lnTo>
                  <a:lnTo>
                    <a:pt x="288" y="18"/>
                  </a:lnTo>
                  <a:lnTo>
                    <a:pt x="285" y="18"/>
                  </a:lnTo>
                  <a:lnTo>
                    <a:pt x="273" y="18"/>
                  </a:lnTo>
                  <a:lnTo>
                    <a:pt x="249" y="21"/>
                  </a:lnTo>
                  <a:lnTo>
                    <a:pt x="243" y="24"/>
                  </a:lnTo>
                  <a:lnTo>
                    <a:pt x="231" y="27"/>
                  </a:lnTo>
                  <a:lnTo>
                    <a:pt x="228" y="27"/>
                  </a:lnTo>
                  <a:lnTo>
                    <a:pt x="225" y="24"/>
                  </a:lnTo>
                  <a:lnTo>
                    <a:pt x="222" y="24"/>
                  </a:lnTo>
                  <a:lnTo>
                    <a:pt x="219" y="24"/>
                  </a:lnTo>
                  <a:lnTo>
                    <a:pt x="216" y="27"/>
                  </a:lnTo>
                  <a:lnTo>
                    <a:pt x="213" y="27"/>
                  </a:lnTo>
                  <a:lnTo>
                    <a:pt x="213" y="30"/>
                  </a:lnTo>
                  <a:lnTo>
                    <a:pt x="210" y="33"/>
                  </a:lnTo>
                  <a:lnTo>
                    <a:pt x="213" y="33"/>
                  </a:lnTo>
                  <a:lnTo>
                    <a:pt x="213" y="36"/>
                  </a:lnTo>
                  <a:lnTo>
                    <a:pt x="213" y="39"/>
                  </a:lnTo>
                  <a:lnTo>
                    <a:pt x="213" y="42"/>
                  </a:lnTo>
                  <a:lnTo>
                    <a:pt x="204" y="45"/>
                  </a:lnTo>
                  <a:lnTo>
                    <a:pt x="201" y="48"/>
                  </a:lnTo>
                  <a:lnTo>
                    <a:pt x="201" y="48"/>
                  </a:lnTo>
                  <a:lnTo>
                    <a:pt x="195" y="51"/>
                  </a:lnTo>
                  <a:lnTo>
                    <a:pt x="183" y="51"/>
                  </a:lnTo>
                  <a:lnTo>
                    <a:pt x="171" y="51"/>
                  </a:lnTo>
                  <a:lnTo>
                    <a:pt x="165" y="51"/>
                  </a:lnTo>
                  <a:lnTo>
                    <a:pt x="153" y="51"/>
                  </a:lnTo>
                  <a:lnTo>
                    <a:pt x="150" y="51"/>
                  </a:lnTo>
                  <a:lnTo>
                    <a:pt x="147" y="51"/>
                  </a:lnTo>
                  <a:lnTo>
                    <a:pt x="144" y="51"/>
                  </a:lnTo>
                  <a:lnTo>
                    <a:pt x="138" y="45"/>
                  </a:lnTo>
                  <a:lnTo>
                    <a:pt x="135" y="45"/>
                  </a:lnTo>
                  <a:lnTo>
                    <a:pt x="132" y="42"/>
                  </a:lnTo>
                  <a:lnTo>
                    <a:pt x="129" y="45"/>
                  </a:lnTo>
                  <a:lnTo>
                    <a:pt x="129" y="45"/>
                  </a:lnTo>
                  <a:lnTo>
                    <a:pt x="129" y="48"/>
                  </a:lnTo>
                  <a:lnTo>
                    <a:pt x="129" y="48"/>
                  </a:lnTo>
                  <a:lnTo>
                    <a:pt x="138" y="54"/>
                  </a:lnTo>
                  <a:lnTo>
                    <a:pt x="141" y="57"/>
                  </a:lnTo>
                  <a:lnTo>
                    <a:pt x="144" y="63"/>
                  </a:lnTo>
                  <a:lnTo>
                    <a:pt x="144" y="66"/>
                  </a:lnTo>
                  <a:lnTo>
                    <a:pt x="150" y="69"/>
                  </a:lnTo>
                  <a:lnTo>
                    <a:pt x="153" y="75"/>
                  </a:lnTo>
                  <a:lnTo>
                    <a:pt x="153" y="75"/>
                  </a:lnTo>
                  <a:lnTo>
                    <a:pt x="153" y="84"/>
                  </a:lnTo>
                  <a:lnTo>
                    <a:pt x="156" y="87"/>
                  </a:lnTo>
                  <a:lnTo>
                    <a:pt x="159" y="90"/>
                  </a:lnTo>
                  <a:lnTo>
                    <a:pt x="159" y="93"/>
                  </a:lnTo>
                  <a:lnTo>
                    <a:pt x="171" y="102"/>
                  </a:lnTo>
                  <a:lnTo>
                    <a:pt x="177" y="105"/>
                  </a:lnTo>
                  <a:lnTo>
                    <a:pt x="177" y="108"/>
                  </a:lnTo>
                  <a:lnTo>
                    <a:pt x="180" y="111"/>
                  </a:lnTo>
                  <a:lnTo>
                    <a:pt x="180" y="111"/>
                  </a:lnTo>
                  <a:lnTo>
                    <a:pt x="177" y="114"/>
                  </a:lnTo>
                  <a:lnTo>
                    <a:pt x="177" y="117"/>
                  </a:lnTo>
                  <a:lnTo>
                    <a:pt x="177" y="120"/>
                  </a:lnTo>
                  <a:lnTo>
                    <a:pt x="177" y="126"/>
                  </a:lnTo>
                  <a:lnTo>
                    <a:pt x="183" y="135"/>
                  </a:lnTo>
                  <a:lnTo>
                    <a:pt x="189" y="147"/>
                  </a:lnTo>
                  <a:lnTo>
                    <a:pt x="189" y="150"/>
                  </a:lnTo>
                  <a:lnTo>
                    <a:pt x="192" y="153"/>
                  </a:lnTo>
                  <a:lnTo>
                    <a:pt x="192" y="153"/>
                  </a:lnTo>
                  <a:lnTo>
                    <a:pt x="192" y="156"/>
                  </a:lnTo>
                  <a:lnTo>
                    <a:pt x="192" y="159"/>
                  </a:lnTo>
                  <a:lnTo>
                    <a:pt x="192" y="162"/>
                  </a:lnTo>
                  <a:lnTo>
                    <a:pt x="195" y="165"/>
                  </a:lnTo>
                  <a:lnTo>
                    <a:pt x="195" y="168"/>
                  </a:lnTo>
                  <a:lnTo>
                    <a:pt x="198" y="171"/>
                  </a:lnTo>
                  <a:lnTo>
                    <a:pt x="198" y="177"/>
                  </a:lnTo>
                  <a:lnTo>
                    <a:pt x="198" y="186"/>
                  </a:lnTo>
                  <a:lnTo>
                    <a:pt x="198" y="189"/>
                  </a:lnTo>
                  <a:lnTo>
                    <a:pt x="198" y="189"/>
                  </a:lnTo>
                  <a:lnTo>
                    <a:pt x="198" y="192"/>
                  </a:lnTo>
                  <a:lnTo>
                    <a:pt x="195" y="192"/>
                  </a:lnTo>
                  <a:lnTo>
                    <a:pt x="195" y="195"/>
                  </a:lnTo>
                  <a:lnTo>
                    <a:pt x="195" y="198"/>
                  </a:lnTo>
                  <a:lnTo>
                    <a:pt x="198" y="216"/>
                  </a:lnTo>
                  <a:lnTo>
                    <a:pt x="198" y="216"/>
                  </a:lnTo>
                  <a:lnTo>
                    <a:pt x="198" y="219"/>
                  </a:lnTo>
                  <a:lnTo>
                    <a:pt x="195" y="222"/>
                  </a:lnTo>
                  <a:lnTo>
                    <a:pt x="195" y="225"/>
                  </a:lnTo>
                  <a:lnTo>
                    <a:pt x="195" y="231"/>
                  </a:lnTo>
                  <a:lnTo>
                    <a:pt x="198" y="231"/>
                  </a:lnTo>
                  <a:lnTo>
                    <a:pt x="198" y="231"/>
                  </a:lnTo>
                  <a:lnTo>
                    <a:pt x="201" y="231"/>
                  </a:lnTo>
                  <a:lnTo>
                    <a:pt x="201" y="231"/>
                  </a:lnTo>
                  <a:lnTo>
                    <a:pt x="210" y="237"/>
                  </a:lnTo>
                  <a:lnTo>
                    <a:pt x="210" y="240"/>
                  </a:lnTo>
                  <a:lnTo>
                    <a:pt x="213" y="243"/>
                  </a:lnTo>
                  <a:lnTo>
                    <a:pt x="210" y="246"/>
                  </a:lnTo>
                  <a:lnTo>
                    <a:pt x="210" y="246"/>
                  </a:lnTo>
                  <a:lnTo>
                    <a:pt x="207" y="246"/>
                  </a:lnTo>
                  <a:lnTo>
                    <a:pt x="207" y="246"/>
                  </a:lnTo>
                  <a:lnTo>
                    <a:pt x="207" y="246"/>
                  </a:lnTo>
                  <a:lnTo>
                    <a:pt x="204" y="246"/>
                  </a:lnTo>
                  <a:lnTo>
                    <a:pt x="201" y="246"/>
                  </a:lnTo>
                  <a:lnTo>
                    <a:pt x="201" y="249"/>
                  </a:lnTo>
                  <a:lnTo>
                    <a:pt x="195" y="255"/>
                  </a:lnTo>
                  <a:lnTo>
                    <a:pt x="192" y="255"/>
                  </a:lnTo>
                  <a:lnTo>
                    <a:pt x="192" y="255"/>
                  </a:lnTo>
                  <a:lnTo>
                    <a:pt x="183" y="255"/>
                  </a:lnTo>
                  <a:lnTo>
                    <a:pt x="183" y="258"/>
                  </a:lnTo>
                  <a:lnTo>
                    <a:pt x="177" y="261"/>
                  </a:lnTo>
                  <a:lnTo>
                    <a:pt x="174" y="261"/>
                  </a:lnTo>
                  <a:lnTo>
                    <a:pt x="171" y="264"/>
                  </a:lnTo>
                  <a:lnTo>
                    <a:pt x="168" y="264"/>
                  </a:lnTo>
                  <a:lnTo>
                    <a:pt x="156" y="255"/>
                  </a:lnTo>
                  <a:lnTo>
                    <a:pt x="150" y="252"/>
                  </a:lnTo>
                  <a:lnTo>
                    <a:pt x="147" y="255"/>
                  </a:lnTo>
                  <a:lnTo>
                    <a:pt x="144" y="255"/>
                  </a:lnTo>
                  <a:lnTo>
                    <a:pt x="141" y="255"/>
                  </a:lnTo>
                  <a:lnTo>
                    <a:pt x="135" y="255"/>
                  </a:lnTo>
                  <a:lnTo>
                    <a:pt x="132" y="258"/>
                  </a:lnTo>
                  <a:lnTo>
                    <a:pt x="129" y="258"/>
                  </a:lnTo>
                  <a:lnTo>
                    <a:pt x="126" y="258"/>
                  </a:lnTo>
                  <a:lnTo>
                    <a:pt x="123" y="258"/>
                  </a:lnTo>
                  <a:lnTo>
                    <a:pt x="123" y="255"/>
                  </a:lnTo>
                  <a:lnTo>
                    <a:pt x="123" y="252"/>
                  </a:lnTo>
                  <a:lnTo>
                    <a:pt x="126" y="252"/>
                  </a:lnTo>
                  <a:lnTo>
                    <a:pt x="126" y="249"/>
                  </a:lnTo>
                  <a:lnTo>
                    <a:pt x="126" y="249"/>
                  </a:lnTo>
                  <a:lnTo>
                    <a:pt x="126" y="246"/>
                  </a:lnTo>
                  <a:lnTo>
                    <a:pt x="123" y="246"/>
                  </a:lnTo>
                  <a:lnTo>
                    <a:pt x="120" y="246"/>
                  </a:lnTo>
                  <a:lnTo>
                    <a:pt x="117" y="246"/>
                  </a:lnTo>
                  <a:lnTo>
                    <a:pt x="114" y="249"/>
                  </a:lnTo>
                  <a:lnTo>
                    <a:pt x="102" y="252"/>
                  </a:lnTo>
                  <a:lnTo>
                    <a:pt x="99" y="252"/>
                  </a:lnTo>
                  <a:lnTo>
                    <a:pt x="96" y="252"/>
                  </a:lnTo>
                  <a:lnTo>
                    <a:pt x="93" y="258"/>
                  </a:lnTo>
                  <a:lnTo>
                    <a:pt x="93" y="261"/>
                  </a:lnTo>
                  <a:lnTo>
                    <a:pt x="93" y="264"/>
                  </a:lnTo>
                  <a:lnTo>
                    <a:pt x="96" y="267"/>
                  </a:lnTo>
                  <a:lnTo>
                    <a:pt x="96" y="270"/>
                  </a:lnTo>
                  <a:lnTo>
                    <a:pt x="96" y="273"/>
                  </a:lnTo>
                  <a:lnTo>
                    <a:pt x="93" y="276"/>
                  </a:lnTo>
                  <a:lnTo>
                    <a:pt x="81" y="285"/>
                  </a:lnTo>
                  <a:lnTo>
                    <a:pt x="78" y="288"/>
                  </a:lnTo>
                  <a:lnTo>
                    <a:pt x="78" y="294"/>
                  </a:lnTo>
                  <a:lnTo>
                    <a:pt x="78" y="297"/>
                  </a:lnTo>
                  <a:lnTo>
                    <a:pt x="75" y="300"/>
                  </a:lnTo>
                  <a:lnTo>
                    <a:pt x="72" y="303"/>
                  </a:lnTo>
                  <a:lnTo>
                    <a:pt x="72" y="306"/>
                  </a:lnTo>
                  <a:lnTo>
                    <a:pt x="75" y="306"/>
                  </a:lnTo>
                  <a:lnTo>
                    <a:pt x="78" y="306"/>
                  </a:lnTo>
                  <a:lnTo>
                    <a:pt x="78" y="306"/>
                  </a:lnTo>
                  <a:lnTo>
                    <a:pt x="81" y="309"/>
                  </a:lnTo>
                  <a:lnTo>
                    <a:pt x="84" y="309"/>
                  </a:lnTo>
                  <a:lnTo>
                    <a:pt x="87" y="309"/>
                  </a:lnTo>
                  <a:lnTo>
                    <a:pt x="87" y="309"/>
                  </a:lnTo>
                  <a:lnTo>
                    <a:pt x="87" y="309"/>
                  </a:lnTo>
                  <a:lnTo>
                    <a:pt x="87" y="312"/>
                  </a:lnTo>
                  <a:lnTo>
                    <a:pt x="87" y="312"/>
                  </a:lnTo>
                  <a:lnTo>
                    <a:pt x="87" y="312"/>
                  </a:lnTo>
                  <a:lnTo>
                    <a:pt x="93" y="315"/>
                  </a:lnTo>
                  <a:lnTo>
                    <a:pt x="90" y="318"/>
                  </a:lnTo>
                  <a:lnTo>
                    <a:pt x="90" y="321"/>
                  </a:lnTo>
                  <a:lnTo>
                    <a:pt x="93" y="321"/>
                  </a:lnTo>
                  <a:lnTo>
                    <a:pt x="93" y="324"/>
                  </a:lnTo>
                  <a:lnTo>
                    <a:pt x="93" y="324"/>
                  </a:lnTo>
                  <a:lnTo>
                    <a:pt x="96" y="324"/>
                  </a:lnTo>
                  <a:lnTo>
                    <a:pt x="96" y="324"/>
                  </a:lnTo>
                  <a:lnTo>
                    <a:pt x="99" y="327"/>
                  </a:lnTo>
                  <a:lnTo>
                    <a:pt x="99" y="327"/>
                  </a:lnTo>
                  <a:lnTo>
                    <a:pt x="99" y="333"/>
                  </a:lnTo>
                  <a:lnTo>
                    <a:pt x="99" y="336"/>
                  </a:lnTo>
                  <a:lnTo>
                    <a:pt x="99" y="339"/>
                  </a:lnTo>
                  <a:lnTo>
                    <a:pt x="105" y="339"/>
                  </a:lnTo>
                  <a:lnTo>
                    <a:pt x="105" y="342"/>
                  </a:lnTo>
                  <a:lnTo>
                    <a:pt x="108" y="342"/>
                  </a:lnTo>
                  <a:lnTo>
                    <a:pt x="108" y="345"/>
                  </a:lnTo>
                  <a:lnTo>
                    <a:pt x="108" y="345"/>
                  </a:lnTo>
                  <a:lnTo>
                    <a:pt x="105" y="351"/>
                  </a:lnTo>
                  <a:lnTo>
                    <a:pt x="102" y="354"/>
                  </a:lnTo>
                  <a:lnTo>
                    <a:pt x="99" y="354"/>
                  </a:lnTo>
                  <a:lnTo>
                    <a:pt x="93" y="351"/>
                  </a:lnTo>
                  <a:lnTo>
                    <a:pt x="96" y="360"/>
                  </a:lnTo>
                  <a:lnTo>
                    <a:pt x="99" y="363"/>
                  </a:lnTo>
                  <a:lnTo>
                    <a:pt x="102" y="366"/>
                  </a:lnTo>
                  <a:lnTo>
                    <a:pt x="102" y="366"/>
                  </a:lnTo>
                  <a:lnTo>
                    <a:pt x="99" y="369"/>
                  </a:lnTo>
                  <a:lnTo>
                    <a:pt x="99" y="369"/>
                  </a:lnTo>
                  <a:lnTo>
                    <a:pt x="99" y="372"/>
                  </a:lnTo>
                  <a:lnTo>
                    <a:pt x="102" y="375"/>
                  </a:lnTo>
                  <a:lnTo>
                    <a:pt x="102" y="378"/>
                  </a:lnTo>
                  <a:lnTo>
                    <a:pt x="102" y="381"/>
                  </a:lnTo>
                  <a:lnTo>
                    <a:pt x="102" y="384"/>
                  </a:lnTo>
                  <a:lnTo>
                    <a:pt x="102" y="384"/>
                  </a:lnTo>
                  <a:lnTo>
                    <a:pt x="99" y="384"/>
                  </a:lnTo>
                  <a:lnTo>
                    <a:pt x="96" y="384"/>
                  </a:lnTo>
                  <a:lnTo>
                    <a:pt x="93" y="387"/>
                  </a:lnTo>
                  <a:lnTo>
                    <a:pt x="93" y="390"/>
                  </a:lnTo>
                  <a:lnTo>
                    <a:pt x="90" y="390"/>
                  </a:lnTo>
                  <a:lnTo>
                    <a:pt x="90" y="393"/>
                  </a:lnTo>
                  <a:lnTo>
                    <a:pt x="87" y="393"/>
                  </a:lnTo>
                  <a:lnTo>
                    <a:pt x="87" y="396"/>
                  </a:lnTo>
                  <a:lnTo>
                    <a:pt x="87" y="399"/>
                  </a:lnTo>
                  <a:lnTo>
                    <a:pt x="90" y="402"/>
                  </a:lnTo>
                  <a:lnTo>
                    <a:pt x="90" y="408"/>
                  </a:lnTo>
                  <a:lnTo>
                    <a:pt x="90" y="411"/>
                  </a:lnTo>
                  <a:lnTo>
                    <a:pt x="90" y="414"/>
                  </a:lnTo>
                  <a:lnTo>
                    <a:pt x="96" y="420"/>
                  </a:lnTo>
                  <a:lnTo>
                    <a:pt x="117" y="435"/>
                  </a:lnTo>
                  <a:lnTo>
                    <a:pt x="120" y="441"/>
                  </a:lnTo>
                  <a:lnTo>
                    <a:pt x="105" y="435"/>
                  </a:lnTo>
                  <a:lnTo>
                    <a:pt x="102" y="432"/>
                  </a:lnTo>
                  <a:lnTo>
                    <a:pt x="102" y="429"/>
                  </a:lnTo>
                  <a:lnTo>
                    <a:pt x="87" y="414"/>
                  </a:lnTo>
                  <a:lnTo>
                    <a:pt x="84" y="414"/>
                  </a:lnTo>
                  <a:lnTo>
                    <a:pt x="69" y="417"/>
                  </a:lnTo>
                  <a:lnTo>
                    <a:pt x="69" y="423"/>
                  </a:lnTo>
                  <a:lnTo>
                    <a:pt x="66" y="444"/>
                  </a:lnTo>
                  <a:lnTo>
                    <a:pt x="69" y="444"/>
                  </a:lnTo>
                  <a:lnTo>
                    <a:pt x="78" y="444"/>
                  </a:lnTo>
                  <a:lnTo>
                    <a:pt x="81" y="447"/>
                  </a:lnTo>
                  <a:lnTo>
                    <a:pt x="84" y="450"/>
                  </a:lnTo>
                  <a:lnTo>
                    <a:pt x="87" y="453"/>
                  </a:lnTo>
                  <a:lnTo>
                    <a:pt x="90" y="456"/>
                  </a:lnTo>
                  <a:lnTo>
                    <a:pt x="93" y="456"/>
                  </a:lnTo>
                  <a:lnTo>
                    <a:pt x="99" y="459"/>
                  </a:lnTo>
                  <a:lnTo>
                    <a:pt x="111" y="471"/>
                  </a:lnTo>
                  <a:lnTo>
                    <a:pt x="117" y="471"/>
                  </a:lnTo>
                  <a:lnTo>
                    <a:pt x="120" y="474"/>
                  </a:lnTo>
                  <a:lnTo>
                    <a:pt x="120" y="480"/>
                  </a:lnTo>
                  <a:lnTo>
                    <a:pt x="120" y="480"/>
                  </a:lnTo>
                  <a:lnTo>
                    <a:pt x="150" y="501"/>
                  </a:lnTo>
                  <a:lnTo>
                    <a:pt x="162" y="513"/>
                  </a:lnTo>
                  <a:lnTo>
                    <a:pt x="165" y="522"/>
                  </a:lnTo>
                  <a:lnTo>
                    <a:pt x="171" y="531"/>
                  </a:lnTo>
                  <a:lnTo>
                    <a:pt x="177" y="549"/>
                  </a:lnTo>
                  <a:lnTo>
                    <a:pt x="180" y="561"/>
                  </a:lnTo>
                  <a:lnTo>
                    <a:pt x="180" y="561"/>
                  </a:lnTo>
                  <a:lnTo>
                    <a:pt x="180" y="561"/>
                  </a:lnTo>
                  <a:lnTo>
                    <a:pt x="189" y="561"/>
                  </a:lnTo>
                  <a:lnTo>
                    <a:pt x="195" y="561"/>
                  </a:lnTo>
                  <a:lnTo>
                    <a:pt x="198" y="561"/>
                  </a:lnTo>
                  <a:lnTo>
                    <a:pt x="198" y="561"/>
                  </a:lnTo>
                  <a:lnTo>
                    <a:pt x="201" y="558"/>
                  </a:lnTo>
                  <a:lnTo>
                    <a:pt x="201" y="558"/>
                  </a:lnTo>
                  <a:lnTo>
                    <a:pt x="201" y="555"/>
                  </a:lnTo>
                  <a:lnTo>
                    <a:pt x="204" y="555"/>
                  </a:lnTo>
                  <a:lnTo>
                    <a:pt x="204" y="552"/>
                  </a:lnTo>
                  <a:lnTo>
                    <a:pt x="207" y="552"/>
                  </a:lnTo>
                  <a:lnTo>
                    <a:pt x="207" y="555"/>
                  </a:lnTo>
                  <a:lnTo>
                    <a:pt x="210" y="558"/>
                  </a:lnTo>
                  <a:lnTo>
                    <a:pt x="210" y="558"/>
                  </a:lnTo>
                  <a:lnTo>
                    <a:pt x="210" y="564"/>
                  </a:lnTo>
                  <a:lnTo>
                    <a:pt x="213" y="567"/>
                  </a:lnTo>
                  <a:lnTo>
                    <a:pt x="213" y="570"/>
                  </a:lnTo>
                  <a:lnTo>
                    <a:pt x="219" y="570"/>
                  </a:lnTo>
                  <a:lnTo>
                    <a:pt x="222" y="570"/>
                  </a:lnTo>
                  <a:lnTo>
                    <a:pt x="225" y="570"/>
                  </a:lnTo>
                  <a:lnTo>
                    <a:pt x="228" y="570"/>
                  </a:lnTo>
                  <a:lnTo>
                    <a:pt x="231" y="573"/>
                  </a:lnTo>
                  <a:lnTo>
                    <a:pt x="237" y="576"/>
                  </a:lnTo>
                  <a:lnTo>
                    <a:pt x="240" y="579"/>
                  </a:lnTo>
                  <a:lnTo>
                    <a:pt x="240" y="582"/>
                  </a:lnTo>
                  <a:lnTo>
                    <a:pt x="240" y="585"/>
                  </a:lnTo>
                  <a:lnTo>
                    <a:pt x="240" y="591"/>
                  </a:lnTo>
                  <a:lnTo>
                    <a:pt x="240" y="591"/>
                  </a:lnTo>
                  <a:lnTo>
                    <a:pt x="240" y="594"/>
                  </a:lnTo>
                  <a:lnTo>
                    <a:pt x="240" y="597"/>
                  </a:lnTo>
                  <a:lnTo>
                    <a:pt x="240" y="597"/>
                  </a:lnTo>
                  <a:lnTo>
                    <a:pt x="243" y="600"/>
                  </a:lnTo>
                  <a:lnTo>
                    <a:pt x="246" y="606"/>
                  </a:lnTo>
                  <a:lnTo>
                    <a:pt x="246" y="606"/>
                  </a:lnTo>
                  <a:lnTo>
                    <a:pt x="249" y="609"/>
                  </a:lnTo>
                  <a:lnTo>
                    <a:pt x="249" y="609"/>
                  </a:lnTo>
                  <a:lnTo>
                    <a:pt x="255" y="606"/>
                  </a:lnTo>
                  <a:lnTo>
                    <a:pt x="258" y="606"/>
                  </a:lnTo>
                  <a:lnTo>
                    <a:pt x="264" y="612"/>
                  </a:lnTo>
                  <a:lnTo>
                    <a:pt x="267" y="612"/>
                  </a:lnTo>
                  <a:lnTo>
                    <a:pt x="270" y="615"/>
                  </a:lnTo>
                  <a:lnTo>
                    <a:pt x="273" y="615"/>
                  </a:lnTo>
                  <a:lnTo>
                    <a:pt x="276" y="621"/>
                  </a:lnTo>
                  <a:lnTo>
                    <a:pt x="279" y="621"/>
                  </a:lnTo>
                  <a:lnTo>
                    <a:pt x="282" y="624"/>
                  </a:lnTo>
                  <a:lnTo>
                    <a:pt x="294" y="627"/>
                  </a:lnTo>
                  <a:lnTo>
                    <a:pt x="297" y="627"/>
                  </a:lnTo>
                  <a:lnTo>
                    <a:pt x="300" y="624"/>
                  </a:lnTo>
                  <a:lnTo>
                    <a:pt x="309" y="621"/>
                  </a:lnTo>
                  <a:lnTo>
                    <a:pt x="312" y="621"/>
                  </a:lnTo>
                  <a:lnTo>
                    <a:pt x="318" y="624"/>
                  </a:lnTo>
                  <a:lnTo>
                    <a:pt x="324" y="621"/>
                  </a:lnTo>
                  <a:lnTo>
                    <a:pt x="327" y="615"/>
                  </a:lnTo>
                  <a:lnTo>
                    <a:pt x="327" y="612"/>
                  </a:lnTo>
                  <a:lnTo>
                    <a:pt x="330" y="612"/>
                  </a:lnTo>
                  <a:lnTo>
                    <a:pt x="330" y="609"/>
                  </a:lnTo>
                  <a:lnTo>
                    <a:pt x="327" y="606"/>
                  </a:lnTo>
                  <a:lnTo>
                    <a:pt x="327" y="606"/>
                  </a:lnTo>
                  <a:lnTo>
                    <a:pt x="327" y="603"/>
                  </a:lnTo>
                  <a:lnTo>
                    <a:pt x="330" y="600"/>
                  </a:lnTo>
                  <a:lnTo>
                    <a:pt x="330" y="600"/>
                  </a:lnTo>
                  <a:lnTo>
                    <a:pt x="345" y="591"/>
                  </a:lnTo>
                  <a:lnTo>
                    <a:pt x="348" y="591"/>
                  </a:lnTo>
                  <a:lnTo>
                    <a:pt x="348" y="591"/>
                  </a:lnTo>
                  <a:lnTo>
                    <a:pt x="351" y="591"/>
                  </a:lnTo>
                  <a:lnTo>
                    <a:pt x="354" y="591"/>
                  </a:lnTo>
                  <a:lnTo>
                    <a:pt x="357" y="594"/>
                  </a:lnTo>
                  <a:lnTo>
                    <a:pt x="357" y="591"/>
                  </a:lnTo>
                  <a:lnTo>
                    <a:pt x="360" y="591"/>
                  </a:lnTo>
                  <a:lnTo>
                    <a:pt x="363" y="591"/>
                  </a:lnTo>
                  <a:lnTo>
                    <a:pt x="363" y="588"/>
                  </a:lnTo>
                  <a:lnTo>
                    <a:pt x="366" y="582"/>
                  </a:lnTo>
                  <a:lnTo>
                    <a:pt x="366" y="582"/>
                  </a:lnTo>
                  <a:lnTo>
                    <a:pt x="366" y="579"/>
                  </a:lnTo>
                  <a:lnTo>
                    <a:pt x="369" y="579"/>
                  </a:lnTo>
                  <a:lnTo>
                    <a:pt x="372" y="576"/>
                  </a:lnTo>
                  <a:lnTo>
                    <a:pt x="375" y="576"/>
                  </a:lnTo>
                  <a:lnTo>
                    <a:pt x="381" y="573"/>
                  </a:lnTo>
                  <a:lnTo>
                    <a:pt x="384" y="570"/>
                  </a:lnTo>
                  <a:lnTo>
                    <a:pt x="384" y="564"/>
                  </a:lnTo>
                  <a:lnTo>
                    <a:pt x="384" y="564"/>
                  </a:lnTo>
                  <a:lnTo>
                    <a:pt x="384" y="555"/>
                  </a:lnTo>
                  <a:lnTo>
                    <a:pt x="384" y="552"/>
                  </a:lnTo>
                  <a:lnTo>
                    <a:pt x="384" y="546"/>
                  </a:lnTo>
                  <a:lnTo>
                    <a:pt x="387" y="537"/>
                  </a:lnTo>
                  <a:lnTo>
                    <a:pt x="387" y="531"/>
                  </a:lnTo>
                  <a:lnTo>
                    <a:pt x="390" y="531"/>
                  </a:lnTo>
                  <a:lnTo>
                    <a:pt x="390" y="528"/>
                  </a:lnTo>
                  <a:lnTo>
                    <a:pt x="411" y="513"/>
                  </a:lnTo>
                  <a:lnTo>
                    <a:pt x="417" y="510"/>
                  </a:lnTo>
                  <a:lnTo>
                    <a:pt x="417" y="510"/>
                  </a:lnTo>
                  <a:lnTo>
                    <a:pt x="420" y="513"/>
                  </a:lnTo>
                  <a:lnTo>
                    <a:pt x="423" y="510"/>
                  </a:lnTo>
                  <a:lnTo>
                    <a:pt x="423" y="507"/>
                  </a:lnTo>
                  <a:lnTo>
                    <a:pt x="429" y="495"/>
                  </a:lnTo>
                  <a:lnTo>
                    <a:pt x="435" y="489"/>
                  </a:lnTo>
                  <a:lnTo>
                    <a:pt x="438" y="486"/>
                  </a:lnTo>
                  <a:lnTo>
                    <a:pt x="438" y="483"/>
                  </a:lnTo>
                  <a:lnTo>
                    <a:pt x="438" y="480"/>
                  </a:lnTo>
                  <a:lnTo>
                    <a:pt x="438" y="477"/>
                  </a:lnTo>
                  <a:lnTo>
                    <a:pt x="438" y="471"/>
                  </a:lnTo>
                  <a:lnTo>
                    <a:pt x="438" y="468"/>
                  </a:lnTo>
                  <a:lnTo>
                    <a:pt x="438" y="465"/>
                  </a:lnTo>
                  <a:lnTo>
                    <a:pt x="441" y="465"/>
                  </a:lnTo>
                  <a:lnTo>
                    <a:pt x="444" y="465"/>
                  </a:lnTo>
                  <a:lnTo>
                    <a:pt x="444" y="465"/>
                  </a:lnTo>
                  <a:lnTo>
                    <a:pt x="447" y="465"/>
                  </a:lnTo>
                  <a:lnTo>
                    <a:pt x="450" y="462"/>
                  </a:lnTo>
                  <a:lnTo>
                    <a:pt x="453" y="456"/>
                  </a:lnTo>
                  <a:lnTo>
                    <a:pt x="456" y="450"/>
                  </a:lnTo>
                  <a:lnTo>
                    <a:pt x="465" y="444"/>
                  </a:lnTo>
                  <a:lnTo>
                    <a:pt x="468" y="432"/>
                  </a:lnTo>
                  <a:lnTo>
                    <a:pt x="471" y="429"/>
                  </a:lnTo>
                  <a:lnTo>
                    <a:pt x="474" y="426"/>
                  </a:lnTo>
                  <a:lnTo>
                    <a:pt x="477" y="423"/>
                  </a:lnTo>
                  <a:lnTo>
                    <a:pt x="480" y="420"/>
                  </a:lnTo>
                  <a:lnTo>
                    <a:pt x="480" y="417"/>
                  </a:lnTo>
                  <a:lnTo>
                    <a:pt x="483" y="417"/>
                  </a:lnTo>
                  <a:lnTo>
                    <a:pt x="483" y="414"/>
                  </a:lnTo>
                  <a:lnTo>
                    <a:pt x="486" y="417"/>
                  </a:lnTo>
                  <a:lnTo>
                    <a:pt x="489" y="417"/>
                  </a:lnTo>
                  <a:lnTo>
                    <a:pt x="495" y="417"/>
                  </a:lnTo>
                  <a:lnTo>
                    <a:pt x="495" y="417"/>
                  </a:lnTo>
                  <a:lnTo>
                    <a:pt x="495" y="414"/>
                  </a:lnTo>
                  <a:lnTo>
                    <a:pt x="498" y="414"/>
                  </a:lnTo>
                  <a:lnTo>
                    <a:pt x="498" y="408"/>
                  </a:lnTo>
                  <a:lnTo>
                    <a:pt x="498" y="396"/>
                  </a:lnTo>
                  <a:lnTo>
                    <a:pt x="498" y="393"/>
                  </a:lnTo>
                  <a:lnTo>
                    <a:pt x="501" y="390"/>
                  </a:lnTo>
                  <a:lnTo>
                    <a:pt x="501" y="390"/>
                  </a:lnTo>
                  <a:lnTo>
                    <a:pt x="501" y="387"/>
                  </a:lnTo>
                  <a:lnTo>
                    <a:pt x="501" y="381"/>
                  </a:lnTo>
                  <a:lnTo>
                    <a:pt x="501" y="378"/>
                  </a:lnTo>
                  <a:lnTo>
                    <a:pt x="504" y="378"/>
                  </a:lnTo>
                  <a:lnTo>
                    <a:pt x="504" y="378"/>
                  </a:lnTo>
                  <a:lnTo>
                    <a:pt x="510" y="378"/>
                  </a:lnTo>
                  <a:lnTo>
                    <a:pt x="510" y="378"/>
                  </a:lnTo>
                  <a:lnTo>
                    <a:pt x="513" y="378"/>
                  </a:lnTo>
                  <a:lnTo>
                    <a:pt x="516" y="375"/>
                  </a:lnTo>
                  <a:lnTo>
                    <a:pt x="519" y="375"/>
                  </a:lnTo>
                  <a:lnTo>
                    <a:pt x="522" y="372"/>
                  </a:lnTo>
                  <a:lnTo>
                    <a:pt x="525" y="369"/>
                  </a:lnTo>
                  <a:lnTo>
                    <a:pt x="525" y="366"/>
                  </a:lnTo>
                  <a:lnTo>
                    <a:pt x="525" y="363"/>
                  </a:lnTo>
                  <a:lnTo>
                    <a:pt x="519" y="351"/>
                  </a:lnTo>
                  <a:lnTo>
                    <a:pt x="519" y="351"/>
                  </a:lnTo>
                  <a:lnTo>
                    <a:pt x="516" y="348"/>
                  </a:lnTo>
                  <a:lnTo>
                    <a:pt x="516" y="348"/>
                  </a:lnTo>
                  <a:lnTo>
                    <a:pt x="513" y="351"/>
                  </a:lnTo>
                  <a:lnTo>
                    <a:pt x="510" y="351"/>
                  </a:lnTo>
                  <a:lnTo>
                    <a:pt x="510" y="348"/>
                  </a:lnTo>
                  <a:lnTo>
                    <a:pt x="501" y="339"/>
                  </a:lnTo>
                  <a:lnTo>
                    <a:pt x="501" y="336"/>
                  </a:lnTo>
                  <a:lnTo>
                    <a:pt x="501" y="336"/>
                  </a:lnTo>
                  <a:lnTo>
                    <a:pt x="501" y="333"/>
                  </a:lnTo>
                  <a:lnTo>
                    <a:pt x="501" y="330"/>
                  </a:lnTo>
                  <a:lnTo>
                    <a:pt x="501" y="327"/>
                  </a:lnTo>
                  <a:lnTo>
                    <a:pt x="501" y="324"/>
                  </a:lnTo>
                  <a:lnTo>
                    <a:pt x="501" y="324"/>
                  </a:lnTo>
                  <a:lnTo>
                    <a:pt x="498" y="315"/>
                  </a:lnTo>
                  <a:lnTo>
                    <a:pt x="504" y="315"/>
                  </a:lnTo>
                  <a:lnTo>
                    <a:pt x="504" y="315"/>
                  </a:lnTo>
                  <a:lnTo>
                    <a:pt x="504" y="312"/>
                  </a:lnTo>
                  <a:lnTo>
                    <a:pt x="504" y="300"/>
                  </a:lnTo>
                  <a:lnTo>
                    <a:pt x="501" y="300"/>
                  </a:lnTo>
                  <a:lnTo>
                    <a:pt x="501" y="297"/>
                  </a:lnTo>
                  <a:lnTo>
                    <a:pt x="498" y="294"/>
                  </a:lnTo>
                  <a:lnTo>
                    <a:pt x="498" y="288"/>
                  </a:lnTo>
                  <a:lnTo>
                    <a:pt x="498" y="285"/>
                  </a:lnTo>
                  <a:lnTo>
                    <a:pt x="501" y="285"/>
                  </a:lnTo>
                  <a:lnTo>
                    <a:pt x="504" y="285"/>
                  </a:lnTo>
                  <a:lnTo>
                    <a:pt x="507" y="285"/>
                  </a:lnTo>
                  <a:lnTo>
                    <a:pt x="507" y="282"/>
                  </a:lnTo>
                  <a:lnTo>
                    <a:pt x="513" y="276"/>
                  </a:lnTo>
                  <a:lnTo>
                    <a:pt x="519" y="273"/>
                  </a:lnTo>
                  <a:lnTo>
                    <a:pt x="522" y="270"/>
                  </a:lnTo>
                  <a:lnTo>
                    <a:pt x="522" y="270"/>
                  </a:lnTo>
                  <a:lnTo>
                    <a:pt x="534" y="270"/>
                  </a:lnTo>
                  <a:lnTo>
                    <a:pt x="537" y="270"/>
                  </a:lnTo>
                  <a:lnTo>
                    <a:pt x="540" y="270"/>
                  </a:lnTo>
                  <a:lnTo>
                    <a:pt x="540" y="267"/>
                  </a:lnTo>
                  <a:lnTo>
                    <a:pt x="540" y="267"/>
                  </a:lnTo>
                  <a:lnTo>
                    <a:pt x="540" y="264"/>
                  </a:lnTo>
                  <a:lnTo>
                    <a:pt x="540" y="261"/>
                  </a:lnTo>
                  <a:lnTo>
                    <a:pt x="543" y="261"/>
                  </a:lnTo>
                  <a:lnTo>
                    <a:pt x="546" y="258"/>
                  </a:lnTo>
                  <a:lnTo>
                    <a:pt x="546" y="255"/>
                  </a:lnTo>
                  <a:lnTo>
                    <a:pt x="549" y="249"/>
                  </a:lnTo>
                  <a:lnTo>
                    <a:pt x="552" y="246"/>
                  </a:lnTo>
                  <a:lnTo>
                    <a:pt x="555" y="246"/>
                  </a:lnTo>
                  <a:lnTo>
                    <a:pt x="555" y="246"/>
                  </a:lnTo>
                  <a:lnTo>
                    <a:pt x="558" y="243"/>
                  </a:lnTo>
                  <a:lnTo>
                    <a:pt x="561" y="243"/>
                  </a:lnTo>
                  <a:lnTo>
                    <a:pt x="561" y="246"/>
                  </a:lnTo>
                  <a:lnTo>
                    <a:pt x="564" y="246"/>
                  </a:lnTo>
                  <a:lnTo>
                    <a:pt x="567" y="243"/>
                  </a:lnTo>
                  <a:lnTo>
                    <a:pt x="576" y="237"/>
                  </a:lnTo>
                  <a:lnTo>
                    <a:pt x="579" y="237"/>
                  </a:lnTo>
                  <a:lnTo>
                    <a:pt x="582" y="225"/>
                  </a:lnTo>
                  <a:lnTo>
                    <a:pt x="579" y="222"/>
                  </a:lnTo>
                  <a:close/>
                </a:path>
              </a:pathLst>
            </a:custGeom>
            <a:grp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8" name="Freeform 20">
              <a:extLst>
                <a:ext uri="{FF2B5EF4-FFF2-40B4-BE49-F238E27FC236}">
                  <a16:creationId xmlns:a16="http://schemas.microsoft.com/office/drawing/2014/main" xmlns="" id="{38BF1286-D036-A248-8A57-13CFB2E4727B}"/>
                </a:ext>
              </a:extLst>
            </p:cNvPr>
            <p:cNvSpPr>
              <a:spLocks/>
            </p:cNvSpPr>
            <p:nvPr/>
          </p:nvSpPr>
          <p:spPr bwMode="auto">
            <a:xfrm>
              <a:off x="7451398" y="3558237"/>
              <a:ext cx="655638" cy="733425"/>
            </a:xfrm>
            <a:custGeom>
              <a:avLst/>
              <a:gdLst>
                <a:gd name="T0" fmla="*/ 362 w 413"/>
                <a:gd name="T1" fmla="*/ 42 h 462"/>
                <a:gd name="T2" fmla="*/ 380 w 413"/>
                <a:gd name="T3" fmla="*/ 57 h 462"/>
                <a:gd name="T4" fmla="*/ 401 w 413"/>
                <a:gd name="T5" fmla="*/ 84 h 462"/>
                <a:gd name="T6" fmla="*/ 410 w 413"/>
                <a:gd name="T7" fmla="*/ 126 h 462"/>
                <a:gd name="T8" fmla="*/ 413 w 413"/>
                <a:gd name="T9" fmla="*/ 150 h 462"/>
                <a:gd name="T10" fmla="*/ 398 w 413"/>
                <a:gd name="T11" fmla="*/ 171 h 462"/>
                <a:gd name="T12" fmla="*/ 383 w 413"/>
                <a:gd name="T13" fmla="*/ 180 h 462"/>
                <a:gd name="T14" fmla="*/ 377 w 413"/>
                <a:gd name="T15" fmla="*/ 204 h 462"/>
                <a:gd name="T16" fmla="*/ 386 w 413"/>
                <a:gd name="T17" fmla="*/ 216 h 462"/>
                <a:gd name="T18" fmla="*/ 398 w 413"/>
                <a:gd name="T19" fmla="*/ 246 h 462"/>
                <a:gd name="T20" fmla="*/ 386 w 413"/>
                <a:gd name="T21" fmla="*/ 264 h 462"/>
                <a:gd name="T22" fmla="*/ 392 w 413"/>
                <a:gd name="T23" fmla="*/ 294 h 462"/>
                <a:gd name="T24" fmla="*/ 380 w 413"/>
                <a:gd name="T25" fmla="*/ 324 h 462"/>
                <a:gd name="T26" fmla="*/ 362 w 413"/>
                <a:gd name="T27" fmla="*/ 318 h 462"/>
                <a:gd name="T28" fmla="*/ 365 w 413"/>
                <a:gd name="T29" fmla="*/ 324 h 462"/>
                <a:gd name="T30" fmla="*/ 359 w 413"/>
                <a:gd name="T31" fmla="*/ 342 h 462"/>
                <a:gd name="T32" fmla="*/ 338 w 413"/>
                <a:gd name="T33" fmla="*/ 366 h 462"/>
                <a:gd name="T34" fmla="*/ 332 w 413"/>
                <a:gd name="T35" fmla="*/ 387 h 462"/>
                <a:gd name="T36" fmla="*/ 320 w 413"/>
                <a:gd name="T37" fmla="*/ 417 h 462"/>
                <a:gd name="T38" fmla="*/ 317 w 413"/>
                <a:gd name="T39" fmla="*/ 441 h 462"/>
                <a:gd name="T40" fmla="*/ 285 w 413"/>
                <a:gd name="T41" fmla="*/ 450 h 462"/>
                <a:gd name="T42" fmla="*/ 270 w 413"/>
                <a:gd name="T43" fmla="*/ 450 h 462"/>
                <a:gd name="T44" fmla="*/ 231 w 413"/>
                <a:gd name="T45" fmla="*/ 453 h 462"/>
                <a:gd name="T46" fmla="*/ 207 w 413"/>
                <a:gd name="T47" fmla="*/ 432 h 462"/>
                <a:gd name="T48" fmla="*/ 186 w 413"/>
                <a:gd name="T49" fmla="*/ 426 h 462"/>
                <a:gd name="T50" fmla="*/ 171 w 413"/>
                <a:gd name="T51" fmla="*/ 432 h 462"/>
                <a:gd name="T52" fmla="*/ 162 w 413"/>
                <a:gd name="T53" fmla="*/ 408 h 462"/>
                <a:gd name="T54" fmla="*/ 138 w 413"/>
                <a:gd name="T55" fmla="*/ 396 h 462"/>
                <a:gd name="T56" fmla="*/ 135 w 413"/>
                <a:gd name="T57" fmla="*/ 381 h 462"/>
                <a:gd name="T58" fmla="*/ 135 w 413"/>
                <a:gd name="T59" fmla="*/ 369 h 462"/>
                <a:gd name="T60" fmla="*/ 129 w 413"/>
                <a:gd name="T61" fmla="*/ 351 h 462"/>
                <a:gd name="T62" fmla="*/ 144 w 413"/>
                <a:gd name="T63" fmla="*/ 330 h 462"/>
                <a:gd name="T64" fmla="*/ 135 w 413"/>
                <a:gd name="T65" fmla="*/ 324 h 462"/>
                <a:gd name="T66" fmla="*/ 135 w 413"/>
                <a:gd name="T67" fmla="*/ 309 h 462"/>
                <a:gd name="T68" fmla="*/ 105 w 413"/>
                <a:gd name="T69" fmla="*/ 297 h 462"/>
                <a:gd name="T70" fmla="*/ 111 w 413"/>
                <a:gd name="T71" fmla="*/ 282 h 462"/>
                <a:gd name="T72" fmla="*/ 81 w 413"/>
                <a:gd name="T73" fmla="*/ 258 h 462"/>
                <a:gd name="T74" fmla="*/ 57 w 413"/>
                <a:gd name="T75" fmla="*/ 258 h 462"/>
                <a:gd name="T76" fmla="*/ 39 w 413"/>
                <a:gd name="T77" fmla="*/ 261 h 462"/>
                <a:gd name="T78" fmla="*/ 24 w 413"/>
                <a:gd name="T79" fmla="*/ 237 h 462"/>
                <a:gd name="T80" fmla="*/ 6 w 413"/>
                <a:gd name="T81" fmla="*/ 213 h 462"/>
                <a:gd name="T82" fmla="*/ 24 w 413"/>
                <a:gd name="T83" fmla="*/ 201 h 462"/>
                <a:gd name="T84" fmla="*/ 36 w 413"/>
                <a:gd name="T85" fmla="*/ 174 h 462"/>
                <a:gd name="T86" fmla="*/ 45 w 413"/>
                <a:gd name="T87" fmla="*/ 162 h 462"/>
                <a:gd name="T88" fmla="*/ 54 w 413"/>
                <a:gd name="T89" fmla="*/ 135 h 462"/>
                <a:gd name="T90" fmla="*/ 36 w 413"/>
                <a:gd name="T91" fmla="*/ 120 h 462"/>
                <a:gd name="T92" fmla="*/ 39 w 413"/>
                <a:gd name="T93" fmla="*/ 99 h 462"/>
                <a:gd name="T94" fmla="*/ 33 w 413"/>
                <a:gd name="T95" fmla="*/ 69 h 462"/>
                <a:gd name="T96" fmla="*/ 57 w 413"/>
                <a:gd name="T97" fmla="*/ 54 h 462"/>
                <a:gd name="T98" fmla="*/ 78 w 413"/>
                <a:gd name="T99" fmla="*/ 45 h 462"/>
                <a:gd name="T100" fmla="*/ 96 w 413"/>
                <a:gd name="T101" fmla="*/ 27 h 462"/>
                <a:gd name="T102" fmla="*/ 123 w 413"/>
                <a:gd name="T103" fmla="*/ 27 h 462"/>
                <a:gd name="T104" fmla="*/ 147 w 413"/>
                <a:gd name="T105" fmla="*/ 18 h 462"/>
                <a:gd name="T106" fmla="*/ 186 w 413"/>
                <a:gd name="T107" fmla="*/ 15 h 462"/>
                <a:gd name="T108" fmla="*/ 204 w 413"/>
                <a:gd name="T109" fmla="*/ 18 h 462"/>
                <a:gd name="T110" fmla="*/ 222 w 413"/>
                <a:gd name="T111" fmla="*/ 18 h 462"/>
                <a:gd name="T112" fmla="*/ 237 w 413"/>
                <a:gd name="T113" fmla="*/ 6 h 462"/>
                <a:gd name="T114" fmla="*/ 252 w 413"/>
                <a:gd name="T115" fmla="*/ 12 h 462"/>
                <a:gd name="T116" fmla="*/ 291 w 413"/>
                <a:gd name="T117" fmla="*/ 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3" h="462">
                  <a:moveTo>
                    <a:pt x="341" y="12"/>
                  </a:moveTo>
                  <a:lnTo>
                    <a:pt x="350" y="21"/>
                  </a:lnTo>
                  <a:lnTo>
                    <a:pt x="353" y="27"/>
                  </a:lnTo>
                  <a:lnTo>
                    <a:pt x="356" y="30"/>
                  </a:lnTo>
                  <a:lnTo>
                    <a:pt x="356" y="33"/>
                  </a:lnTo>
                  <a:lnTo>
                    <a:pt x="359" y="39"/>
                  </a:lnTo>
                  <a:lnTo>
                    <a:pt x="359" y="42"/>
                  </a:lnTo>
                  <a:lnTo>
                    <a:pt x="362" y="42"/>
                  </a:lnTo>
                  <a:lnTo>
                    <a:pt x="365" y="45"/>
                  </a:lnTo>
                  <a:lnTo>
                    <a:pt x="371" y="45"/>
                  </a:lnTo>
                  <a:lnTo>
                    <a:pt x="374" y="45"/>
                  </a:lnTo>
                  <a:lnTo>
                    <a:pt x="374" y="48"/>
                  </a:lnTo>
                  <a:lnTo>
                    <a:pt x="374" y="51"/>
                  </a:lnTo>
                  <a:lnTo>
                    <a:pt x="377" y="54"/>
                  </a:lnTo>
                  <a:lnTo>
                    <a:pt x="377" y="57"/>
                  </a:lnTo>
                  <a:lnTo>
                    <a:pt x="380" y="57"/>
                  </a:lnTo>
                  <a:lnTo>
                    <a:pt x="380" y="54"/>
                  </a:lnTo>
                  <a:lnTo>
                    <a:pt x="383" y="54"/>
                  </a:lnTo>
                  <a:lnTo>
                    <a:pt x="386" y="54"/>
                  </a:lnTo>
                  <a:lnTo>
                    <a:pt x="389" y="57"/>
                  </a:lnTo>
                  <a:lnTo>
                    <a:pt x="395" y="72"/>
                  </a:lnTo>
                  <a:lnTo>
                    <a:pt x="398" y="75"/>
                  </a:lnTo>
                  <a:lnTo>
                    <a:pt x="398" y="81"/>
                  </a:lnTo>
                  <a:lnTo>
                    <a:pt x="401" y="84"/>
                  </a:lnTo>
                  <a:lnTo>
                    <a:pt x="401" y="87"/>
                  </a:lnTo>
                  <a:lnTo>
                    <a:pt x="407" y="93"/>
                  </a:lnTo>
                  <a:lnTo>
                    <a:pt x="407" y="99"/>
                  </a:lnTo>
                  <a:lnTo>
                    <a:pt x="407" y="111"/>
                  </a:lnTo>
                  <a:lnTo>
                    <a:pt x="407" y="114"/>
                  </a:lnTo>
                  <a:lnTo>
                    <a:pt x="407" y="117"/>
                  </a:lnTo>
                  <a:lnTo>
                    <a:pt x="407" y="120"/>
                  </a:lnTo>
                  <a:lnTo>
                    <a:pt x="410" y="126"/>
                  </a:lnTo>
                  <a:lnTo>
                    <a:pt x="413" y="132"/>
                  </a:lnTo>
                  <a:lnTo>
                    <a:pt x="413" y="135"/>
                  </a:lnTo>
                  <a:lnTo>
                    <a:pt x="413" y="135"/>
                  </a:lnTo>
                  <a:lnTo>
                    <a:pt x="413" y="141"/>
                  </a:lnTo>
                  <a:lnTo>
                    <a:pt x="413" y="141"/>
                  </a:lnTo>
                  <a:lnTo>
                    <a:pt x="413" y="144"/>
                  </a:lnTo>
                  <a:lnTo>
                    <a:pt x="413" y="147"/>
                  </a:lnTo>
                  <a:lnTo>
                    <a:pt x="413" y="150"/>
                  </a:lnTo>
                  <a:lnTo>
                    <a:pt x="410" y="153"/>
                  </a:lnTo>
                  <a:lnTo>
                    <a:pt x="407" y="156"/>
                  </a:lnTo>
                  <a:lnTo>
                    <a:pt x="407" y="159"/>
                  </a:lnTo>
                  <a:lnTo>
                    <a:pt x="404" y="162"/>
                  </a:lnTo>
                  <a:lnTo>
                    <a:pt x="404" y="165"/>
                  </a:lnTo>
                  <a:lnTo>
                    <a:pt x="401" y="168"/>
                  </a:lnTo>
                  <a:lnTo>
                    <a:pt x="401" y="171"/>
                  </a:lnTo>
                  <a:lnTo>
                    <a:pt x="398" y="171"/>
                  </a:lnTo>
                  <a:lnTo>
                    <a:pt x="398" y="174"/>
                  </a:lnTo>
                  <a:lnTo>
                    <a:pt x="395" y="177"/>
                  </a:lnTo>
                  <a:lnTo>
                    <a:pt x="395" y="180"/>
                  </a:lnTo>
                  <a:lnTo>
                    <a:pt x="392" y="180"/>
                  </a:lnTo>
                  <a:lnTo>
                    <a:pt x="392" y="180"/>
                  </a:lnTo>
                  <a:lnTo>
                    <a:pt x="389" y="180"/>
                  </a:lnTo>
                  <a:lnTo>
                    <a:pt x="386" y="180"/>
                  </a:lnTo>
                  <a:lnTo>
                    <a:pt x="383" y="180"/>
                  </a:lnTo>
                  <a:lnTo>
                    <a:pt x="380" y="183"/>
                  </a:lnTo>
                  <a:lnTo>
                    <a:pt x="380" y="186"/>
                  </a:lnTo>
                  <a:lnTo>
                    <a:pt x="374" y="189"/>
                  </a:lnTo>
                  <a:lnTo>
                    <a:pt x="371" y="192"/>
                  </a:lnTo>
                  <a:lnTo>
                    <a:pt x="371" y="192"/>
                  </a:lnTo>
                  <a:lnTo>
                    <a:pt x="371" y="195"/>
                  </a:lnTo>
                  <a:lnTo>
                    <a:pt x="377" y="201"/>
                  </a:lnTo>
                  <a:lnTo>
                    <a:pt x="377" y="204"/>
                  </a:lnTo>
                  <a:lnTo>
                    <a:pt x="380" y="207"/>
                  </a:lnTo>
                  <a:lnTo>
                    <a:pt x="380" y="210"/>
                  </a:lnTo>
                  <a:lnTo>
                    <a:pt x="380" y="213"/>
                  </a:lnTo>
                  <a:lnTo>
                    <a:pt x="380" y="213"/>
                  </a:lnTo>
                  <a:lnTo>
                    <a:pt x="383" y="213"/>
                  </a:lnTo>
                  <a:lnTo>
                    <a:pt x="386" y="213"/>
                  </a:lnTo>
                  <a:lnTo>
                    <a:pt x="386" y="216"/>
                  </a:lnTo>
                  <a:lnTo>
                    <a:pt x="386" y="216"/>
                  </a:lnTo>
                  <a:lnTo>
                    <a:pt x="389" y="216"/>
                  </a:lnTo>
                  <a:lnTo>
                    <a:pt x="389" y="219"/>
                  </a:lnTo>
                  <a:lnTo>
                    <a:pt x="398" y="225"/>
                  </a:lnTo>
                  <a:lnTo>
                    <a:pt x="398" y="231"/>
                  </a:lnTo>
                  <a:lnTo>
                    <a:pt x="398" y="234"/>
                  </a:lnTo>
                  <a:lnTo>
                    <a:pt x="398" y="237"/>
                  </a:lnTo>
                  <a:lnTo>
                    <a:pt x="398" y="243"/>
                  </a:lnTo>
                  <a:lnTo>
                    <a:pt x="398" y="246"/>
                  </a:lnTo>
                  <a:lnTo>
                    <a:pt x="398" y="246"/>
                  </a:lnTo>
                  <a:lnTo>
                    <a:pt x="398" y="249"/>
                  </a:lnTo>
                  <a:lnTo>
                    <a:pt x="395" y="249"/>
                  </a:lnTo>
                  <a:lnTo>
                    <a:pt x="395" y="252"/>
                  </a:lnTo>
                  <a:lnTo>
                    <a:pt x="392" y="252"/>
                  </a:lnTo>
                  <a:lnTo>
                    <a:pt x="389" y="252"/>
                  </a:lnTo>
                  <a:lnTo>
                    <a:pt x="389" y="255"/>
                  </a:lnTo>
                  <a:lnTo>
                    <a:pt x="386" y="264"/>
                  </a:lnTo>
                  <a:lnTo>
                    <a:pt x="386" y="267"/>
                  </a:lnTo>
                  <a:lnTo>
                    <a:pt x="386" y="270"/>
                  </a:lnTo>
                  <a:lnTo>
                    <a:pt x="392" y="273"/>
                  </a:lnTo>
                  <a:lnTo>
                    <a:pt x="392" y="276"/>
                  </a:lnTo>
                  <a:lnTo>
                    <a:pt x="392" y="282"/>
                  </a:lnTo>
                  <a:lnTo>
                    <a:pt x="392" y="285"/>
                  </a:lnTo>
                  <a:lnTo>
                    <a:pt x="392" y="291"/>
                  </a:lnTo>
                  <a:lnTo>
                    <a:pt x="392" y="294"/>
                  </a:lnTo>
                  <a:lnTo>
                    <a:pt x="395" y="294"/>
                  </a:lnTo>
                  <a:lnTo>
                    <a:pt x="398" y="297"/>
                  </a:lnTo>
                  <a:lnTo>
                    <a:pt x="392" y="315"/>
                  </a:lnTo>
                  <a:lnTo>
                    <a:pt x="392" y="321"/>
                  </a:lnTo>
                  <a:lnTo>
                    <a:pt x="389" y="324"/>
                  </a:lnTo>
                  <a:lnTo>
                    <a:pt x="389" y="324"/>
                  </a:lnTo>
                  <a:lnTo>
                    <a:pt x="386" y="324"/>
                  </a:lnTo>
                  <a:lnTo>
                    <a:pt x="380" y="324"/>
                  </a:lnTo>
                  <a:lnTo>
                    <a:pt x="377" y="321"/>
                  </a:lnTo>
                  <a:lnTo>
                    <a:pt x="374" y="318"/>
                  </a:lnTo>
                  <a:lnTo>
                    <a:pt x="371" y="318"/>
                  </a:lnTo>
                  <a:lnTo>
                    <a:pt x="371" y="318"/>
                  </a:lnTo>
                  <a:lnTo>
                    <a:pt x="368" y="318"/>
                  </a:lnTo>
                  <a:lnTo>
                    <a:pt x="368" y="318"/>
                  </a:lnTo>
                  <a:lnTo>
                    <a:pt x="362" y="318"/>
                  </a:lnTo>
                  <a:lnTo>
                    <a:pt x="362" y="318"/>
                  </a:lnTo>
                  <a:lnTo>
                    <a:pt x="362" y="321"/>
                  </a:lnTo>
                  <a:lnTo>
                    <a:pt x="362" y="321"/>
                  </a:lnTo>
                  <a:lnTo>
                    <a:pt x="362" y="321"/>
                  </a:lnTo>
                  <a:lnTo>
                    <a:pt x="365" y="321"/>
                  </a:lnTo>
                  <a:lnTo>
                    <a:pt x="365" y="324"/>
                  </a:lnTo>
                  <a:lnTo>
                    <a:pt x="365" y="324"/>
                  </a:lnTo>
                  <a:lnTo>
                    <a:pt x="365" y="324"/>
                  </a:lnTo>
                  <a:lnTo>
                    <a:pt x="365" y="324"/>
                  </a:lnTo>
                  <a:lnTo>
                    <a:pt x="365" y="327"/>
                  </a:lnTo>
                  <a:lnTo>
                    <a:pt x="365" y="327"/>
                  </a:lnTo>
                  <a:lnTo>
                    <a:pt x="365" y="330"/>
                  </a:lnTo>
                  <a:lnTo>
                    <a:pt x="365" y="330"/>
                  </a:lnTo>
                  <a:lnTo>
                    <a:pt x="362" y="336"/>
                  </a:lnTo>
                  <a:lnTo>
                    <a:pt x="362" y="339"/>
                  </a:lnTo>
                  <a:lnTo>
                    <a:pt x="359" y="339"/>
                  </a:lnTo>
                  <a:lnTo>
                    <a:pt x="359" y="342"/>
                  </a:lnTo>
                  <a:lnTo>
                    <a:pt x="356" y="342"/>
                  </a:lnTo>
                  <a:lnTo>
                    <a:pt x="350" y="354"/>
                  </a:lnTo>
                  <a:lnTo>
                    <a:pt x="350" y="354"/>
                  </a:lnTo>
                  <a:lnTo>
                    <a:pt x="344" y="357"/>
                  </a:lnTo>
                  <a:lnTo>
                    <a:pt x="341" y="357"/>
                  </a:lnTo>
                  <a:lnTo>
                    <a:pt x="338" y="357"/>
                  </a:lnTo>
                  <a:lnTo>
                    <a:pt x="338" y="360"/>
                  </a:lnTo>
                  <a:lnTo>
                    <a:pt x="338" y="366"/>
                  </a:lnTo>
                  <a:lnTo>
                    <a:pt x="338" y="366"/>
                  </a:lnTo>
                  <a:lnTo>
                    <a:pt x="329" y="375"/>
                  </a:lnTo>
                  <a:lnTo>
                    <a:pt x="329" y="375"/>
                  </a:lnTo>
                  <a:lnTo>
                    <a:pt x="329" y="378"/>
                  </a:lnTo>
                  <a:lnTo>
                    <a:pt x="329" y="381"/>
                  </a:lnTo>
                  <a:lnTo>
                    <a:pt x="329" y="384"/>
                  </a:lnTo>
                  <a:lnTo>
                    <a:pt x="329" y="384"/>
                  </a:lnTo>
                  <a:lnTo>
                    <a:pt x="332" y="387"/>
                  </a:lnTo>
                  <a:lnTo>
                    <a:pt x="332" y="390"/>
                  </a:lnTo>
                  <a:lnTo>
                    <a:pt x="332" y="393"/>
                  </a:lnTo>
                  <a:lnTo>
                    <a:pt x="326" y="402"/>
                  </a:lnTo>
                  <a:lnTo>
                    <a:pt x="326" y="405"/>
                  </a:lnTo>
                  <a:lnTo>
                    <a:pt x="326" y="408"/>
                  </a:lnTo>
                  <a:lnTo>
                    <a:pt x="323" y="411"/>
                  </a:lnTo>
                  <a:lnTo>
                    <a:pt x="320" y="414"/>
                  </a:lnTo>
                  <a:lnTo>
                    <a:pt x="320" y="417"/>
                  </a:lnTo>
                  <a:lnTo>
                    <a:pt x="312" y="423"/>
                  </a:lnTo>
                  <a:lnTo>
                    <a:pt x="312" y="426"/>
                  </a:lnTo>
                  <a:lnTo>
                    <a:pt x="312" y="429"/>
                  </a:lnTo>
                  <a:lnTo>
                    <a:pt x="312" y="429"/>
                  </a:lnTo>
                  <a:lnTo>
                    <a:pt x="315" y="438"/>
                  </a:lnTo>
                  <a:lnTo>
                    <a:pt x="315" y="438"/>
                  </a:lnTo>
                  <a:lnTo>
                    <a:pt x="317" y="441"/>
                  </a:lnTo>
                  <a:lnTo>
                    <a:pt x="317" y="441"/>
                  </a:lnTo>
                  <a:lnTo>
                    <a:pt x="317" y="441"/>
                  </a:lnTo>
                  <a:lnTo>
                    <a:pt x="315" y="444"/>
                  </a:lnTo>
                  <a:lnTo>
                    <a:pt x="315" y="444"/>
                  </a:lnTo>
                  <a:lnTo>
                    <a:pt x="312" y="444"/>
                  </a:lnTo>
                  <a:lnTo>
                    <a:pt x="306" y="447"/>
                  </a:lnTo>
                  <a:lnTo>
                    <a:pt x="300" y="447"/>
                  </a:lnTo>
                  <a:lnTo>
                    <a:pt x="288" y="447"/>
                  </a:lnTo>
                  <a:lnTo>
                    <a:pt x="285" y="450"/>
                  </a:lnTo>
                  <a:lnTo>
                    <a:pt x="285" y="450"/>
                  </a:lnTo>
                  <a:lnTo>
                    <a:pt x="279" y="453"/>
                  </a:lnTo>
                  <a:lnTo>
                    <a:pt x="276" y="453"/>
                  </a:lnTo>
                  <a:lnTo>
                    <a:pt x="276" y="453"/>
                  </a:lnTo>
                  <a:lnTo>
                    <a:pt x="276" y="450"/>
                  </a:lnTo>
                  <a:lnTo>
                    <a:pt x="273" y="450"/>
                  </a:lnTo>
                  <a:lnTo>
                    <a:pt x="270" y="450"/>
                  </a:lnTo>
                  <a:lnTo>
                    <a:pt x="270" y="450"/>
                  </a:lnTo>
                  <a:lnTo>
                    <a:pt x="258" y="456"/>
                  </a:lnTo>
                  <a:lnTo>
                    <a:pt x="246" y="462"/>
                  </a:lnTo>
                  <a:lnTo>
                    <a:pt x="240" y="462"/>
                  </a:lnTo>
                  <a:lnTo>
                    <a:pt x="240" y="459"/>
                  </a:lnTo>
                  <a:lnTo>
                    <a:pt x="237" y="459"/>
                  </a:lnTo>
                  <a:lnTo>
                    <a:pt x="237" y="459"/>
                  </a:lnTo>
                  <a:lnTo>
                    <a:pt x="234" y="456"/>
                  </a:lnTo>
                  <a:lnTo>
                    <a:pt x="231" y="453"/>
                  </a:lnTo>
                  <a:lnTo>
                    <a:pt x="228" y="453"/>
                  </a:lnTo>
                  <a:lnTo>
                    <a:pt x="225" y="450"/>
                  </a:lnTo>
                  <a:lnTo>
                    <a:pt x="225" y="450"/>
                  </a:lnTo>
                  <a:lnTo>
                    <a:pt x="225" y="447"/>
                  </a:lnTo>
                  <a:lnTo>
                    <a:pt x="222" y="444"/>
                  </a:lnTo>
                  <a:lnTo>
                    <a:pt x="216" y="438"/>
                  </a:lnTo>
                  <a:lnTo>
                    <a:pt x="210" y="435"/>
                  </a:lnTo>
                  <a:lnTo>
                    <a:pt x="207" y="432"/>
                  </a:lnTo>
                  <a:lnTo>
                    <a:pt x="201" y="429"/>
                  </a:lnTo>
                  <a:lnTo>
                    <a:pt x="198" y="429"/>
                  </a:lnTo>
                  <a:lnTo>
                    <a:pt x="192" y="432"/>
                  </a:lnTo>
                  <a:lnTo>
                    <a:pt x="192" y="432"/>
                  </a:lnTo>
                  <a:lnTo>
                    <a:pt x="189" y="429"/>
                  </a:lnTo>
                  <a:lnTo>
                    <a:pt x="189" y="429"/>
                  </a:lnTo>
                  <a:lnTo>
                    <a:pt x="189" y="426"/>
                  </a:lnTo>
                  <a:lnTo>
                    <a:pt x="186" y="426"/>
                  </a:lnTo>
                  <a:lnTo>
                    <a:pt x="186" y="429"/>
                  </a:lnTo>
                  <a:lnTo>
                    <a:pt x="183" y="429"/>
                  </a:lnTo>
                  <a:lnTo>
                    <a:pt x="183" y="432"/>
                  </a:lnTo>
                  <a:lnTo>
                    <a:pt x="180" y="432"/>
                  </a:lnTo>
                  <a:lnTo>
                    <a:pt x="177" y="435"/>
                  </a:lnTo>
                  <a:lnTo>
                    <a:pt x="177" y="435"/>
                  </a:lnTo>
                  <a:lnTo>
                    <a:pt x="174" y="435"/>
                  </a:lnTo>
                  <a:lnTo>
                    <a:pt x="171" y="432"/>
                  </a:lnTo>
                  <a:lnTo>
                    <a:pt x="168" y="429"/>
                  </a:lnTo>
                  <a:lnTo>
                    <a:pt x="165" y="426"/>
                  </a:lnTo>
                  <a:lnTo>
                    <a:pt x="165" y="423"/>
                  </a:lnTo>
                  <a:lnTo>
                    <a:pt x="162" y="420"/>
                  </a:lnTo>
                  <a:lnTo>
                    <a:pt x="162" y="414"/>
                  </a:lnTo>
                  <a:lnTo>
                    <a:pt x="159" y="414"/>
                  </a:lnTo>
                  <a:lnTo>
                    <a:pt x="159" y="411"/>
                  </a:lnTo>
                  <a:lnTo>
                    <a:pt x="162" y="408"/>
                  </a:lnTo>
                  <a:lnTo>
                    <a:pt x="162" y="405"/>
                  </a:lnTo>
                  <a:lnTo>
                    <a:pt x="162" y="402"/>
                  </a:lnTo>
                  <a:lnTo>
                    <a:pt x="162" y="402"/>
                  </a:lnTo>
                  <a:lnTo>
                    <a:pt x="159" y="402"/>
                  </a:lnTo>
                  <a:lnTo>
                    <a:pt x="147" y="402"/>
                  </a:lnTo>
                  <a:lnTo>
                    <a:pt x="144" y="402"/>
                  </a:lnTo>
                  <a:lnTo>
                    <a:pt x="141" y="399"/>
                  </a:lnTo>
                  <a:lnTo>
                    <a:pt x="138" y="396"/>
                  </a:lnTo>
                  <a:lnTo>
                    <a:pt x="135" y="396"/>
                  </a:lnTo>
                  <a:lnTo>
                    <a:pt x="135" y="393"/>
                  </a:lnTo>
                  <a:lnTo>
                    <a:pt x="135" y="390"/>
                  </a:lnTo>
                  <a:lnTo>
                    <a:pt x="138" y="390"/>
                  </a:lnTo>
                  <a:lnTo>
                    <a:pt x="138" y="387"/>
                  </a:lnTo>
                  <a:lnTo>
                    <a:pt x="138" y="384"/>
                  </a:lnTo>
                  <a:lnTo>
                    <a:pt x="138" y="381"/>
                  </a:lnTo>
                  <a:lnTo>
                    <a:pt x="135" y="381"/>
                  </a:lnTo>
                  <a:lnTo>
                    <a:pt x="135" y="381"/>
                  </a:lnTo>
                  <a:lnTo>
                    <a:pt x="129" y="381"/>
                  </a:lnTo>
                  <a:lnTo>
                    <a:pt x="129" y="381"/>
                  </a:lnTo>
                  <a:lnTo>
                    <a:pt x="126" y="378"/>
                  </a:lnTo>
                  <a:lnTo>
                    <a:pt x="126" y="378"/>
                  </a:lnTo>
                  <a:lnTo>
                    <a:pt x="129" y="375"/>
                  </a:lnTo>
                  <a:lnTo>
                    <a:pt x="129" y="372"/>
                  </a:lnTo>
                  <a:lnTo>
                    <a:pt x="135" y="369"/>
                  </a:lnTo>
                  <a:lnTo>
                    <a:pt x="135" y="366"/>
                  </a:lnTo>
                  <a:lnTo>
                    <a:pt x="135" y="363"/>
                  </a:lnTo>
                  <a:lnTo>
                    <a:pt x="135" y="363"/>
                  </a:lnTo>
                  <a:lnTo>
                    <a:pt x="132" y="360"/>
                  </a:lnTo>
                  <a:lnTo>
                    <a:pt x="129" y="357"/>
                  </a:lnTo>
                  <a:lnTo>
                    <a:pt x="129" y="357"/>
                  </a:lnTo>
                  <a:lnTo>
                    <a:pt x="129" y="354"/>
                  </a:lnTo>
                  <a:lnTo>
                    <a:pt x="129" y="351"/>
                  </a:lnTo>
                  <a:lnTo>
                    <a:pt x="129" y="351"/>
                  </a:lnTo>
                  <a:lnTo>
                    <a:pt x="129" y="348"/>
                  </a:lnTo>
                  <a:lnTo>
                    <a:pt x="129" y="345"/>
                  </a:lnTo>
                  <a:lnTo>
                    <a:pt x="132" y="342"/>
                  </a:lnTo>
                  <a:lnTo>
                    <a:pt x="135" y="342"/>
                  </a:lnTo>
                  <a:lnTo>
                    <a:pt x="138" y="336"/>
                  </a:lnTo>
                  <a:lnTo>
                    <a:pt x="144" y="333"/>
                  </a:lnTo>
                  <a:lnTo>
                    <a:pt x="144" y="330"/>
                  </a:lnTo>
                  <a:lnTo>
                    <a:pt x="147" y="327"/>
                  </a:lnTo>
                  <a:lnTo>
                    <a:pt x="144" y="327"/>
                  </a:lnTo>
                  <a:lnTo>
                    <a:pt x="144" y="324"/>
                  </a:lnTo>
                  <a:lnTo>
                    <a:pt x="141" y="324"/>
                  </a:lnTo>
                  <a:lnTo>
                    <a:pt x="141" y="324"/>
                  </a:lnTo>
                  <a:lnTo>
                    <a:pt x="138" y="327"/>
                  </a:lnTo>
                  <a:lnTo>
                    <a:pt x="135" y="327"/>
                  </a:lnTo>
                  <a:lnTo>
                    <a:pt x="135" y="324"/>
                  </a:lnTo>
                  <a:lnTo>
                    <a:pt x="135" y="321"/>
                  </a:lnTo>
                  <a:lnTo>
                    <a:pt x="135" y="321"/>
                  </a:lnTo>
                  <a:lnTo>
                    <a:pt x="135" y="318"/>
                  </a:lnTo>
                  <a:lnTo>
                    <a:pt x="135" y="315"/>
                  </a:lnTo>
                  <a:lnTo>
                    <a:pt x="138" y="312"/>
                  </a:lnTo>
                  <a:lnTo>
                    <a:pt x="138" y="312"/>
                  </a:lnTo>
                  <a:lnTo>
                    <a:pt x="138" y="309"/>
                  </a:lnTo>
                  <a:lnTo>
                    <a:pt x="135" y="309"/>
                  </a:lnTo>
                  <a:lnTo>
                    <a:pt x="135" y="306"/>
                  </a:lnTo>
                  <a:lnTo>
                    <a:pt x="132" y="309"/>
                  </a:lnTo>
                  <a:lnTo>
                    <a:pt x="126" y="303"/>
                  </a:lnTo>
                  <a:lnTo>
                    <a:pt x="120" y="303"/>
                  </a:lnTo>
                  <a:lnTo>
                    <a:pt x="114" y="300"/>
                  </a:lnTo>
                  <a:lnTo>
                    <a:pt x="111" y="300"/>
                  </a:lnTo>
                  <a:lnTo>
                    <a:pt x="105" y="297"/>
                  </a:lnTo>
                  <a:lnTo>
                    <a:pt x="105" y="297"/>
                  </a:lnTo>
                  <a:lnTo>
                    <a:pt x="102" y="294"/>
                  </a:lnTo>
                  <a:lnTo>
                    <a:pt x="105" y="291"/>
                  </a:lnTo>
                  <a:lnTo>
                    <a:pt x="105" y="291"/>
                  </a:lnTo>
                  <a:lnTo>
                    <a:pt x="105" y="291"/>
                  </a:lnTo>
                  <a:lnTo>
                    <a:pt x="108" y="288"/>
                  </a:lnTo>
                  <a:lnTo>
                    <a:pt x="108" y="288"/>
                  </a:lnTo>
                  <a:lnTo>
                    <a:pt x="111" y="285"/>
                  </a:lnTo>
                  <a:lnTo>
                    <a:pt x="111" y="282"/>
                  </a:lnTo>
                  <a:lnTo>
                    <a:pt x="108" y="282"/>
                  </a:lnTo>
                  <a:lnTo>
                    <a:pt x="108" y="279"/>
                  </a:lnTo>
                  <a:lnTo>
                    <a:pt x="99" y="279"/>
                  </a:lnTo>
                  <a:lnTo>
                    <a:pt x="93" y="276"/>
                  </a:lnTo>
                  <a:lnTo>
                    <a:pt x="93" y="273"/>
                  </a:lnTo>
                  <a:lnTo>
                    <a:pt x="90" y="273"/>
                  </a:lnTo>
                  <a:lnTo>
                    <a:pt x="84" y="264"/>
                  </a:lnTo>
                  <a:lnTo>
                    <a:pt x="81" y="258"/>
                  </a:lnTo>
                  <a:lnTo>
                    <a:pt x="81" y="258"/>
                  </a:lnTo>
                  <a:lnTo>
                    <a:pt x="78" y="255"/>
                  </a:lnTo>
                  <a:lnTo>
                    <a:pt x="75" y="255"/>
                  </a:lnTo>
                  <a:lnTo>
                    <a:pt x="72" y="258"/>
                  </a:lnTo>
                  <a:lnTo>
                    <a:pt x="69" y="258"/>
                  </a:lnTo>
                  <a:lnTo>
                    <a:pt x="66" y="255"/>
                  </a:lnTo>
                  <a:lnTo>
                    <a:pt x="63" y="255"/>
                  </a:lnTo>
                  <a:lnTo>
                    <a:pt x="57" y="258"/>
                  </a:lnTo>
                  <a:lnTo>
                    <a:pt x="54" y="258"/>
                  </a:lnTo>
                  <a:lnTo>
                    <a:pt x="51" y="258"/>
                  </a:lnTo>
                  <a:lnTo>
                    <a:pt x="48" y="255"/>
                  </a:lnTo>
                  <a:lnTo>
                    <a:pt x="48" y="255"/>
                  </a:lnTo>
                  <a:lnTo>
                    <a:pt x="45" y="255"/>
                  </a:lnTo>
                  <a:lnTo>
                    <a:pt x="45" y="261"/>
                  </a:lnTo>
                  <a:lnTo>
                    <a:pt x="42" y="261"/>
                  </a:lnTo>
                  <a:lnTo>
                    <a:pt x="39" y="261"/>
                  </a:lnTo>
                  <a:lnTo>
                    <a:pt x="30" y="261"/>
                  </a:lnTo>
                  <a:lnTo>
                    <a:pt x="27" y="258"/>
                  </a:lnTo>
                  <a:lnTo>
                    <a:pt x="27" y="255"/>
                  </a:lnTo>
                  <a:lnTo>
                    <a:pt x="27" y="255"/>
                  </a:lnTo>
                  <a:lnTo>
                    <a:pt x="27" y="246"/>
                  </a:lnTo>
                  <a:lnTo>
                    <a:pt x="27" y="243"/>
                  </a:lnTo>
                  <a:lnTo>
                    <a:pt x="27" y="243"/>
                  </a:lnTo>
                  <a:lnTo>
                    <a:pt x="24" y="237"/>
                  </a:lnTo>
                  <a:lnTo>
                    <a:pt x="21" y="234"/>
                  </a:lnTo>
                  <a:lnTo>
                    <a:pt x="18" y="231"/>
                  </a:lnTo>
                  <a:lnTo>
                    <a:pt x="15" y="231"/>
                  </a:lnTo>
                  <a:lnTo>
                    <a:pt x="9" y="231"/>
                  </a:lnTo>
                  <a:lnTo>
                    <a:pt x="3" y="231"/>
                  </a:lnTo>
                  <a:lnTo>
                    <a:pt x="0" y="228"/>
                  </a:lnTo>
                  <a:lnTo>
                    <a:pt x="3" y="216"/>
                  </a:lnTo>
                  <a:lnTo>
                    <a:pt x="6" y="213"/>
                  </a:lnTo>
                  <a:lnTo>
                    <a:pt x="9" y="210"/>
                  </a:lnTo>
                  <a:lnTo>
                    <a:pt x="12" y="207"/>
                  </a:lnTo>
                  <a:lnTo>
                    <a:pt x="15" y="204"/>
                  </a:lnTo>
                  <a:lnTo>
                    <a:pt x="15" y="201"/>
                  </a:lnTo>
                  <a:lnTo>
                    <a:pt x="18" y="201"/>
                  </a:lnTo>
                  <a:lnTo>
                    <a:pt x="18" y="198"/>
                  </a:lnTo>
                  <a:lnTo>
                    <a:pt x="21" y="201"/>
                  </a:lnTo>
                  <a:lnTo>
                    <a:pt x="24" y="201"/>
                  </a:lnTo>
                  <a:lnTo>
                    <a:pt x="30" y="201"/>
                  </a:lnTo>
                  <a:lnTo>
                    <a:pt x="30" y="201"/>
                  </a:lnTo>
                  <a:lnTo>
                    <a:pt x="30" y="198"/>
                  </a:lnTo>
                  <a:lnTo>
                    <a:pt x="33" y="198"/>
                  </a:lnTo>
                  <a:lnTo>
                    <a:pt x="33" y="192"/>
                  </a:lnTo>
                  <a:lnTo>
                    <a:pt x="33" y="180"/>
                  </a:lnTo>
                  <a:lnTo>
                    <a:pt x="33" y="177"/>
                  </a:lnTo>
                  <a:lnTo>
                    <a:pt x="36" y="174"/>
                  </a:lnTo>
                  <a:lnTo>
                    <a:pt x="36" y="174"/>
                  </a:lnTo>
                  <a:lnTo>
                    <a:pt x="36" y="171"/>
                  </a:lnTo>
                  <a:lnTo>
                    <a:pt x="36" y="165"/>
                  </a:lnTo>
                  <a:lnTo>
                    <a:pt x="36" y="162"/>
                  </a:lnTo>
                  <a:lnTo>
                    <a:pt x="39" y="162"/>
                  </a:lnTo>
                  <a:lnTo>
                    <a:pt x="39" y="162"/>
                  </a:lnTo>
                  <a:lnTo>
                    <a:pt x="45" y="162"/>
                  </a:lnTo>
                  <a:lnTo>
                    <a:pt x="45" y="162"/>
                  </a:lnTo>
                  <a:lnTo>
                    <a:pt x="48" y="162"/>
                  </a:lnTo>
                  <a:lnTo>
                    <a:pt x="51" y="159"/>
                  </a:lnTo>
                  <a:lnTo>
                    <a:pt x="54" y="159"/>
                  </a:lnTo>
                  <a:lnTo>
                    <a:pt x="57" y="156"/>
                  </a:lnTo>
                  <a:lnTo>
                    <a:pt x="60" y="153"/>
                  </a:lnTo>
                  <a:lnTo>
                    <a:pt x="60" y="150"/>
                  </a:lnTo>
                  <a:lnTo>
                    <a:pt x="60" y="147"/>
                  </a:lnTo>
                  <a:lnTo>
                    <a:pt x="54" y="135"/>
                  </a:lnTo>
                  <a:lnTo>
                    <a:pt x="54" y="135"/>
                  </a:lnTo>
                  <a:lnTo>
                    <a:pt x="51" y="132"/>
                  </a:lnTo>
                  <a:lnTo>
                    <a:pt x="51" y="132"/>
                  </a:lnTo>
                  <a:lnTo>
                    <a:pt x="48" y="135"/>
                  </a:lnTo>
                  <a:lnTo>
                    <a:pt x="45" y="135"/>
                  </a:lnTo>
                  <a:lnTo>
                    <a:pt x="45" y="132"/>
                  </a:lnTo>
                  <a:lnTo>
                    <a:pt x="36" y="123"/>
                  </a:lnTo>
                  <a:lnTo>
                    <a:pt x="36" y="120"/>
                  </a:lnTo>
                  <a:lnTo>
                    <a:pt x="36" y="120"/>
                  </a:lnTo>
                  <a:lnTo>
                    <a:pt x="36" y="117"/>
                  </a:lnTo>
                  <a:lnTo>
                    <a:pt x="36" y="114"/>
                  </a:lnTo>
                  <a:lnTo>
                    <a:pt x="36" y="111"/>
                  </a:lnTo>
                  <a:lnTo>
                    <a:pt x="36" y="108"/>
                  </a:lnTo>
                  <a:lnTo>
                    <a:pt x="36" y="108"/>
                  </a:lnTo>
                  <a:lnTo>
                    <a:pt x="33" y="99"/>
                  </a:lnTo>
                  <a:lnTo>
                    <a:pt x="39" y="99"/>
                  </a:lnTo>
                  <a:lnTo>
                    <a:pt x="39" y="99"/>
                  </a:lnTo>
                  <a:lnTo>
                    <a:pt x="39" y="96"/>
                  </a:lnTo>
                  <a:lnTo>
                    <a:pt x="39" y="84"/>
                  </a:lnTo>
                  <a:lnTo>
                    <a:pt x="36" y="84"/>
                  </a:lnTo>
                  <a:lnTo>
                    <a:pt x="36" y="81"/>
                  </a:lnTo>
                  <a:lnTo>
                    <a:pt x="33" y="78"/>
                  </a:lnTo>
                  <a:lnTo>
                    <a:pt x="33" y="72"/>
                  </a:lnTo>
                  <a:lnTo>
                    <a:pt x="33" y="69"/>
                  </a:lnTo>
                  <a:lnTo>
                    <a:pt x="36" y="69"/>
                  </a:lnTo>
                  <a:lnTo>
                    <a:pt x="39" y="69"/>
                  </a:lnTo>
                  <a:lnTo>
                    <a:pt x="42" y="69"/>
                  </a:lnTo>
                  <a:lnTo>
                    <a:pt x="42" y="66"/>
                  </a:lnTo>
                  <a:lnTo>
                    <a:pt x="48" y="60"/>
                  </a:lnTo>
                  <a:lnTo>
                    <a:pt x="54" y="57"/>
                  </a:lnTo>
                  <a:lnTo>
                    <a:pt x="57" y="54"/>
                  </a:lnTo>
                  <a:lnTo>
                    <a:pt x="57" y="54"/>
                  </a:lnTo>
                  <a:lnTo>
                    <a:pt x="69" y="54"/>
                  </a:lnTo>
                  <a:lnTo>
                    <a:pt x="72" y="54"/>
                  </a:lnTo>
                  <a:lnTo>
                    <a:pt x="75" y="54"/>
                  </a:lnTo>
                  <a:lnTo>
                    <a:pt x="75" y="51"/>
                  </a:lnTo>
                  <a:lnTo>
                    <a:pt x="75" y="51"/>
                  </a:lnTo>
                  <a:lnTo>
                    <a:pt x="75" y="48"/>
                  </a:lnTo>
                  <a:lnTo>
                    <a:pt x="75" y="45"/>
                  </a:lnTo>
                  <a:lnTo>
                    <a:pt x="78" y="45"/>
                  </a:lnTo>
                  <a:lnTo>
                    <a:pt x="81" y="42"/>
                  </a:lnTo>
                  <a:lnTo>
                    <a:pt x="81" y="39"/>
                  </a:lnTo>
                  <a:lnTo>
                    <a:pt x="84" y="33"/>
                  </a:lnTo>
                  <a:lnTo>
                    <a:pt x="87" y="30"/>
                  </a:lnTo>
                  <a:lnTo>
                    <a:pt x="90" y="30"/>
                  </a:lnTo>
                  <a:lnTo>
                    <a:pt x="90" y="30"/>
                  </a:lnTo>
                  <a:lnTo>
                    <a:pt x="93" y="27"/>
                  </a:lnTo>
                  <a:lnTo>
                    <a:pt x="96" y="27"/>
                  </a:lnTo>
                  <a:lnTo>
                    <a:pt x="96" y="30"/>
                  </a:lnTo>
                  <a:lnTo>
                    <a:pt x="99" y="30"/>
                  </a:lnTo>
                  <a:lnTo>
                    <a:pt x="102" y="27"/>
                  </a:lnTo>
                  <a:lnTo>
                    <a:pt x="111" y="21"/>
                  </a:lnTo>
                  <a:lnTo>
                    <a:pt x="114" y="21"/>
                  </a:lnTo>
                  <a:lnTo>
                    <a:pt x="117" y="24"/>
                  </a:lnTo>
                  <a:lnTo>
                    <a:pt x="120" y="24"/>
                  </a:lnTo>
                  <a:lnTo>
                    <a:pt x="123" y="27"/>
                  </a:lnTo>
                  <a:lnTo>
                    <a:pt x="126" y="27"/>
                  </a:lnTo>
                  <a:lnTo>
                    <a:pt x="129" y="27"/>
                  </a:lnTo>
                  <a:lnTo>
                    <a:pt x="138" y="27"/>
                  </a:lnTo>
                  <a:lnTo>
                    <a:pt x="141" y="24"/>
                  </a:lnTo>
                  <a:lnTo>
                    <a:pt x="144" y="24"/>
                  </a:lnTo>
                  <a:lnTo>
                    <a:pt x="144" y="21"/>
                  </a:lnTo>
                  <a:lnTo>
                    <a:pt x="144" y="21"/>
                  </a:lnTo>
                  <a:lnTo>
                    <a:pt x="147" y="18"/>
                  </a:lnTo>
                  <a:lnTo>
                    <a:pt x="150" y="18"/>
                  </a:lnTo>
                  <a:lnTo>
                    <a:pt x="153" y="21"/>
                  </a:lnTo>
                  <a:lnTo>
                    <a:pt x="153" y="21"/>
                  </a:lnTo>
                  <a:lnTo>
                    <a:pt x="153" y="24"/>
                  </a:lnTo>
                  <a:lnTo>
                    <a:pt x="156" y="27"/>
                  </a:lnTo>
                  <a:lnTo>
                    <a:pt x="165" y="33"/>
                  </a:lnTo>
                  <a:lnTo>
                    <a:pt x="171" y="27"/>
                  </a:lnTo>
                  <a:lnTo>
                    <a:pt x="186" y="15"/>
                  </a:lnTo>
                  <a:lnTo>
                    <a:pt x="189" y="12"/>
                  </a:lnTo>
                  <a:lnTo>
                    <a:pt x="189" y="12"/>
                  </a:lnTo>
                  <a:lnTo>
                    <a:pt x="192" y="15"/>
                  </a:lnTo>
                  <a:lnTo>
                    <a:pt x="195" y="15"/>
                  </a:lnTo>
                  <a:lnTo>
                    <a:pt x="201" y="15"/>
                  </a:lnTo>
                  <a:lnTo>
                    <a:pt x="204" y="15"/>
                  </a:lnTo>
                  <a:lnTo>
                    <a:pt x="204" y="18"/>
                  </a:lnTo>
                  <a:lnTo>
                    <a:pt x="204" y="18"/>
                  </a:lnTo>
                  <a:lnTo>
                    <a:pt x="204" y="21"/>
                  </a:lnTo>
                  <a:lnTo>
                    <a:pt x="207" y="21"/>
                  </a:lnTo>
                  <a:lnTo>
                    <a:pt x="210" y="24"/>
                  </a:lnTo>
                  <a:lnTo>
                    <a:pt x="213" y="21"/>
                  </a:lnTo>
                  <a:lnTo>
                    <a:pt x="213" y="21"/>
                  </a:lnTo>
                  <a:lnTo>
                    <a:pt x="216" y="18"/>
                  </a:lnTo>
                  <a:lnTo>
                    <a:pt x="219" y="18"/>
                  </a:lnTo>
                  <a:lnTo>
                    <a:pt x="222" y="18"/>
                  </a:lnTo>
                  <a:lnTo>
                    <a:pt x="231" y="18"/>
                  </a:lnTo>
                  <a:lnTo>
                    <a:pt x="234" y="18"/>
                  </a:lnTo>
                  <a:lnTo>
                    <a:pt x="234" y="15"/>
                  </a:lnTo>
                  <a:lnTo>
                    <a:pt x="234" y="15"/>
                  </a:lnTo>
                  <a:lnTo>
                    <a:pt x="237" y="12"/>
                  </a:lnTo>
                  <a:lnTo>
                    <a:pt x="237" y="12"/>
                  </a:lnTo>
                  <a:lnTo>
                    <a:pt x="237" y="9"/>
                  </a:lnTo>
                  <a:lnTo>
                    <a:pt x="237" y="6"/>
                  </a:lnTo>
                  <a:lnTo>
                    <a:pt x="237" y="3"/>
                  </a:lnTo>
                  <a:lnTo>
                    <a:pt x="237" y="3"/>
                  </a:lnTo>
                  <a:lnTo>
                    <a:pt x="240" y="0"/>
                  </a:lnTo>
                  <a:lnTo>
                    <a:pt x="243" y="3"/>
                  </a:lnTo>
                  <a:lnTo>
                    <a:pt x="243" y="3"/>
                  </a:lnTo>
                  <a:lnTo>
                    <a:pt x="249" y="9"/>
                  </a:lnTo>
                  <a:lnTo>
                    <a:pt x="249" y="12"/>
                  </a:lnTo>
                  <a:lnTo>
                    <a:pt x="252" y="12"/>
                  </a:lnTo>
                  <a:lnTo>
                    <a:pt x="255" y="9"/>
                  </a:lnTo>
                  <a:lnTo>
                    <a:pt x="258" y="6"/>
                  </a:lnTo>
                  <a:lnTo>
                    <a:pt x="261" y="6"/>
                  </a:lnTo>
                  <a:lnTo>
                    <a:pt x="264" y="6"/>
                  </a:lnTo>
                  <a:lnTo>
                    <a:pt x="282" y="6"/>
                  </a:lnTo>
                  <a:lnTo>
                    <a:pt x="285" y="6"/>
                  </a:lnTo>
                  <a:lnTo>
                    <a:pt x="288" y="9"/>
                  </a:lnTo>
                  <a:lnTo>
                    <a:pt x="291" y="9"/>
                  </a:lnTo>
                  <a:lnTo>
                    <a:pt x="303" y="9"/>
                  </a:lnTo>
                  <a:lnTo>
                    <a:pt x="309" y="12"/>
                  </a:lnTo>
                  <a:lnTo>
                    <a:pt x="320" y="9"/>
                  </a:lnTo>
                  <a:lnTo>
                    <a:pt x="341" y="12"/>
                  </a:lnTo>
                  <a:close/>
                </a:path>
              </a:pathLst>
            </a:custGeom>
            <a:grp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8" name="Freeform 30">
              <a:extLst>
                <a:ext uri="{FF2B5EF4-FFF2-40B4-BE49-F238E27FC236}">
                  <a16:creationId xmlns:a16="http://schemas.microsoft.com/office/drawing/2014/main" xmlns="" id="{4DED349E-E53E-9442-A6DB-2CD400CC3F09}"/>
                </a:ext>
              </a:extLst>
            </p:cNvPr>
            <p:cNvSpPr>
              <a:spLocks/>
            </p:cNvSpPr>
            <p:nvPr/>
          </p:nvSpPr>
          <p:spPr bwMode="auto">
            <a:xfrm>
              <a:off x="6651298" y="3920187"/>
              <a:ext cx="1095375" cy="1370013"/>
            </a:xfrm>
            <a:custGeom>
              <a:avLst/>
              <a:gdLst>
                <a:gd name="T0" fmla="*/ 543 w 690"/>
                <a:gd name="T1" fmla="*/ 30 h 863"/>
                <a:gd name="T2" fmla="*/ 582 w 690"/>
                <a:gd name="T3" fmla="*/ 27 h 863"/>
                <a:gd name="T4" fmla="*/ 624 w 690"/>
                <a:gd name="T5" fmla="*/ 51 h 863"/>
                <a:gd name="T6" fmla="*/ 627 w 690"/>
                <a:gd name="T7" fmla="*/ 72 h 863"/>
                <a:gd name="T8" fmla="*/ 651 w 690"/>
                <a:gd name="T9" fmla="*/ 93 h 863"/>
                <a:gd name="T10" fmla="*/ 654 w 690"/>
                <a:gd name="T11" fmla="*/ 108 h 863"/>
                <a:gd name="T12" fmla="*/ 651 w 690"/>
                <a:gd name="T13" fmla="*/ 135 h 863"/>
                <a:gd name="T14" fmla="*/ 654 w 690"/>
                <a:gd name="T15" fmla="*/ 156 h 863"/>
                <a:gd name="T16" fmla="*/ 678 w 690"/>
                <a:gd name="T17" fmla="*/ 174 h 863"/>
                <a:gd name="T18" fmla="*/ 684 w 690"/>
                <a:gd name="T19" fmla="*/ 213 h 863"/>
                <a:gd name="T20" fmla="*/ 675 w 690"/>
                <a:gd name="T21" fmla="*/ 258 h 863"/>
                <a:gd name="T22" fmla="*/ 660 w 690"/>
                <a:gd name="T23" fmla="*/ 285 h 863"/>
                <a:gd name="T24" fmla="*/ 633 w 690"/>
                <a:gd name="T25" fmla="*/ 306 h 863"/>
                <a:gd name="T26" fmla="*/ 597 w 690"/>
                <a:gd name="T27" fmla="*/ 357 h 863"/>
                <a:gd name="T28" fmla="*/ 606 w 690"/>
                <a:gd name="T29" fmla="*/ 384 h 863"/>
                <a:gd name="T30" fmla="*/ 573 w 690"/>
                <a:gd name="T31" fmla="*/ 402 h 863"/>
                <a:gd name="T32" fmla="*/ 579 w 690"/>
                <a:gd name="T33" fmla="*/ 426 h 863"/>
                <a:gd name="T34" fmla="*/ 570 w 690"/>
                <a:gd name="T35" fmla="*/ 462 h 863"/>
                <a:gd name="T36" fmla="*/ 549 w 690"/>
                <a:gd name="T37" fmla="*/ 468 h 863"/>
                <a:gd name="T38" fmla="*/ 519 w 690"/>
                <a:gd name="T39" fmla="*/ 498 h 863"/>
                <a:gd name="T40" fmla="*/ 459 w 690"/>
                <a:gd name="T41" fmla="*/ 504 h 863"/>
                <a:gd name="T42" fmla="*/ 420 w 690"/>
                <a:gd name="T43" fmla="*/ 513 h 863"/>
                <a:gd name="T44" fmla="*/ 399 w 690"/>
                <a:gd name="T45" fmla="*/ 531 h 863"/>
                <a:gd name="T46" fmla="*/ 381 w 690"/>
                <a:gd name="T47" fmla="*/ 525 h 863"/>
                <a:gd name="T48" fmla="*/ 357 w 690"/>
                <a:gd name="T49" fmla="*/ 531 h 863"/>
                <a:gd name="T50" fmla="*/ 342 w 690"/>
                <a:gd name="T51" fmla="*/ 555 h 863"/>
                <a:gd name="T52" fmla="*/ 339 w 690"/>
                <a:gd name="T53" fmla="*/ 587 h 863"/>
                <a:gd name="T54" fmla="*/ 324 w 690"/>
                <a:gd name="T55" fmla="*/ 617 h 863"/>
                <a:gd name="T56" fmla="*/ 369 w 690"/>
                <a:gd name="T57" fmla="*/ 644 h 863"/>
                <a:gd name="T58" fmla="*/ 369 w 690"/>
                <a:gd name="T59" fmla="*/ 677 h 863"/>
                <a:gd name="T60" fmla="*/ 384 w 690"/>
                <a:gd name="T61" fmla="*/ 698 h 863"/>
                <a:gd name="T62" fmla="*/ 375 w 690"/>
                <a:gd name="T63" fmla="*/ 725 h 863"/>
                <a:gd name="T64" fmla="*/ 357 w 690"/>
                <a:gd name="T65" fmla="*/ 752 h 863"/>
                <a:gd name="T66" fmla="*/ 342 w 690"/>
                <a:gd name="T67" fmla="*/ 785 h 863"/>
                <a:gd name="T68" fmla="*/ 321 w 690"/>
                <a:gd name="T69" fmla="*/ 809 h 863"/>
                <a:gd name="T70" fmla="*/ 315 w 690"/>
                <a:gd name="T71" fmla="*/ 848 h 863"/>
                <a:gd name="T72" fmla="*/ 267 w 690"/>
                <a:gd name="T73" fmla="*/ 860 h 863"/>
                <a:gd name="T74" fmla="*/ 252 w 690"/>
                <a:gd name="T75" fmla="*/ 854 h 863"/>
                <a:gd name="T76" fmla="*/ 225 w 690"/>
                <a:gd name="T77" fmla="*/ 824 h 863"/>
                <a:gd name="T78" fmla="*/ 144 w 690"/>
                <a:gd name="T79" fmla="*/ 797 h 863"/>
                <a:gd name="T80" fmla="*/ 96 w 690"/>
                <a:gd name="T81" fmla="*/ 773 h 863"/>
                <a:gd name="T82" fmla="*/ 78 w 690"/>
                <a:gd name="T83" fmla="*/ 761 h 863"/>
                <a:gd name="T84" fmla="*/ 45 w 690"/>
                <a:gd name="T85" fmla="*/ 722 h 863"/>
                <a:gd name="T86" fmla="*/ 27 w 690"/>
                <a:gd name="T87" fmla="*/ 710 h 863"/>
                <a:gd name="T88" fmla="*/ 0 w 690"/>
                <a:gd name="T89" fmla="*/ 689 h 863"/>
                <a:gd name="T90" fmla="*/ 51 w 690"/>
                <a:gd name="T91" fmla="*/ 653 h 863"/>
                <a:gd name="T92" fmla="*/ 117 w 690"/>
                <a:gd name="T93" fmla="*/ 357 h 863"/>
                <a:gd name="T94" fmla="*/ 159 w 690"/>
                <a:gd name="T95" fmla="*/ 306 h 863"/>
                <a:gd name="T96" fmla="*/ 132 w 690"/>
                <a:gd name="T97" fmla="*/ 282 h 863"/>
                <a:gd name="T98" fmla="*/ 150 w 690"/>
                <a:gd name="T99" fmla="*/ 42 h 863"/>
                <a:gd name="T100" fmla="*/ 174 w 690"/>
                <a:gd name="T101" fmla="*/ 72 h 863"/>
                <a:gd name="T102" fmla="*/ 252 w 690"/>
                <a:gd name="T103" fmla="*/ 207 h 863"/>
                <a:gd name="T104" fmla="*/ 264 w 690"/>
                <a:gd name="T105" fmla="*/ 228 h 863"/>
                <a:gd name="T106" fmla="*/ 246 w 690"/>
                <a:gd name="T107" fmla="*/ 192 h 863"/>
                <a:gd name="T108" fmla="*/ 255 w 690"/>
                <a:gd name="T109" fmla="*/ 111 h 863"/>
                <a:gd name="T110" fmla="*/ 279 w 690"/>
                <a:gd name="T111" fmla="*/ 126 h 863"/>
                <a:gd name="T112" fmla="*/ 297 w 690"/>
                <a:gd name="T113" fmla="*/ 162 h 863"/>
                <a:gd name="T114" fmla="*/ 333 w 690"/>
                <a:gd name="T115" fmla="*/ 180 h 863"/>
                <a:gd name="T116" fmla="*/ 378 w 690"/>
                <a:gd name="T117" fmla="*/ 162 h 863"/>
                <a:gd name="T118" fmla="*/ 411 w 690"/>
                <a:gd name="T119" fmla="*/ 147 h 863"/>
                <a:gd name="T120" fmla="*/ 435 w 690"/>
                <a:gd name="T121" fmla="*/ 120 h 863"/>
                <a:gd name="T122" fmla="*/ 474 w 690"/>
                <a:gd name="T123" fmla="*/ 66 h 863"/>
                <a:gd name="T124" fmla="*/ 495 w 690"/>
                <a:gd name="T125" fmla="*/ 21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0" h="863">
                  <a:moveTo>
                    <a:pt x="519" y="3"/>
                  </a:moveTo>
                  <a:lnTo>
                    <a:pt x="525" y="3"/>
                  </a:lnTo>
                  <a:lnTo>
                    <a:pt x="531" y="3"/>
                  </a:lnTo>
                  <a:lnTo>
                    <a:pt x="534" y="3"/>
                  </a:lnTo>
                  <a:lnTo>
                    <a:pt x="537" y="6"/>
                  </a:lnTo>
                  <a:lnTo>
                    <a:pt x="540" y="9"/>
                  </a:lnTo>
                  <a:lnTo>
                    <a:pt x="543" y="15"/>
                  </a:lnTo>
                  <a:lnTo>
                    <a:pt x="543" y="15"/>
                  </a:lnTo>
                  <a:lnTo>
                    <a:pt x="543" y="18"/>
                  </a:lnTo>
                  <a:lnTo>
                    <a:pt x="543" y="27"/>
                  </a:lnTo>
                  <a:lnTo>
                    <a:pt x="543" y="27"/>
                  </a:lnTo>
                  <a:lnTo>
                    <a:pt x="543" y="30"/>
                  </a:lnTo>
                  <a:lnTo>
                    <a:pt x="546" y="33"/>
                  </a:lnTo>
                  <a:lnTo>
                    <a:pt x="555" y="33"/>
                  </a:lnTo>
                  <a:lnTo>
                    <a:pt x="558" y="33"/>
                  </a:lnTo>
                  <a:lnTo>
                    <a:pt x="561" y="33"/>
                  </a:lnTo>
                  <a:lnTo>
                    <a:pt x="561" y="27"/>
                  </a:lnTo>
                  <a:lnTo>
                    <a:pt x="564" y="27"/>
                  </a:lnTo>
                  <a:lnTo>
                    <a:pt x="564" y="27"/>
                  </a:lnTo>
                  <a:lnTo>
                    <a:pt x="567" y="30"/>
                  </a:lnTo>
                  <a:lnTo>
                    <a:pt x="570" y="30"/>
                  </a:lnTo>
                  <a:lnTo>
                    <a:pt x="573" y="30"/>
                  </a:lnTo>
                  <a:lnTo>
                    <a:pt x="579" y="27"/>
                  </a:lnTo>
                  <a:lnTo>
                    <a:pt x="582" y="27"/>
                  </a:lnTo>
                  <a:lnTo>
                    <a:pt x="585" y="30"/>
                  </a:lnTo>
                  <a:lnTo>
                    <a:pt x="588" y="30"/>
                  </a:lnTo>
                  <a:lnTo>
                    <a:pt x="591" y="27"/>
                  </a:lnTo>
                  <a:lnTo>
                    <a:pt x="594" y="27"/>
                  </a:lnTo>
                  <a:lnTo>
                    <a:pt x="597" y="30"/>
                  </a:lnTo>
                  <a:lnTo>
                    <a:pt x="597" y="30"/>
                  </a:lnTo>
                  <a:lnTo>
                    <a:pt x="600" y="36"/>
                  </a:lnTo>
                  <a:lnTo>
                    <a:pt x="606" y="45"/>
                  </a:lnTo>
                  <a:lnTo>
                    <a:pt x="609" y="45"/>
                  </a:lnTo>
                  <a:lnTo>
                    <a:pt x="609" y="48"/>
                  </a:lnTo>
                  <a:lnTo>
                    <a:pt x="615" y="51"/>
                  </a:lnTo>
                  <a:lnTo>
                    <a:pt x="624" y="51"/>
                  </a:lnTo>
                  <a:lnTo>
                    <a:pt x="624" y="54"/>
                  </a:lnTo>
                  <a:lnTo>
                    <a:pt x="627" y="54"/>
                  </a:lnTo>
                  <a:lnTo>
                    <a:pt x="627" y="57"/>
                  </a:lnTo>
                  <a:lnTo>
                    <a:pt x="624" y="60"/>
                  </a:lnTo>
                  <a:lnTo>
                    <a:pt x="624" y="60"/>
                  </a:lnTo>
                  <a:lnTo>
                    <a:pt x="621" y="63"/>
                  </a:lnTo>
                  <a:lnTo>
                    <a:pt x="621" y="63"/>
                  </a:lnTo>
                  <a:lnTo>
                    <a:pt x="621" y="63"/>
                  </a:lnTo>
                  <a:lnTo>
                    <a:pt x="618" y="66"/>
                  </a:lnTo>
                  <a:lnTo>
                    <a:pt x="621" y="69"/>
                  </a:lnTo>
                  <a:lnTo>
                    <a:pt x="621" y="69"/>
                  </a:lnTo>
                  <a:lnTo>
                    <a:pt x="627" y="72"/>
                  </a:lnTo>
                  <a:lnTo>
                    <a:pt x="630" y="72"/>
                  </a:lnTo>
                  <a:lnTo>
                    <a:pt x="636" y="75"/>
                  </a:lnTo>
                  <a:lnTo>
                    <a:pt x="642" y="75"/>
                  </a:lnTo>
                  <a:lnTo>
                    <a:pt x="648" y="81"/>
                  </a:lnTo>
                  <a:lnTo>
                    <a:pt x="651" y="78"/>
                  </a:lnTo>
                  <a:lnTo>
                    <a:pt x="651" y="81"/>
                  </a:lnTo>
                  <a:lnTo>
                    <a:pt x="654" y="81"/>
                  </a:lnTo>
                  <a:lnTo>
                    <a:pt x="654" y="84"/>
                  </a:lnTo>
                  <a:lnTo>
                    <a:pt x="654" y="84"/>
                  </a:lnTo>
                  <a:lnTo>
                    <a:pt x="651" y="87"/>
                  </a:lnTo>
                  <a:lnTo>
                    <a:pt x="651" y="90"/>
                  </a:lnTo>
                  <a:lnTo>
                    <a:pt x="651" y="93"/>
                  </a:lnTo>
                  <a:lnTo>
                    <a:pt x="651" y="93"/>
                  </a:lnTo>
                  <a:lnTo>
                    <a:pt x="651" y="96"/>
                  </a:lnTo>
                  <a:lnTo>
                    <a:pt x="651" y="99"/>
                  </a:lnTo>
                  <a:lnTo>
                    <a:pt x="654" y="99"/>
                  </a:lnTo>
                  <a:lnTo>
                    <a:pt x="657" y="96"/>
                  </a:lnTo>
                  <a:lnTo>
                    <a:pt x="657" y="96"/>
                  </a:lnTo>
                  <a:lnTo>
                    <a:pt x="660" y="96"/>
                  </a:lnTo>
                  <a:lnTo>
                    <a:pt x="660" y="99"/>
                  </a:lnTo>
                  <a:lnTo>
                    <a:pt x="663" y="99"/>
                  </a:lnTo>
                  <a:lnTo>
                    <a:pt x="660" y="102"/>
                  </a:lnTo>
                  <a:lnTo>
                    <a:pt x="660" y="105"/>
                  </a:lnTo>
                  <a:lnTo>
                    <a:pt x="654" y="108"/>
                  </a:lnTo>
                  <a:lnTo>
                    <a:pt x="651" y="114"/>
                  </a:lnTo>
                  <a:lnTo>
                    <a:pt x="648" y="114"/>
                  </a:lnTo>
                  <a:lnTo>
                    <a:pt x="645" y="117"/>
                  </a:lnTo>
                  <a:lnTo>
                    <a:pt x="645" y="120"/>
                  </a:lnTo>
                  <a:lnTo>
                    <a:pt x="645" y="123"/>
                  </a:lnTo>
                  <a:lnTo>
                    <a:pt x="645" y="123"/>
                  </a:lnTo>
                  <a:lnTo>
                    <a:pt x="645" y="126"/>
                  </a:lnTo>
                  <a:lnTo>
                    <a:pt x="645" y="129"/>
                  </a:lnTo>
                  <a:lnTo>
                    <a:pt x="645" y="129"/>
                  </a:lnTo>
                  <a:lnTo>
                    <a:pt x="648" y="132"/>
                  </a:lnTo>
                  <a:lnTo>
                    <a:pt x="651" y="135"/>
                  </a:lnTo>
                  <a:lnTo>
                    <a:pt x="651" y="135"/>
                  </a:lnTo>
                  <a:lnTo>
                    <a:pt x="651" y="138"/>
                  </a:lnTo>
                  <a:lnTo>
                    <a:pt x="651" y="141"/>
                  </a:lnTo>
                  <a:lnTo>
                    <a:pt x="645" y="144"/>
                  </a:lnTo>
                  <a:lnTo>
                    <a:pt x="645" y="147"/>
                  </a:lnTo>
                  <a:lnTo>
                    <a:pt x="642" y="150"/>
                  </a:lnTo>
                  <a:lnTo>
                    <a:pt x="642" y="150"/>
                  </a:lnTo>
                  <a:lnTo>
                    <a:pt x="645" y="153"/>
                  </a:lnTo>
                  <a:lnTo>
                    <a:pt x="645" y="153"/>
                  </a:lnTo>
                  <a:lnTo>
                    <a:pt x="651" y="153"/>
                  </a:lnTo>
                  <a:lnTo>
                    <a:pt x="651" y="153"/>
                  </a:lnTo>
                  <a:lnTo>
                    <a:pt x="654" y="153"/>
                  </a:lnTo>
                  <a:lnTo>
                    <a:pt x="654" y="156"/>
                  </a:lnTo>
                  <a:lnTo>
                    <a:pt x="654" y="159"/>
                  </a:lnTo>
                  <a:lnTo>
                    <a:pt x="654" y="162"/>
                  </a:lnTo>
                  <a:lnTo>
                    <a:pt x="651" y="162"/>
                  </a:lnTo>
                  <a:lnTo>
                    <a:pt x="651" y="165"/>
                  </a:lnTo>
                  <a:lnTo>
                    <a:pt x="651" y="168"/>
                  </a:lnTo>
                  <a:lnTo>
                    <a:pt x="654" y="168"/>
                  </a:lnTo>
                  <a:lnTo>
                    <a:pt x="657" y="171"/>
                  </a:lnTo>
                  <a:lnTo>
                    <a:pt x="660" y="174"/>
                  </a:lnTo>
                  <a:lnTo>
                    <a:pt x="663" y="174"/>
                  </a:lnTo>
                  <a:lnTo>
                    <a:pt x="675" y="174"/>
                  </a:lnTo>
                  <a:lnTo>
                    <a:pt x="678" y="174"/>
                  </a:lnTo>
                  <a:lnTo>
                    <a:pt x="678" y="174"/>
                  </a:lnTo>
                  <a:lnTo>
                    <a:pt x="678" y="177"/>
                  </a:lnTo>
                  <a:lnTo>
                    <a:pt x="678" y="180"/>
                  </a:lnTo>
                  <a:lnTo>
                    <a:pt x="675" y="183"/>
                  </a:lnTo>
                  <a:lnTo>
                    <a:pt x="675" y="186"/>
                  </a:lnTo>
                  <a:lnTo>
                    <a:pt x="678" y="186"/>
                  </a:lnTo>
                  <a:lnTo>
                    <a:pt x="678" y="192"/>
                  </a:lnTo>
                  <a:lnTo>
                    <a:pt x="681" y="195"/>
                  </a:lnTo>
                  <a:lnTo>
                    <a:pt x="681" y="198"/>
                  </a:lnTo>
                  <a:lnTo>
                    <a:pt x="684" y="201"/>
                  </a:lnTo>
                  <a:lnTo>
                    <a:pt x="687" y="204"/>
                  </a:lnTo>
                  <a:lnTo>
                    <a:pt x="690" y="207"/>
                  </a:lnTo>
                  <a:lnTo>
                    <a:pt x="684" y="213"/>
                  </a:lnTo>
                  <a:lnTo>
                    <a:pt x="684" y="216"/>
                  </a:lnTo>
                  <a:lnTo>
                    <a:pt x="687" y="234"/>
                  </a:lnTo>
                  <a:lnTo>
                    <a:pt x="687" y="237"/>
                  </a:lnTo>
                  <a:lnTo>
                    <a:pt x="687" y="240"/>
                  </a:lnTo>
                  <a:lnTo>
                    <a:pt x="684" y="240"/>
                  </a:lnTo>
                  <a:lnTo>
                    <a:pt x="684" y="243"/>
                  </a:lnTo>
                  <a:lnTo>
                    <a:pt x="684" y="246"/>
                  </a:lnTo>
                  <a:lnTo>
                    <a:pt x="684" y="246"/>
                  </a:lnTo>
                  <a:lnTo>
                    <a:pt x="684" y="249"/>
                  </a:lnTo>
                  <a:lnTo>
                    <a:pt x="684" y="252"/>
                  </a:lnTo>
                  <a:lnTo>
                    <a:pt x="678" y="255"/>
                  </a:lnTo>
                  <a:lnTo>
                    <a:pt x="675" y="258"/>
                  </a:lnTo>
                  <a:lnTo>
                    <a:pt x="675" y="261"/>
                  </a:lnTo>
                  <a:lnTo>
                    <a:pt x="672" y="267"/>
                  </a:lnTo>
                  <a:lnTo>
                    <a:pt x="669" y="270"/>
                  </a:lnTo>
                  <a:lnTo>
                    <a:pt x="669" y="270"/>
                  </a:lnTo>
                  <a:lnTo>
                    <a:pt x="666" y="270"/>
                  </a:lnTo>
                  <a:lnTo>
                    <a:pt x="663" y="270"/>
                  </a:lnTo>
                  <a:lnTo>
                    <a:pt x="663" y="273"/>
                  </a:lnTo>
                  <a:lnTo>
                    <a:pt x="660" y="276"/>
                  </a:lnTo>
                  <a:lnTo>
                    <a:pt x="657" y="279"/>
                  </a:lnTo>
                  <a:lnTo>
                    <a:pt x="660" y="279"/>
                  </a:lnTo>
                  <a:lnTo>
                    <a:pt x="660" y="282"/>
                  </a:lnTo>
                  <a:lnTo>
                    <a:pt x="660" y="285"/>
                  </a:lnTo>
                  <a:lnTo>
                    <a:pt x="660" y="288"/>
                  </a:lnTo>
                  <a:lnTo>
                    <a:pt x="660" y="291"/>
                  </a:lnTo>
                  <a:lnTo>
                    <a:pt x="657" y="294"/>
                  </a:lnTo>
                  <a:lnTo>
                    <a:pt x="654" y="297"/>
                  </a:lnTo>
                  <a:lnTo>
                    <a:pt x="651" y="297"/>
                  </a:lnTo>
                  <a:lnTo>
                    <a:pt x="648" y="300"/>
                  </a:lnTo>
                  <a:lnTo>
                    <a:pt x="645" y="300"/>
                  </a:lnTo>
                  <a:lnTo>
                    <a:pt x="642" y="303"/>
                  </a:lnTo>
                  <a:lnTo>
                    <a:pt x="642" y="306"/>
                  </a:lnTo>
                  <a:lnTo>
                    <a:pt x="639" y="306"/>
                  </a:lnTo>
                  <a:lnTo>
                    <a:pt x="636" y="306"/>
                  </a:lnTo>
                  <a:lnTo>
                    <a:pt x="633" y="306"/>
                  </a:lnTo>
                  <a:lnTo>
                    <a:pt x="630" y="309"/>
                  </a:lnTo>
                  <a:lnTo>
                    <a:pt x="621" y="327"/>
                  </a:lnTo>
                  <a:lnTo>
                    <a:pt x="618" y="330"/>
                  </a:lnTo>
                  <a:lnTo>
                    <a:pt x="612" y="336"/>
                  </a:lnTo>
                  <a:lnTo>
                    <a:pt x="606" y="342"/>
                  </a:lnTo>
                  <a:lnTo>
                    <a:pt x="594" y="348"/>
                  </a:lnTo>
                  <a:lnTo>
                    <a:pt x="594" y="351"/>
                  </a:lnTo>
                  <a:lnTo>
                    <a:pt x="591" y="351"/>
                  </a:lnTo>
                  <a:lnTo>
                    <a:pt x="594" y="354"/>
                  </a:lnTo>
                  <a:lnTo>
                    <a:pt x="594" y="354"/>
                  </a:lnTo>
                  <a:lnTo>
                    <a:pt x="594" y="357"/>
                  </a:lnTo>
                  <a:lnTo>
                    <a:pt x="597" y="357"/>
                  </a:lnTo>
                  <a:lnTo>
                    <a:pt x="597" y="360"/>
                  </a:lnTo>
                  <a:lnTo>
                    <a:pt x="597" y="360"/>
                  </a:lnTo>
                  <a:lnTo>
                    <a:pt x="597" y="366"/>
                  </a:lnTo>
                  <a:lnTo>
                    <a:pt x="597" y="366"/>
                  </a:lnTo>
                  <a:lnTo>
                    <a:pt x="597" y="369"/>
                  </a:lnTo>
                  <a:lnTo>
                    <a:pt x="597" y="369"/>
                  </a:lnTo>
                  <a:lnTo>
                    <a:pt x="600" y="372"/>
                  </a:lnTo>
                  <a:lnTo>
                    <a:pt x="600" y="375"/>
                  </a:lnTo>
                  <a:lnTo>
                    <a:pt x="600" y="378"/>
                  </a:lnTo>
                  <a:lnTo>
                    <a:pt x="603" y="378"/>
                  </a:lnTo>
                  <a:lnTo>
                    <a:pt x="606" y="381"/>
                  </a:lnTo>
                  <a:lnTo>
                    <a:pt x="606" y="384"/>
                  </a:lnTo>
                  <a:lnTo>
                    <a:pt x="606" y="387"/>
                  </a:lnTo>
                  <a:lnTo>
                    <a:pt x="606" y="390"/>
                  </a:lnTo>
                  <a:lnTo>
                    <a:pt x="606" y="396"/>
                  </a:lnTo>
                  <a:lnTo>
                    <a:pt x="603" y="399"/>
                  </a:lnTo>
                  <a:lnTo>
                    <a:pt x="585" y="402"/>
                  </a:lnTo>
                  <a:lnTo>
                    <a:pt x="582" y="402"/>
                  </a:lnTo>
                  <a:lnTo>
                    <a:pt x="579" y="399"/>
                  </a:lnTo>
                  <a:lnTo>
                    <a:pt x="579" y="399"/>
                  </a:lnTo>
                  <a:lnTo>
                    <a:pt x="576" y="396"/>
                  </a:lnTo>
                  <a:lnTo>
                    <a:pt x="573" y="396"/>
                  </a:lnTo>
                  <a:lnTo>
                    <a:pt x="573" y="399"/>
                  </a:lnTo>
                  <a:lnTo>
                    <a:pt x="573" y="402"/>
                  </a:lnTo>
                  <a:lnTo>
                    <a:pt x="570" y="402"/>
                  </a:lnTo>
                  <a:lnTo>
                    <a:pt x="573" y="405"/>
                  </a:lnTo>
                  <a:lnTo>
                    <a:pt x="573" y="405"/>
                  </a:lnTo>
                  <a:lnTo>
                    <a:pt x="570" y="408"/>
                  </a:lnTo>
                  <a:lnTo>
                    <a:pt x="570" y="411"/>
                  </a:lnTo>
                  <a:lnTo>
                    <a:pt x="570" y="414"/>
                  </a:lnTo>
                  <a:lnTo>
                    <a:pt x="567" y="417"/>
                  </a:lnTo>
                  <a:lnTo>
                    <a:pt x="570" y="420"/>
                  </a:lnTo>
                  <a:lnTo>
                    <a:pt x="570" y="420"/>
                  </a:lnTo>
                  <a:lnTo>
                    <a:pt x="573" y="423"/>
                  </a:lnTo>
                  <a:lnTo>
                    <a:pt x="579" y="423"/>
                  </a:lnTo>
                  <a:lnTo>
                    <a:pt x="579" y="426"/>
                  </a:lnTo>
                  <a:lnTo>
                    <a:pt x="582" y="426"/>
                  </a:lnTo>
                  <a:lnTo>
                    <a:pt x="582" y="429"/>
                  </a:lnTo>
                  <a:lnTo>
                    <a:pt x="582" y="429"/>
                  </a:lnTo>
                  <a:lnTo>
                    <a:pt x="582" y="432"/>
                  </a:lnTo>
                  <a:lnTo>
                    <a:pt x="573" y="450"/>
                  </a:lnTo>
                  <a:lnTo>
                    <a:pt x="570" y="453"/>
                  </a:lnTo>
                  <a:lnTo>
                    <a:pt x="564" y="456"/>
                  </a:lnTo>
                  <a:lnTo>
                    <a:pt x="564" y="456"/>
                  </a:lnTo>
                  <a:lnTo>
                    <a:pt x="567" y="459"/>
                  </a:lnTo>
                  <a:lnTo>
                    <a:pt x="567" y="459"/>
                  </a:lnTo>
                  <a:lnTo>
                    <a:pt x="570" y="459"/>
                  </a:lnTo>
                  <a:lnTo>
                    <a:pt x="570" y="462"/>
                  </a:lnTo>
                  <a:lnTo>
                    <a:pt x="570" y="465"/>
                  </a:lnTo>
                  <a:lnTo>
                    <a:pt x="570" y="465"/>
                  </a:lnTo>
                  <a:lnTo>
                    <a:pt x="567" y="468"/>
                  </a:lnTo>
                  <a:lnTo>
                    <a:pt x="567" y="468"/>
                  </a:lnTo>
                  <a:lnTo>
                    <a:pt x="564" y="468"/>
                  </a:lnTo>
                  <a:lnTo>
                    <a:pt x="561" y="468"/>
                  </a:lnTo>
                  <a:lnTo>
                    <a:pt x="558" y="465"/>
                  </a:lnTo>
                  <a:lnTo>
                    <a:pt x="555" y="465"/>
                  </a:lnTo>
                  <a:lnTo>
                    <a:pt x="555" y="465"/>
                  </a:lnTo>
                  <a:lnTo>
                    <a:pt x="552" y="465"/>
                  </a:lnTo>
                  <a:lnTo>
                    <a:pt x="552" y="468"/>
                  </a:lnTo>
                  <a:lnTo>
                    <a:pt x="549" y="468"/>
                  </a:lnTo>
                  <a:lnTo>
                    <a:pt x="549" y="471"/>
                  </a:lnTo>
                  <a:lnTo>
                    <a:pt x="549" y="474"/>
                  </a:lnTo>
                  <a:lnTo>
                    <a:pt x="546" y="474"/>
                  </a:lnTo>
                  <a:lnTo>
                    <a:pt x="543" y="477"/>
                  </a:lnTo>
                  <a:lnTo>
                    <a:pt x="540" y="477"/>
                  </a:lnTo>
                  <a:lnTo>
                    <a:pt x="540" y="480"/>
                  </a:lnTo>
                  <a:lnTo>
                    <a:pt x="540" y="483"/>
                  </a:lnTo>
                  <a:lnTo>
                    <a:pt x="537" y="486"/>
                  </a:lnTo>
                  <a:lnTo>
                    <a:pt x="537" y="489"/>
                  </a:lnTo>
                  <a:lnTo>
                    <a:pt x="525" y="498"/>
                  </a:lnTo>
                  <a:lnTo>
                    <a:pt x="519" y="498"/>
                  </a:lnTo>
                  <a:lnTo>
                    <a:pt x="519" y="498"/>
                  </a:lnTo>
                  <a:lnTo>
                    <a:pt x="513" y="492"/>
                  </a:lnTo>
                  <a:lnTo>
                    <a:pt x="510" y="489"/>
                  </a:lnTo>
                  <a:lnTo>
                    <a:pt x="507" y="486"/>
                  </a:lnTo>
                  <a:lnTo>
                    <a:pt x="504" y="489"/>
                  </a:lnTo>
                  <a:lnTo>
                    <a:pt x="489" y="492"/>
                  </a:lnTo>
                  <a:lnTo>
                    <a:pt x="486" y="492"/>
                  </a:lnTo>
                  <a:lnTo>
                    <a:pt x="486" y="492"/>
                  </a:lnTo>
                  <a:lnTo>
                    <a:pt x="483" y="492"/>
                  </a:lnTo>
                  <a:lnTo>
                    <a:pt x="480" y="492"/>
                  </a:lnTo>
                  <a:lnTo>
                    <a:pt x="477" y="492"/>
                  </a:lnTo>
                  <a:lnTo>
                    <a:pt x="474" y="495"/>
                  </a:lnTo>
                  <a:lnTo>
                    <a:pt x="459" y="504"/>
                  </a:lnTo>
                  <a:lnTo>
                    <a:pt x="456" y="504"/>
                  </a:lnTo>
                  <a:lnTo>
                    <a:pt x="453" y="504"/>
                  </a:lnTo>
                  <a:lnTo>
                    <a:pt x="447" y="510"/>
                  </a:lnTo>
                  <a:lnTo>
                    <a:pt x="444" y="510"/>
                  </a:lnTo>
                  <a:lnTo>
                    <a:pt x="444" y="510"/>
                  </a:lnTo>
                  <a:lnTo>
                    <a:pt x="441" y="510"/>
                  </a:lnTo>
                  <a:lnTo>
                    <a:pt x="438" y="507"/>
                  </a:lnTo>
                  <a:lnTo>
                    <a:pt x="429" y="504"/>
                  </a:lnTo>
                  <a:lnTo>
                    <a:pt x="426" y="504"/>
                  </a:lnTo>
                  <a:lnTo>
                    <a:pt x="423" y="504"/>
                  </a:lnTo>
                  <a:lnTo>
                    <a:pt x="423" y="507"/>
                  </a:lnTo>
                  <a:lnTo>
                    <a:pt x="420" y="513"/>
                  </a:lnTo>
                  <a:lnTo>
                    <a:pt x="417" y="513"/>
                  </a:lnTo>
                  <a:lnTo>
                    <a:pt x="417" y="516"/>
                  </a:lnTo>
                  <a:lnTo>
                    <a:pt x="414" y="519"/>
                  </a:lnTo>
                  <a:lnTo>
                    <a:pt x="411" y="519"/>
                  </a:lnTo>
                  <a:lnTo>
                    <a:pt x="411" y="519"/>
                  </a:lnTo>
                  <a:lnTo>
                    <a:pt x="408" y="516"/>
                  </a:lnTo>
                  <a:lnTo>
                    <a:pt x="408" y="513"/>
                  </a:lnTo>
                  <a:lnTo>
                    <a:pt x="405" y="513"/>
                  </a:lnTo>
                  <a:lnTo>
                    <a:pt x="399" y="516"/>
                  </a:lnTo>
                  <a:lnTo>
                    <a:pt x="396" y="522"/>
                  </a:lnTo>
                  <a:lnTo>
                    <a:pt x="399" y="528"/>
                  </a:lnTo>
                  <a:lnTo>
                    <a:pt x="399" y="531"/>
                  </a:lnTo>
                  <a:lnTo>
                    <a:pt x="396" y="534"/>
                  </a:lnTo>
                  <a:lnTo>
                    <a:pt x="393" y="534"/>
                  </a:lnTo>
                  <a:lnTo>
                    <a:pt x="393" y="537"/>
                  </a:lnTo>
                  <a:lnTo>
                    <a:pt x="384" y="534"/>
                  </a:lnTo>
                  <a:lnTo>
                    <a:pt x="384" y="534"/>
                  </a:lnTo>
                  <a:lnTo>
                    <a:pt x="381" y="534"/>
                  </a:lnTo>
                  <a:lnTo>
                    <a:pt x="381" y="534"/>
                  </a:lnTo>
                  <a:lnTo>
                    <a:pt x="381" y="534"/>
                  </a:lnTo>
                  <a:lnTo>
                    <a:pt x="378" y="531"/>
                  </a:lnTo>
                  <a:lnTo>
                    <a:pt x="378" y="528"/>
                  </a:lnTo>
                  <a:lnTo>
                    <a:pt x="378" y="528"/>
                  </a:lnTo>
                  <a:lnTo>
                    <a:pt x="381" y="525"/>
                  </a:lnTo>
                  <a:lnTo>
                    <a:pt x="381" y="525"/>
                  </a:lnTo>
                  <a:lnTo>
                    <a:pt x="381" y="522"/>
                  </a:lnTo>
                  <a:lnTo>
                    <a:pt x="381" y="522"/>
                  </a:lnTo>
                  <a:lnTo>
                    <a:pt x="381" y="519"/>
                  </a:lnTo>
                  <a:lnTo>
                    <a:pt x="378" y="519"/>
                  </a:lnTo>
                  <a:lnTo>
                    <a:pt x="375" y="516"/>
                  </a:lnTo>
                  <a:lnTo>
                    <a:pt x="372" y="519"/>
                  </a:lnTo>
                  <a:lnTo>
                    <a:pt x="372" y="519"/>
                  </a:lnTo>
                  <a:lnTo>
                    <a:pt x="366" y="522"/>
                  </a:lnTo>
                  <a:lnTo>
                    <a:pt x="363" y="528"/>
                  </a:lnTo>
                  <a:lnTo>
                    <a:pt x="360" y="531"/>
                  </a:lnTo>
                  <a:lnTo>
                    <a:pt x="357" y="531"/>
                  </a:lnTo>
                  <a:lnTo>
                    <a:pt x="354" y="531"/>
                  </a:lnTo>
                  <a:lnTo>
                    <a:pt x="345" y="528"/>
                  </a:lnTo>
                  <a:lnTo>
                    <a:pt x="342" y="531"/>
                  </a:lnTo>
                  <a:lnTo>
                    <a:pt x="336" y="537"/>
                  </a:lnTo>
                  <a:lnTo>
                    <a:pt x="333" y="537"/>
                  </a:lnTo>
                  <a:lnTo>
                    <a:pt x="333" y="540"/>
                  </a:lnTo>
                  <a:lnTo>
                    <a:pt x="336" y="543"/>
                  </a:lnTo>
                  <a:lnTo>
                    <a:pt x="339" y="546"/>
                  </a:lnTo>
                  <a:lnTo>
                    <a:pt x="339" y="549"/>
                  </a:lnTo>
                  <a:lnTo>
                    <a:pt x="339" y="552"/>
                  </a:lnTo>
                  <a:lnTo>
                    <a:pt x="342" y="552"/>
                  </a:lnTo>
                  <a:lnTo>
                    <a:pt x="342" y="555"/>
                  </a:lnTo>
                  <a:lnTo>
                    <a:pt x="342" y="558"/>
                  </a:lnTo>
                  <a:lnTo>
                    <a:pt x="339" y="560"/>
                  </a:lnTo>
                  <a:lnTo>
                    <a:pt x="339" y="566"/>
                  </a:lnTo>
                  <a:lnTo>
                    <a:pt x="336" y="566"/>
                  </a:lnTo>
                  <a:lnTo>
                    <a:pt x="336" y="569"/>
                  </a:lnTo>
                  <a:lnTo>
                    <a:pt x="336" y="575"/>
                  </a:lnTo>
                  <a:lnTo>
                    <a:pt x="336" y="578"/>
                  </a:lnTo>
                  <a:lnTo>
                    <a:pt x="336" y="578"/>
                  </a:lnTo>
                  <a:lnTo>
                    <a:pt x="336" y="581"/>
                  </a:lnTo>
                  <a:lnTo>
                    <a:pt x="339" y="581"/>
                  </a:lnTo>
                  <a:lnTo>
                    <a:pt x="339" y="584"/>
                  </a:lnTo>
                  <a:lnTo>
                    <a:pt x="339" y="587"/>
                  </a:lnTo>
                  <a:lnTo>
                    <a:pt x="336" y="596"/>
                  </a:lnTo>
                  <a:lnTo>
                    <a:pt x="333" y="599"/>
                  </a:lnTo>
                  <a:lnTo>
                    <a:pt x="333" y="599"/>
                  </a:lnTo>
                  <a:lnTo>
                    <a:pt x="330" y="599"/>
                  </a:lnTo>
                  <a:lnTo>
                    <a:pt x="327" y="599"/>
                  </a:lnTo>
                  <a:lnTo>
                    <a:pt x="327" y="602"/>
                  </a:lnTo>
                  <a:lnTo>
                    <a:pt x="327" y="602"/>
                  </a:lnTo>
                  <a:lnTo>
                    <a:pt x="330" y="605"/>
                  </a:lnTo>
                  <a:lnTo>
                    <a:pt x="330" y="608"/>
                  </a:lnTo>
                  <a:lnTo>
                    <a:pt x="327" y="611"/>
                  </a:lnTo>
                  <a:lnTo>
                    <a:pt x="324" y="614"/>
                  </a:lnTo>
                  <a:lnTo>
                    <a:pt x="324" y="617"/>
                  </a:lnTo>
                  <a:lnTo>
                    <a:pt x="324" y="617"/>
                  </a:lnTo>
                  <a:lnTo>
                    <a:pt x="327" y="620"/>
                  </a:lnTo>
                  <a:lnTo>
                    <a:pt x="327" y="620"/>
                  </a:lnTo>
                  <a:lnTo>
                    <a:pt x="327" y="626"/>
                  </a:lnTo>
                  <a:lnTo>
                    <a:pt x="330" y="626"/>
                  </a:lnTo>
                  <a:lnTo>
                    <a:pt x="330" y="629"/>
                  </a:lnTo>
                  <a:lnTo>
                    <a:pt x="339" y="629"/>
                  </a:lnTo>
                  <a:lnTo>
                    <a:pt x="357" y="632"/>
                  </a:lnTo>
                  <a:lnTo>
                    <a:pt x="363" y="635"/>
                  </a:lnTo>
                  <a:lnTo>
                    <a:pt x="363" y="641"/>
                  </a:lnTo>
                  <a:lnTo>
                    <a:pt x="366" y="641"/>
                  </a:lnTo>
                  <a:lnTo>
                    <a:pt x="369" y="644"/>
                  </a:lnTo>
                  <a:lnTo>
                    <a:pt x="369" y="644"/>
                  </a:lnTo>
                  <a:lnTo>
                    <a:pt x="372" y="647"/>
                  </a:lnTo>
                  <a:lnTo>
                    <a:pt x="375" y="659"/>
                  </a:lnTo>
                  <a:lnTo>
                    <a:pt x="378" y="662"/>
                  </a:lnTo>
                  <a:lnTo>
                    <a:pt x="378" y="665"/>
                  </a:lnTo>
                  <a:lnTo>
                    <a:pt x="375" y="668"/>
                  </a:lnTo>
                  <a:lnTo>
                    <a:pt x="375" y="668"/>
                  </a:lnTo>
                  <a:lnTo>
                    <a:pt x="372" y="668"/>
                  </a:lnTo>
                  <a:lnTo>
                    <a:pt x="372" y="668"/>
                  </a:lnTo>
                  <a:lnTo>
                    <a:pt x="369" y="668"/>
                  </a:lnTo>
                  <a:lnTo>
                    <a:pt x="369" y="671"/>
                  </a:lnTo>
                  <a:lnTo>
                    <a:pt x="369" y="677"/>
                  </a:lnTo>
                  <a:lnTo>
                    <a:pt x="372" y="680"/>
                  </a:lnTo>
                  <a:lnTo>
                    <a:pt x="372" y="680"/>
                  </a:lnTo>
                  <a:lnTo>
                    <a:pt x="375" y="677"/>
                  </a:lnTo>
                  <a:lnTo>
                    <a:pt x="375" y="674"/>
                  </a:lnTo>
                  <a:lnTo>
                    <a:pt x="378" y="674"/>
                  </a:lnTo>
                  <a:lnTo>
                    <a:pt x="378" y="674"/>
                  </a:lnTo>
                  <a:lnTo>
                    <a:pt x="381" y="674"/>
                  </a:lnTo>
                  <a:lnTo>
                    <a:pt x="381" y="674"/>
                  </a:lnTo>
                  <a:lnTo>
                    <a:pt x="384" y="677"/>
                  </a:lnTo>
                  <a:lnTo>
                    <a:pt x="381" y="686"/>
                  </a:lnTo>
                  <a:lnTo>
                    <a:pt x="384" y="692"/>
                  </a:lnTo>
                  <a:lnTo>
                    <a:pt x="384" y="698"/>
                  </a:lnTo>
                  <a:lnTo>
                    <a:pt x="387" y="701"/>
                  </a:lnTo>
                  <a:lnTo>
                    <a:pt x="384" y="701"/>
                  </a:lnTo>
                  <a:lnTo>
                    <a:pt x="384" y="704"/>
                  </a:lnTo>
                  <a:lnTo>
                    <a:pt x="378" y="704"/>
                  </a:lnTo>
                  <a:lnTo>
                    <a:pt x="378" y="704"/>
                  </a:lnTo>
                  <a:lnTo>
                    <a:pt x="375" y="707"/>
                  </a:lnTo>
                  <a:lnTo>
                    <a:pt x="375" y="710"/>
                  </a:lnTo>
                  <a:lnTo>
                    <a:pt x="375" y="710"/>
                  </a:lnTo>
                  <a:lnTo>
                    <a:pt x="372" y="713"/>
                  </a:lnTo>
                  <a:lnTo>
                    <a:pt x="372" y="719"/>
                  </a:lnTo>
                  <a:lnTo>
                    <a:pt x="375" y="725"/>
                  </a:lnTo>
                  <a:lnTo>
                    <a:pt x="375" y="725"/>
                  </a:lnTo>
                  <a:lnTo>
                    <a:pt x="375" y="728"/>
                  </a:lnTo>
                  <a:lnTo>
                    <a:pt x="375" y="728"/>
                  </a:lnTo>
                  <a:lnTo>
                    <a:pt x="372" y="731"/>
                  </a:lnTo>
                  <a:lnTo>
                    <a:pt x="372" y="731"/>
                  </a:lnTo>
                  <a:lnTo>
                    <a:pt x="369" y="737"/>
                  </a:lnTo>
                  <a:lnTo>
                    <a:pt x="366" y="737"/>
                  </a:lnTo>
                  <a:lnTo>
                    <a:pt x="366" y="740"/>
                  </a:lnTo>
                  <a:lnTo>
                    <a:pt x="363" y="746"/>
                  </a:lnTo>
                  <a:lnTo>
                    <a:pt x="363" y="749"/>
                  </a:lnTo>
                  <a:lnTo>
                    <a:pt x="363" y="752"/>
                  </a:lnTo>
                  <a:lnTo>
                    <a:pt x="360" y="752"/>
                  </a:lnTo>
                  <a:lnTo>
                    <a:pt x="357" y="752"/>
                  </a:lnTo>
                  <a:lnTo>
                    <a:pt x="357" y="752"/>
                  </a:lnTo>
                  <a:lnTo>
                    <a:pt x="357" y="752"/>
                  </a:lnTo>
                  <a:lnTo>
                    <a:pt x="354" y="761"/>
                  </a:lnTo>
                  <a:lnTo>
                    <a:pt x="351" y="764"/>
                  </a:lnTo>
                  <a:lnTo>
                    <a:pt x="348" y="764"/>
                  </a:lnTo>
                  <a:lnTo>
                    <a:pt x="348" y="767"/>
                  </a:lnTo>
                  <a:lnTo>
                    <a:pt x="342" y="767"/>
                  </a:lnTo>
                  <a:lnTo>
                    <a:pt x="342" y="770"/>
                  </a:lnTo>
                  <a:lnTo>
                    <a:pt x="339" y="773"/>
                  </a:lnTo>
                  <a:lnTo>
                    <a:pt x="339" y="776"/>
                  </a:lnTo>
                  <a:lnTo>
                    <a:pt x="339" y="779"/>
                  </a:lnTo>
                  <a:lnTo>
                    <a:pt x="342" y="785"/>
                  </a:lnTo>
                  <a:lnTo>
                    <a:pt x="342" y="788"/>
                  </a:lnTo>
                  <a:lnTo>
                    <a:pt x="339" y="788"/>
                  </a:lnTo>
                  <a:lnTo>
                    <a:pt x="336" y="788"/>
                  </a:lnTo>
                  <a:lnTo>
                    <a:pt x="330" y="788"/>
                  </a:lnTo>
                  <a:lnTo>
                    <a:pt x="330" y="791"/>
                  </a:lnTo>
                  <a:lnTo>
                    <a:pt x="327" y="791"/>
                  </a:lnTo>
                  <a:lnTo>
                    <a:pt x="324" y="794"/>
                  </a:lnTo>
                  <a:lnTo>
                    <a:pt x="321" y="797"/>
                  </a:lnTo>
                  <a:lnTo>
                    <a:pt x="321" y="800"/>
                  </a:lnTo>
                  <a:lnTo>
                    <a:pt x="318" y="803"/>
                  </a:lnTo>
                  <a:lnTo>
                    <a:pt x="321" y="803"/>
                  </a:lnTo>
                  <a:lnTo>
                    <a:pt x="321" y="809"/>
                  </a:lnTo>
                  <a:lnTo>
                    <a:pt x="321" y="812"/>
                  </a:lnTo>
                  <a:lnTo>
                    <a:pt x="321" y="815"/>
                  </a:lnTo>
                  <a:lnTo>
                    <a:pt x="318" y="818"/>
                  </a:lnTo>
                  <a:lnTo>
                    <a:pt x="318" y="821"/>
                  </a:lnTo>
                  <a:lnTo>
                    <a:pt x="315" y="824"/>
                  </a:lnTo>
                  <a:lnTo>
                    <a:pt x="315" y="824"/>
                  </a:lnTo>
                  <a:lnTo>
                    <a:pt x="315" y="827"/>
                  </a:lnTo>
                  <a:lnTo>
                    <a:pt x="315" y="830"/>
                  </a:lnTo>
                  <a:lnTo>
                    <a:pt x="312" y="830"/>
                  </a:lnTo>
                  <a:lnTo>
                    <a:pt x="315" y="836"/>
                  </a:lnTo>
                  <a:lnTo>
                    <a:pt x="315" y="842"/>
                  </a:lnTo>
                  <a:lnTo>
                    <a:pt x="315" y="848"/>
                  </a:lnTo>
                  <a:lnTo>
                    <a:pt x="315" y="848"/>
                  </a:lnTo>
                  <a:lnTo>
                    <a:pt x="312" y="845"/>
                  </a:lnTo>
                  <a:lnTo>
                    <a:pt x="312" y="848"/>
                  </a:lnTo>
                  <a:lnTo>
                    <a:pt x="309" y="848"/>
                  </a:lnTo>
                  <a:lnTo>
                    <a:pt x="309" y="851"/>
                  </a:lnTo>
                  <a:lnTo>
                    <a:pt x="306" y="848"/>
                  </a:lnTo>
                  <a:lnTo>
                    <a:pt x="297" y="857"/>
                  </a:lnTo>
                  <a:lnTo>
                    <a:pt x="291" y="860"/>
                  </a:lnTo>
                  <a:lnTo>
                    <a:pt x="285" y="860"/>
                  </a:lnTo>
                  <a:lnTo>
                    <a:pt x="273" y="854"/>
                  </a:lnTo>
                  <a:lnTo>
                    <a:pt x="267" y="854"/>
                  </a:lnTo>
                  <a:lnTo>
                    <a:pt x="267" y="860"/>
                  </a:lnTo>
                  <a:lnTo>
                    <a:pt x="264" y="860"/>
                  </a:lnTo>
                  <a:lnTo>
                    <a:pt x="261" y="863"/>
                  </a:lnTo>
                  <a:lnTo>
                    <a:pt x="261" y="863"/>
                  </a:lnTo>
                  <a:lnTo>
                    <a:pt x="258" y="863"/>
                  </a:lnTo>
                  <a:lnTo>
                    <a:pt x="258" y="860"/>
                  </a:lnTo>
                  <a:lnTo>
                    <a:pt x="258" y="860"/>
                  </a:lnTo>
                  <a:lnTo>
                    <a:pt x="258" y="857"/>
                  </a:lnTo>
                  <a:lnTo>
                    <a:pt x="255" y="857"/>
                  </a:lnTo>
                  <a:lnTo>
                    <a:pt x="252" y="857"/>
                  </a:lnTo>
                  <a:lnTo>
                    <a:pt x="252" y="857"/>
                  </a:lnTo>
                  <a:lnTo>
                    <a:pt x="252" y="854"/>
                  </a:lnTo>
                  <a:lnTo>
                    <a:pt x="252" y="854"/>
                  </a:lnTo>
                  <a:lnTo>
                    <a:pt x="252" y="854"/>
                  </a:lnTo>
                  <a:lnTo>
                    <a:pt x="243" y="842"/>
                  </a:lnTo>
                  <a:lnTo>
                    <a:pt x="240" y="839"/>
                  </a:lnTo>
                  <a:lnTo>
                    <a:pt x="231" y="833"/>
                  </a:lnTo>
                  <a:lnTo>
                    <a:pt x="231" y="833"/>
                  </a:lnTo>
                  <a:lnTo>
                    <a:pt x="228" y="833"/>
                  </a:lnTo>
                  <a:lnTo>
                    <a:pt x="225" y="833"/>
                  </a:lnTo>
                  <a:lnTo>
                    <a:pt x="225" y="833"/>
                  </a:lnTo>
                  <a:lnTo>
                    <a:pt x="222" y="830"/>
                  </a:lnTo>
                  <a:lnTo>
                    <a:pt x="222" y="827"/>
                  </a:lnTo>
                  <a:lnTo>
                    <a:pt x="225" y="827"/>
                  </a:lnTo>
                  <a:lnTo>
                    <a:pt x="225" y="824"/>
                  </a:lnTo>
                  <a:lnTo>
                    <a:pt x="219" y="815"/>
                  </a:lnTo>
                  <a:lnTo>
                    <a:pt x="213" y="812"/>
                  </a:lnTo>
                  <a:lnTo>
                    <a:pt x="198" y="815"/>
                  </a:lnTo>
                  <a:lnTo>
                    <a:pt x="180" y="815"/>
                  </a:lnTo>
                  <a:lnTo>
                    <a:pt x="174" y="812"/>
                  </a:lnTo>
                  <a:lnTo>
                    <a:pt x="165" y="806"/>
                  </a:lnTo>
                  <a:lnTo>
                    <a:pt x="162" y="803"/>
                  </a:lnTo>
                  <a:lnTo>
                    <a:pt x="159" y="800"/>
                  </a:lnTo>
                  <a:lnTo>
                    <a:pt x="153" y="800"/>
                  </a:lnTo>
                  <a:lnTo>
                    <a:pt x="150" y="800"/>
                  </a:lnTo>
                  <a:lnTo>
                    <a:pt x="147" y="797"/>
                  </a:lnTo>
                  <a:lnTo>
                    <a:pt x="144" y="797"/>
                  </a:lnTo>
                  <a:lnTo>
                    <a:pt x="138" y="797"/>
                  </a:lnTo>
                  <a:lnTo>
                    <a:pt x="129" y="791"/>
                  </a:lnTo>
                  <a:lnTo>
                    <a:pt x="123" y="788"/>
                  </a:lnTo>
                  <a:lnTo>
                    <a:pt x="111" y="785"/>
                  </a:lnTo>
                  <a:lnTo>
                    <a:pt x="108" y="782"/>
                  </a:lnTo>
                  <a:lnTo>
                    <a:pt x="102" y="779"/>
                  </a:lnTo>
                  <a:lnTo>
                    <a:pt x="102" y="776"/>
                  </a:lnTo>
                  <a:lnTo>
                    <a:pt x="105" y="770"/>
                  </a:lnTo>
                  <a:lnTo>
                    <a:pt x="108" y="767"/>
                  </a:lnTo>
                  <a:lnTo>
                    <a:pt x="102" y="767"/>
                  </a:lnTo>
                  <a:lnTo>
                    <a:pt x="99" y="767"/>
                  </a:lnTo>
                  <a:lnTo>
                    <a:pt x="96" y="773"/>
                  </a:lnTo>
                  <a:lnTo>
                    <a:pt x="93" y="779"/>
                  </a:lnTo>
                  <a:lnTo>
                    <a:pt x="93" y="785"/>
                  </a:lnTo>
                  <a:lnTo>
                    <a:pt x="90" y="788"/>
                  </a:lnTo>
                  <a:lnTo>
                    <a:pt x="87" y="791"/>
                  </a:lnTo>
                  <a:lnTo>
                    <a:pt x="81" y="791"/>
                  </a:lnTo>
                  <a:lnTo>
                    <a:pt x="78" y="788"/>
                  </a:lnTo>
                  <a:lnTo>
                    <a:pt x="72" y="785"/>
                  </a:lnTo>
                  <a:lnTo>
                    <a:pt x="69" y="782"/>
                  </a:lnTo>
                  <a:lnTo>
                    <a:pt x="66" y="776"/>
                  </a:lnTo>
                  <a:lnTo>
                    <a:pt x="66" y="773"/>
                  </a:lnTo>
                  <a:lnTo>
                    <a:pt x="75" y="764"/>
                  </a:lnTo>
                  <a:lnTo>
                    <a:pt x="78" y="761"/>
                  </a:lnTo>
                  <a:lnTo>
                    <a:pt x="81" y="749"/>
                  </a:lnTo>
                  <a:lnTo>
                    <a:pt x="84" y="740"/>
                  </a:lnTo>
                  <a:lnTo>
                    <a:pt x="84" y="728"/>
                  </a:lnTo>
                  <a:lnTo>
                    <a:pt x="78" y="722"/>
                  </a:lnTo>
                  <a:lnTo>
                    <a:pt x="75" y="722"/>
                  </a:lnTo>
                  <a:lnTo>
                    <a:pt x="72" y="722"/>
                  </a:lnTo>
                  <a:lnTo>
                    <a:pt x="69" y="722"/>
                  </a:lnTo>
                  <a:lnTo>
                    <a:pt x="60" y="719"/>
                  </a:lnTo>
                  <a:lnTo>
                    <a:pt x="54" y="716"/>
                  </a:lnTo>
                  <a:lnTo>
                    <a:pt x="51" y="716"/>
                  </a:lnTo>
                  <a:lnTo>
                    <a:pt x="48" y="719"/>
                  </a:lnTo>
                  <a:lnTo>
                    <a:pt x="45" y="722"/>
                  </a:lnTo>
                  <a:lnTo>
                    <a:pt x="45" y="725"/>
                  </a:lnTo>
                  <a:lnTo>
                    <a:pt x="42" y="728"/>
                  </a:lnTo>
                  <a:lnTo>
                    <a:pt x="39" y="728"/>
                  </a:lnTo>
                  <a:lnTo>
                    <a:pt x="36" y="728"/>
                  </a:lnTo>
                  <a:lnTo>
                    <a:pt x="33" y="725"/>
                  </a:lnTo>
                  <a:lnTo>
                    <a:pt x="33" y="725"/>
                  </a:lnTo>
                  <a:lnTo>
                    <a:pt x="33" y="719"/>
                  </a:lnTo>
                  <a:lnTo>
                    <a:pt x="30" y="716"/>
                  </a:lnTo>
                  <a:lnTo>
                    <a:pt x="33" y="716"/>
                  </a:lnTo>
                  <a:lnTo>
                    <a:pt x="33" y="713"/>
                  </a:lnTo>
                  <a:lnTo>
                    <a:pt x="30" y="713"/>
                  </a:lnTo>
                  <a:lnTo>
                    <a:pt x="27" y="710"/>
                  </a:lnTo>
                  <a:lnTo>
                    <a:pt x="24" y="710"/>
                  </a:lnTo>
                  <a:lnTo>
                    <a:pt x="21" y="713"/>
                  </a:lnTo>
                  <a:lnTo>
                    <a:pt x="15" y="713"/>
                  </a:lnTo>
                  <a:lnTo>
                    <a:pt x="12" y="713"/>
                  </a:lnTo>
                  <a:lnTo>
                    <a:pt x="9" y="713"/>
                  </a:lnTo>
                  <a:lnTo>
                    <a:pt x="9" y="713"/>
                  </a:lnTo>
                  <a:lnTo>
                    <a:pt x="9" y="713"/>
                  </a:lnTo>
                  <a:lnTo>
                    <a:pt x="9" y="707"/>
                  </a:lnTo>
                  <a:lnTo>
                    <a:pt x="6" y="704"/>
                  </a:lnTo>
                  <a:lnTo>
                    <a:pt x="0" y="701"/>
                  </a:lnTo>
                  <a:lnTo>
                    <a:pt x="0" y="695"/>
                  </a:lnTo>
                  <a:lnTo>
                    <a:pt x="0" y="689"/>
                  </a:lnTo>
                  <a:lnTo>
                    <a:pt x="0" y="683"/>
                  </a:lnTo>
                  <a:lnTo>
                    <a:pt x="6" y="686"/>
                  </a:lnTo>
                  <a:lnTo>
                    <a:pt x="6" y="683"/>
                  </a:lnTo>
                  <a:lnTo>
                    <a:pt x="9" y="680"/>
                  </a:lnTo>
                  <a:lnTo>
                    <a:pt x="30" y="677"/>
                  </a:lnTo>
                  <a:lnTo>
                    <a:pt x="33" y="677"/>
                  </a:lnTo>
                  <a:lnTo>
                    <a:pt x="39" y="674"/>
                  </a:lnTo>
                  <a:lnTo>
                    <a:pt x="42" y="671"/>
                  </a:lnTo>
                  <a:lnTo>
                    <a:pt x="45" y="668"/>
                  </a:lnTo>
                  <a:lnTo>
                    <a:pt x="48" y="659"/>
                  </a:lnTo>
                  <a:lnTo>
                    <a:pt x="51" y="656"/>
                  </a:lnTo>
                  <a:lnTo>
                    <a:pt x="51" y="653"/>
                  </a:lnTo>
                  <a:lnTo>
                    <a:pt x="63" y="644"/>
                  </a:lnTo>
                  <a:lnTo>
                    <a:pt x="63" y="641"/>
                  </a:lnTo>
                  <a:lnTo>
                    <a:pt x="69" y="629"/>
                  </a:lnTo>
                  <a:lnTo>
                    <a:pt x="69" y="620"/>
                  </a:lnTo>
                  <a:lnTo>
                    <a:pt x="75" y="605"/>
                  </a:lnTo>
                  <a:lnTo>
                    <a:pt x="84" y="558"/>
                  </a:lnTo>
                  <a:lnTo>
                    <a:pt x="87" y="540"/>
                  </a:lnTo>
                  <a:lnTo>
                    <a:pt x="96" y="504"/>
                  </a:lnTo>
                  <a:lnTo>
                    <a:pt x="108" y="420"/>
                  </a:lnTo>
                  <a:lnTo>
                    <a:pt x="114" y="378"/>
                  </a:lnTo>
                  <a:lnTo>
                    <a:pt x="117" y="360"/>
                  </a:lnTo>
                  <a:lnTo>
                    <a:pt x="117" y="357"/>
                  </a:lnTo>
                  <a:lnTo>
                    <a:pt x="114" y="348"/>
                  </a:lnTo>
                  <a:lnTo>
                    <a:pt x="114" y="345"/>
                  </a:lnTo>
                  <a:lnTo>
                    <a:pt x="120" y="336"/>
                  </a:lnTo>
                  <a:lnTo>
                    <a:pt x="120" y="336"/>
                  </a:lnTo>
                  <a:lnTo>
                    <a:pt x="120" y="330"/>
                  </a:lnTo>
                  <a:lnTo>
                    <a:pt x="126" y="318"/>
                  </a:lnTo>
                  <a:lnTo>
                    <a:pt x="129" y="312"/>
                  </a:lnTo>
                  <a:lnTo>
                    <a:pt x="135" y="312"/>
                  </a:lnTo>
                  <a:lnTo>
                    <a:pt x="147" y="315"/>
                  </a:lnTo>
                  <a:lnTo>
                    <a:pt x="156" y="315"/>
                  </a:lnTo>
                  <a:lnTo>
                    <a:pt x="159" y="312"/>
                  </a:lnTo>
                  <a:lnTo>
                    <a:pt x="159" y="306"/>
                  </a:lnTo>
                  <a:lnTo>
                    <a:pt x="153" y="300"/>
                  </a:lnTo>
                  <a:lnTo>
                    <a:pt x="156" y="300"/>
                  </a:lnTo>
                  <a:lnTo>
                    <a:pt x="156" y="297"/>
                  </a:lnTo>
                  <a:lnTo>
                    <a:pt x="138" y="282"/>
                  </a:lnTo>
                  <a:lnTo>
                    <a:pt x="138" y="282"/>
                  </a:lnTo>
                  <a:lnTo>
                    <a:pt x="135" y="279"/>
                  </a:lnTo>
                  <a:lnTo>
                    <a:pt x="135" y="279"/>
                  </a:lnTo>
                  <a:lnTo>
                    <a:pt x="135" y="279"/>
                  </a:lnTo>
                  <a:lnTo>
                    <a:pt x="132" y="279"/>
                  </a:lnTo>
                  <a:lnTo>
                    <a:pt x="132" y="279"/>
                  </a:lnTo>
                  <a:lnTo>
                    <a:pt x="132" y="282"/>
                  </a:lnTo>
                  <a:lnTo>
                    <a:pt x="132" y="282"/>
                  </a:lnTo>
                  <a:lnTo>
                    <a:pt x="129" y="282"/>
                  </a:lnTo>
                  <a:lnTo>
                    <a:pt x="129" y="285"/>
                  </a:lnTo>
                  <a:lnTo>
                    <a:pt x="120" y="300"/>
                  </a:lnTo>
                  <a:lnTo>
                    <a:pt x="117" y="312"/>
                  </a:lnTo>
                  <a:lnTo>
                    <a:pt x="114" y="321"/>
                  </a:lnTo>
                  <a:lnTo>
                    <a:pt x="114" y="324"/>
                  </a:lnTo>
                  <a:lnTo>
                    <a:pt x="126" y="177"/>
                  </a:lnTo>
                  <a:lnTo>
                    <a:pt x="135" y="129"/>
                  </a:lnTo>
                  <a:lnTo>
                    <a:pt x="138" y="66"/>
                  </a:lnTo>
                  <a:lnTo>
                    <a:pt x="141" y="60"/>
                  </a:lnTo>
                  <a:lnTo>
                    <a:pt x="147" y="48"/>
                  </a:lnTo>
                  <a:lnTo>
                    <a:pt x="150" y="42"/>
                  </a:lnTo>
                  <a:lnTo>
                    <a:pt x="153" y="42"/>
                  </a:lnTo>
                  <a:lnTo>
                    <a:pt x="156" y="42"/>
                  </a:lnTo>
                  <a:lnTo>
                    <a:pt x="156" y="42"/>
                  </a:lnTo>
                  <a:lnTo>
                    <a:pt x="156" y="45"/>
                  </a:lnTo>
                  <a:lnTo>
                    <a:pt x="156" y="48"/>
                  </a:lnTo>
                  <a:lnTo>
                    <a:pt x="156" y="51"/>
                  </a:lnTo>
                  <a:lnTo>
                    <a:pt x="156" y="51"/>
                  </a:lnTo>
                  <a:lnTo>
                    <a:pt x="156" y="54"/>
                  </a:lnTo>
                  <a:lnTo>
                    <a:pt x="156" y="54"/>
                  </a:lnTo>
                  <a:lnTo>
                    <a:pt x="159" y="57"/>
                  </a:lnTo>
                  <a:lnTo>
                    <a:pt x="159" y="60"/>
                  </a:lnTo>
                  <a:lnTo>
                    <a:pt x="174" y="72"/>
                  </a:lnTo>
                  <a:lnTo>
                    <a:pt x="183" y="78"/>
                  </a:lnTo>
                  <a:lnTo>
                    <a:pt x="186" y="78"/>
                  </a:lnTo>
                  <a:lnTo>
                    <a:pt x="213" y="105"/>
                  </a:lnTo>
                  <a:lnTo>
                    <a:pt x="219" y="114"/>
                  </a:lnTo>
                  <a:lnTo>
                    <a:pt x="222" y="123"/>
                  </a:lnTo>
                  <a:lnTo>
                    <a:pt x="222" y="129"/>
                  </a:lnTo>
                  <a:lnTo>
                    <a:pt x="225" y="141"/>
                  </a:lnTo>
                  <a:lnTo>
                    <a:pt x="228" y="168"/>
                  </a:lnTo>
                  <a:lnTo>
                    <a:pt x="228" y="171"/>
                  </a:lnTo>
                  <a:lnTo>
                    <a:pt x="237" y="189"/>
                  </a:lnTo>
                  <a:lnTo>
                    <a:pt x="243" y="198"/>
                  </a:lnTo>
                  <a:lnTo>
                    <a:pt x="252" y="207"/>
                  </a:lnTo>
                  <a:lnTo>
                    <a:pt x="258" y="210"/>
                  </a:lnTo>
                  <a:lnTo>
                    <a:pt x="261" y="213"/>
                  </a:lnTo>
                  <a:lnTo>
                    <a:pt x="261" y="216"/>
                  </a:lnTo>
                  <a:lnTo>
                    <a:pt x="261" y="219"/>
                  </a:lnTo>
                  <a:lnTo>
                    <a:pt x="261" y="225"/>
                  </a:lnTo>
                  <a:lnTo>
                    <a:pt x="261" y="231"/>
                  </a:lnTo>
                  <a:lnTo>
                    <a:pt x="264" y="237"/>
                  </a:lnTo>
                  <a:lnTo>
                    <a:pt x="264" y="243"/>
                  </a:lnTo>
                  <a:lnTo>
                    <a:pt x="267" y="243"/>
                  </a:lnTo>
                  <a:lnTo>
                    <a:pt x="267" y="240"/>
                  </a:lnTo>
                  <a:lnTo>
                    <a:pt x="267" y="231"/>
                  </a:lnTo>
                  <a:lnTo>
                    <a:pt x="264" y="228"/>
                  </a:lnTo>
                  <a:lnTo>
                    <a:pt x="267" y="219"/>
                  </a:lnTo>
                  <a:lnTo>
                    <a:pt x="264" y="213"/>
                  </a:lnTo>
                  <a:lnTo>
                    <a:pt x="258" y="207"/>
                  </a:lnTo>
                  <a:lnTo>
                    <a:pt x="255" y="204"/>
                  </a:lnTo>
                  <a:lnTo>
                    <a:pt x="261" y="207"/>
                  </a:lnTo>
                  <a:lnTo>
                    <a:pt x="267" y="207"/>
                  </a:lnTo>
                  <a:lnTo>
                    <a:pt x="270" y="210"/>
                  </a:lnTo>
                  <a:lnTo>
                    <a:pt x="276" y="213"/>
                  </a:lnTo>
                  <a:lnTo>
                    <a:pt x="270" y="204"/>
                  </a:lnTo>
                  <a:lnTo>
                    <a:pt x="261" y="201"/>
                  </a:lnTo>
                  <a:lnTo>
                    <a:pt x="252" y="198"/>
                  </a:lnTo>
                  <a:lnTo>
                    <a:pt x="246" y="192"/>
                  </a:lnTo>
                  <a:lnTo>
                    <a:pt x="243" y="183"/>
                  </a:lnTo>
                  <a:lnTo>
                    <a:pt x="240" y="174"/>
                  </a:lnTo>
                  <a:lnTo>
                    <a:pt x="231" y="117"/>
                  </a:lnTo>
                  <a:lnTo>
                    <a:pt x="231" y="117"/>
                  </a:lnTo>
                  <a:lnTo>
                    <a:pt x="240" y="117"/>
                  </a:lnTo>
                  <a:lnTo>
                    <a:pt x="246" y="117"/>
                  </a:lnTo>
                  <a:lnTo>
                    <a:pt x="249" y="117"/>
                  </a:lnTo>
                  <a:lnTo>
                    <a:pt x="249" y="117"/>
                  </a:lnTo>
                  <a:lnTo>
                    <a:pt x="252" y="114"/>
                  </a:lnTo>
                  <a:lnTo>
                    <a:pt x="252" y="114"/>
                  </a:lnTo>
                  <a:lnTo>
                    <a:pt x="252" y="111"/>
                  </a:lnTo>
                  <a:lnTo>
                    <a:pt x="255" y="111"/>
                  </a:lnTo>
                  <a:lnTo>
                    <a:pt x="255" y="108"/>
                  </a:lnTo>
                  <a:lnTo>
                    <a:pt x="258" y="108"/>
                  </a:lnTo>
                  <a:lnTo>
                    <a:pt x="258" y="111"/>
                  </a:lnTo>
                  <a:lnTo>
                    <a:pt x="261" y="114"/>
                  </a:lnTo>
                  <a:lnTo>
                    <a:pt x="261" y="114"/>
                  </a:lnTo>
                  <a:lnTo>
                    <a:pt x="261" y="120"/>
                  </a:lnTo>
                  <a:lnTo>
                    <a:pt x="264" y="123"/>
                  </a:lnTo>
                  <a:lnTo>
                    <a:pt x="264" y="126"/>
                  </a:lnTo>
                  <a:lnTo>
                    <a:pt x="270" y="126"/>
                  </a:lnTo>
                  <a:lnTo>
                    <a:pt x="273" y="126"/>
                  </a:lnTo>
                  <a:lnTo>
                    <a:pt x="276" y="126"/>
                  </a:lnTo>
                  <a:lnTo>
                    <a:pt x="279" y="126"/>
                  </a:lnTo>
                  <a:lnTo>
                    <a:pt x="282" y="129"/>
                  </a:lnTo>
                  <a:lnTo>
                    <a:pt x="288" y="132"/>
                  </a:lnTo>
                  <a:lnTo>
                    <a:pt x="291" y="135"/>
                  </a:lnTo>
                  <a:lnTo>
                    <a:pt x="291" y="138"/>
                  </a:lnTo>
                  <a:lnTo>
                    <a:pt x="291" y="141"/>
                  </a:lnTo>
                  <a:lnTo>
                    <a:pt x="291" y="147"/>
                  </a:lnTo>
                  <a:lnTo>
                    <a:pt x="291" y="147"/>
                  </a:lnTo>
                  <a:lnTo>
                    <a:pt x="291" y="150"/>
                  </a:lnTo>
                  <a:lnTo>
                    <a:pt x="291" y="153"/>
                  </a:lnTo>
                  <a:lnTo>
                    <a:pt x="291" y="153"/>
                  </a:lnTo>
                  <a:lnTo>
                    <a:pt x="294" y="156"/>
                  </a:lnTo>
                  <a:lnTo>
                    <a:pt x="297" y="162"/>
                  </a:lnTo>
                  <a:lnTo>
                    <a:pt x="297" y="162"/>
                  </a:lnTo>
                  <a:lnTo>
                    <a:pt x="300" y="165"/>
                  </a:lnTo>
                  <a:lnTo>
                    <a:pt x="300" y="165"/>
                  </a:lnTo>
                  <a:lnTo>
                    <a:pt x="306" y="162"/>
                  </a:lnTo>
                  <a:lnTo>
                    <a:pt x="309" y="162"/>
                  </a:lnTo>
                  <a:lnTo>
                    <a:pt x="315" y="168"/>
                  </a:lnTo>
                  <a:lnTo>
                    <a:pt x="318" y="168"/>
                  </a:lnTo>
                  <a:lnTo>
                    <a:pt x="321" y="171"/>
                  </a:lnTo>
                  <a:lnTo>
                    <a:pt x="324" y="171"/>
                  </a:lnTo>
                  <a:lnTo>
                    <a:pt x="327" y="177"/>
                  </a:lnTo>
                  <a:lnTo>
                    <a:pt x="330" y="177"/>
                  </a:lnTo>
                  <a:lnTo>
                    <a:pt x="333" y="180"/>
                  </a:lnTo>
                  <a:lnTo>
                    <a:pt x="345" y="183"/>
                  </a:lnTo>
                  <a:lnTo>
                    <a:pt x="348" y="183"/>
                  </a:lnTo>
                  <a:lnTo>
                    <a:pt x="351" y="180"/>
                  </a:lnTo>
                  <a:lnTo>
                    <a:pt x="360" y="177"/>
                  </a:lnTo>
                  <a:lnTo>
                    <a:pt x="363" y="177"/>
                  </a:lnTo>
                  <a:lnTo>
                    <a:pt x="369" y="180"/>
                  </a:lnTo>
                  <a:lnTo>
                    <a:pt x="375" y="177"/>
                  </a:lnTo>
                  <a:lnTo>
                    <a:pt x="378" y="171"/>
                  </a:lnTo>
                  <a:lnTo>
                    <a:pt x="378" y="168"/>
                  </a:lnTo>
                  <a:lnTo>
                    <a:pt x="381" y="168"/>
                  </a:lnTo>
                  <a:lnTo>
                    <a:pt x="381" y="165"/>
                  </a:lnTo>
                  <a:lnTo>
                    <a:pt x="378" y="162"/>
                  </a:lnTo>
                  <a:lnTo>
                    <a:pt x="378" y="162"/>
                  </a:lnTo>
                  <a:lnTo>
                    <a:pt x="378" y="159"/>
                  </a:lnTo>
                  <a:lnTo>
                    <a:pt x="381" y="156"/>
                  </a:lnTo>
                  <a:lnTo>
                    <a:pt x="381" y="156"/>
                  </a:lnTo>
                  <a:lnTo>
                    <a:pt x="396" y="147"/>
                  </a:lnTo>
                  <a:lnTo>
                    <a:pt x="399" y="147"/>
                  </a:lnTo>
                  <a:lnTo>
                    <a:pt x="399" y="147"/>
                  </a:lnTo>
                  <a:lnTo>
                    <a:pt x="402" y="147"/>
                  </a:lnTo>
                  <a:lnTo>
                    <a:pt x="405" y="147"/>
                  </a:lnTo>
                  <a:lnTo>
                    <a:pt x="408" y="150"/>
                  </a:lnTo>
                  <a:lnTo>
                    <a:pt x="408" y="147"/>
                  </a:lnTo>
                  <a:lnTo>
                    <a:pt x="411" y="147"/>
                  </a:lnTo>
                  <a:lnTo>
                    <a:pt x="414" y="147"/>
                  </a:lnTo>
                  <a:lnTo>
                    <a:pt x="414" y="144"/>
                  </a:lnTo>
                  <a:lnTo>
                    <a:pt x="417" y="138"/>
                  </a:lnTo>
                  <a:lnTo>
                    <a:pt x="417" y="138"/>
                  </a:lnTo>
                  <a:lnTo>
                    <a:pt x="417" y="135"/>
                  </a:lnTo>
                  <a:lnTo>
                    <a:pt x="420" y="135"/>
                  </a:lnTo>
                  <a:lnTo>
                    <a:pt x="423" y="132"/>
                  </a:lnTo>
                  <a:lnTo>
                    <a:pt x="426" y="132"/>
                  </a:lnTo>
                  <a:lnTo>
                    <a:pt x="432" y="129"/>
                  </a:lnTo>
                  <a:lnTo>
                    <a:pt x="435" y="126"/>
                  </a:lnTo>
                  <a:lnTo>
                    <a:pt x="435" y="120"/>
                  </a:lnTo>
                  <a:lnTo>
                    <a:pt x="435" y="120"/>
                  </a:lnTo>
                  <a:lnTo>
                    <a:pt x="435" y="111"/>
                  </a:lnTo>
                  <a:lnTo>
                    <a:pt x="435" y="108"/>
                  </a:lnTo>
                  <a:lnTo>
                    <a:pt x="435" y="102"/>
                  </a:lnTo>
                  <a:lnTo>
                    <a:pt x="438" y="93"/>
                  </a:lnTo>
                  <a:lnTo>
                    <a:pt x="438" y="87"/>
                  </a:lnTo>
                  <a:lnTo>
                    <a:pt x="441" y="87"/>
                  </a:lnTo>
                  <a:lnTo>
                    <a:pt x="441" y="84"/>
                  </a:lnTo>
                  <a:lnTo>
                    <a:pt x="462" y="69"/>
                  </a:lnTo>
                  <a:lnTo>
                    <a:pt x="468" y="66"/>
                  </a:lnTo>
                  <a:lnTo>
                    <a:pt x="468" y="66"/>
                  </a:lnTo>
                  <a:lnTo>
                    <a:pt x="471" y="69"/>
                  </a:lnTo>
                  <a:lnTo>
                    <a:pt x="474" y="66"/>
                  </a:lnTo>
                  <a:lnTo>
                    <a:pt x="474" y="63"/>
                  </a:lnTo>
                  <a:lnTo>
                    <a:pt x="480" y="51"/>
                  </a:lnTo>
                  <a:lnTo>
                    <a:pt x="486" y="45"/>
                  </a:lnTo>
                  <a:lnTo>
                    <a:pt x="489" y="42"/>
                  </a:lnTo>
                  <a:lnTo>
                    <a:pt x="489" y="39"/>
                  </a:lnTo>
                  <a:lnTo>
                    <a:pt x="489" y="36"/>
                  </a:lnTo>
                  <a:lnTo>
                    <a:pt x="489" y="33"/>
                  </a:lnTo>
                  <a:lnTo>
                    <a:pt x="489" y="27"/>
                  </a:lnTo>
                  <a:lnTo>
                    <a:pt x="489" y="24"/>
                  </a:lnTo>
                  <a:lnTo>
                    <a:pt x="489" y="21"/>
                  </a:lnTo>
                  <a:lnTo>
                    <a:pt x="492" y="21"/>
                  </a:lnTo>
                  <a:lnTo>
                    <a:pt x="495" y="21"/>
                  </a:lnTo>
                  <a:lnTo>
                    <a:pt x="495" y="21"/>
                  </a:lnTo>
                  <a:lnTo>
                    <a:pt x="498" y="21"/>
                  </a:lnTo>
                  <a:lnTo>
                    <a:pt x="501" y="18"/>
                  </a:lnTo>
                  <a:lnTo>
                    <a:pt x="504" y="12"/>
                  </a:lnTo>
                  <a:lnTo>
                    <a:pt x="507" y="6"/>
                  </a:lnTo>
                  <a:lnTo>
                    <a:pt x="516" y="0"/>
                  </a:lnTo>
                  <a:lnTo>
                    <a:pt x="519" y="3"/>
                  </a:lnTo>
                  <a:close/>
                </a:path>
              </a:pathLst>
            </a:custGeom>
            <a:grp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oupe 16">
            <a:extLst>
              <a:ext uri="{FF2B5EF4-FFF2-40B4-BE49-F238E27FC236}">
                <a16:creationId xmlns:a16="http://schemas.microsoft.com/office/drawing/2014/main" xmlns="" id="{AB6FF6E1-9502-D54C-81D1-6AC5149C1A75}"/>
              </a:ext>
            </a:extLst>
          </p:cNvPr>
          <p:cNvGrpSpPr/>
          <p:nvPr/>
        </p:nvGrpSpPr>
        <p:grpSpPr>
          <a:xfrm>
            <a:off x="8336715" y="2061766"/>
            <a:ext cx="1608138" cy="1384300"/>
            <a:chOff x="8402310" y="1692925"/>
            <a:chExt cx="1608138" cy="1384300"/>
          </a:xfrm>
        </p:grpSpPr>
        <p:sp>
          <p:nvSpPr>
            <p:cNvPr id="57" name="Freeform 19">
              <a:extLst>
                <a:ext uri="{FF2B5EF4-FFF2-40B4-BE49-F238E27FC236}">
                  <a16:creationId xmlns:a16="http://schemas.microsoft.com/office/drawing/2014/main" xmlns="" id="{73326C19-78C6-CA41-9B46-1EC8AAD849A8}"/>
                </a:ext>
              </a:extLst>
            </p:cNvPr>
            <p:cNvSpPr>
              <a:spLocks/>
            </p:cNvSpPr>
            <p:nvPr/>
          </p:nvSpPr>
          <p:spPr bwMode="auto">
            <a:xfrm>
              <a:off x="8902373" y="1978675"/>
              <a:ext cx="922338" cy="908050"/>
            </a:xfrm>
            <a:custGeom>
              <a:avLst/>
              <a:gdLst>
                <a:gd name="T0" fmla="*/ 138 w 581"/>
                <a:gd name="T1" fmla="*/ 27 h 572"/>
                <a:gd name="T2" fmla="*/ 162 w 581"/>
                <a:gd name="T3" fmla="*/ 21 h 572"/>
                <a:gd name="T4" fmla="*/ 189 w 581"/>
                <a:gd name="T5" fmla="*/ 24 h 572"/>
                <a:gd name="T6" fmla="*/ 249 w 581"/>
                <a:gd name="T7" fmla="*/ 51 h 572"/>
                <a:gd name="T8" fmla="*/ 258 w 581"/>
                <a:gd name="T9" fmla="*/ 39 h 572"/>
                <a:gd name="T10" fmla="*/ 303 w 581"/>
                <a:gd name="T11" fmla="*/ 48 h 572"/>
                <a:gd name="T12" fmla="*/ 342 w 581"/>
                <a:gd name="T13" fmla="*/ 63 h 572"/>
                <a:gd name="T14" fmla="*/ 354 w 581"/>
                <a:gd name="T15" fmla="*/ 84 h 572"/>
                <a:gd name="T16" fmla="*/ 369 w 581"/>
                <a:gd name="T17" fmla="*/ 114 h 572"/>
                <a:gd name="T18" fmla="*/ 378 w 581"/>
                <a:gd name="T19" fmla="*/ 129 h 572"/>
                <a:gd name="T20" fmla="*/ 396 w 581"/>
                <a:gd name="T21" fmla="*/ 147 h 572"/>
                <a:gd name="T22" fmla="*/ 420 w 581"/>
                <a:gd name="T23" fmla="*/ 132 h 572"/>
                <a:gd name="T24" fmla="*/ 459 w 581"/>
                <a:gd name="T25" fmla="*/ 156 h 572"/>
                <a:gd name="T26" fmla="*/ 495 w 581"/>
                <a:gd name="T27" fmla="*/ 159 h 572"/>
                <a:gd name="T28" fmla="*/ 518 w 581"/>
                <a:gd name="T29" fmla="*/ 147 h 572"/>
                <a:gd name="T30" fmla="*/ 545 w 581"/>
                <a:gd name="T31" fmla="*/ 153 h 572"/>
                <a:gd name="T32" fmla="*/ 575 w 581"/>
                <a:gd name="T33" fmla="*/ 180 h 572"/>
                <a:gd name="T34" fmla="*/ 560 w 581"/>
                <a:gd name="T35" fmla="*/ 216 h 572"/>
                <a:gd name="T36" fmla="*/ 509 w 581"/>
                <a:gd name="T37" fmla="*/ 213 h 572"/>
                <a:gd name="T38" fmla="*/ 474 w 581"/>
                <a:gd name="T39" fmla="*/ 192 h 572"/>
                <a:gd name="T40" fmla="*/ 462 w 581"/>
                <a:gd name="T41" fmla="*/ 186 h 572"/>
                <a:gd name="T42" fmla="*/ 453 w 581"/>
                <a:gd name="T43" fmla="*/ 204 h 572"/>
                <a:gd name="T44" fmla="*/ 441 w 581"/>
                <a:gd name="T45" fmla="*/ 231 h 572"/>
                <a:gd name="T46" fmla="*/ 462 w 581"/>
                <a:gd name="T47" fmla="*/ 255 h 572"/>
                <a:gd name="T48" fmla="*/ 477 w 581"/>
                <a:gd name="T49" fmla="*/ 258 h 572"/>
                <a:gd name="T50" fmla="*/ 489 w 581"/>
                <a:gd name="T51" fmla="*/ 246 h 572"/>
                <a:gd name="T52" fmla="*/ 509 w 581"/>
                <a:gd name="T53" fmla="*/ 273 h 572"/>
                <a:gd name="T54" fmla="*/ 501 w 581"/>
                <a:gd name="T55" fmla="*/ 302 h 572"/>
                <a:gd name="T56" fmla="*/ 498 w 581"/>
                <a:gd name="T57" fmla="*/ 335 h 572"/>
                <a:gd name="T58" fmla="*/ 474 w 581"/>
                <a:gd name="T59" fmla="*/ 359 h 572"/>
                <a:gd name="T60" fmla="*/ 468 w 581"/>
                <a:gd name="T61" fmla="*/ 407 h 572"/>
                <a:gd name="T62" fmla="*/ 462 w 581"/>
                <a:gd name="T63" fmla="*/ 467 h 572"/>
                <a:gd name="T64" fmla="*/ 444 w 581"/>
                <a:gd name="T65" fmla="*/ 515 h 572"/>
                <a:gd name="T66" fmla="*/ 426 w 581"/>
                <a:gd name="T67" fmla="*/ 557 h 572"/>
                <a:gd name="T68" fmla="*/ 390 w 581"/>
                <a:gd name="T69" fmla="*/ 554 h 572"/>
                <a:gd name="T70" fmla="*/ 360 w 581"/>
                <a:gd name="T71" fmla="*/ 536 h 572"/>
                <a:gd name="T72" fmla="*/ 321 w 581"/>
                <a:gd name="T73" fmla="*/ 533 h 572"/>
                <a:gd name="T74" fmla="*/ 273 w 581"/>
                <a:gd name="T75" fmla="*/ 530 h 572"/>
                <a:gd name="T76" fmla="*/ 249 w 581"/>
                <a:gd name="T77" fmla="*/ 515 h 572"/>
                <a:gd name="T78" fmla="*/ 225 w 581"/>
                <a:gd name="T79" fmla="*/ 530 h 572"/>
                <a:gd name="T80" fmla="*/ 213 w 581"/>
                <a:gd name="T81" fmla="*/ 536 h 572"/>
                <a:gd name="T82" fmla="*/ 189 w 581"/>
                <a:gd name="T83" fmla="*/ 515 h 572"/>
                <a:gd name="T84" fmla="*/ 165 w 581"/>
                <a:gd name="T85" fmla="*/ 488 h 572"/>
                <a:gd name="T86" fmla="*/ 168 w 581"/>
                <a:gd name="T87" fmla="*/ 461 h 572"/>
                <a:gd name="T88" fmla="*/ 159 w 581"/>
                <a:gd name="T89" fmla="*/ 437 h 572"/>
                <a:gd name="T90" fmla="*/ 147 w 581"/>
                <a:gd name="T91" fmla="*/ 425 h 572"/>
                <a:gd name="T92" fmla="*/ 120 w 581"/>
                <a:gd name="T93" fmla="*/ 407 h 572"/>
                <a:gd name="T94" fmla="*/ 111 w 581"/>
                <a:gd name="T95" fmla="*/ 392 h 572"/>
                <a:gd name="T96" fmla="*/ 81 w 581"/>
                <a:gd name="T97" fmla="*/ 353 h 572"/>
                <a:gd name="T98" fmla="*/ 21 w 581"/>
                <a:gd name="T99" fmla="*/ 296 h 572"/>
                <a:gd name="T100" fmla="*/ 3 w 581"/>
                <a:gd name="T101" fmla="*/ 255 h 572"/>
                <a:gd name="T102" fmla="*/ 12 w 581"/>
                <a:gd name="T103" fmla="*/ 222 h 572"/>
                <a:gd name="T104" fmla="*/ 24 w 581"/>
                <a:gd name="T105" fmla="*/ 201 h 572"/>
                <a:gd name="T106" fmla="*/ 18 w 581"/>
                <a:gd name="T107" fmla="*/ 186 h 572"/>
                <a:gd name="T108" fmla="*/ 15 w 581"/>
                <a:gd name="T109" fmla="*/ 120 h 572"/>
                <a:gd name="T110" fmla="*/ 30 w 581"/>
                <a:gd name="T111" fmla="*/ 90 h 572"/>
                <a:gd name="T112" fmla="*/ 42 w 581"/>
                <a:gd name="T113" fmla="*/ 45 h 572"/>
                <a:gd name="T114" fmla="*/ 42 w 581"/>
                <a:gd name="T115" fmla="*/ 21 h 572"/>
                <a:gd name="T116" fmla="*/ 60 w 581"/>
                <a:gd name="T117" fmla="*/ 15 h 572"/>
                <a:gd name="T118" fmla="*/ 84 w 581"/>
                <a:gd name="T11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81" h="572">
                  <a:moveTo>
                    <a:pt x="117" y="21"/>
                  </a:moveTo>
                  <a:lnTo>
                    <a:pt x="117" y="24"/>
                  </a:lnTo>
                  <a:lnTo>
                    <a:pt x="117" y="27"/>
                  </a:lnTo>
                  <a:lnTo>
                    <a:pt x="117" y="30"/>
                  </a:lnTo>
                  <a:lnTo>
                    <a:pt x="117" y="33"/>
                  </a:lnTo>
                  <a:lnTo>
                    <a:pt x="117" y="36"/>
                  </a:lnTo>
                  <a:lnTo>
                    <a:pt x="123" y="36"/>
                  </a:lnTo>
                  <a:lnTo>
                    <a:pt x="129" y="33"/>
                  </a:lnTo>
                  <a:lnTo>
                    <a:pt x="132" y="30"/>
                  </a:lnTo>
                  <a:lnTo>
                    <a:pt x="138" y="27"/>
                  </a:lnTo>
                  <a:lnTo>
                    <a:pt x="144" y="30"/>
                  </a:lnTo>
                  <a:lnTo>
                    <a:pt x="144" y="30"/>
                  </a:lnTo>
                  <a:lnTo>
                    <a:pt x="147" y="30"/>
                  </a:lnTo>
                  <a:lnTo>
                    <a:pt x="147" y="30"/>
                  </a:lnTo>
                  <a:lnTo>
                    <a:pt x="150" y="30"/>
                  </a:lnTo>
                  <a:lnTo>
                    <a:pt x="150" y="27"/>
                  </a:lnTo>
                  <a:lnTo>
                    <a:pt x="153" y="24"/>
                  </a:lnTo>
                  <a:lnTo>
                    <a:pt x="153" y="24"/>
                  </a:lnTo>
                  <a:lnTo>
                    <a:pt x="156" y="21"/>
                  </a:lnTo>
                  <a:lnTo>
                    <a:pt x="162" y="21"/>
                  </a:lnTo>
                  <a:lnTo>
                    <a:pt x="168" y="24"/>
                  </a:lnTo>
                  <a:lnTo>
                    <a:pt x="171" y="24"/>
                  </a:lnTo>
                  <a:lnTo>
                    <a:pt x="174" y="24"/>
                  </a:lnTo>
                  <a:lnTo>
                    <a:pt x="174" y="24"/>
                  </a:lnTo>
                  <a:lnTo>
                    <a:pt x="177" y="21"/>
                  </a:lnTo>
                  <a:lnTo>
                    <a:pt x="177" y="21"/>
                  </a:lnTo>
                  <a:lnTo>
                    <a:pt x="180" y="18"/>
                  </a:lnTo>
                  <a:lnTo>
                    <a:pt x="180" y="18"/>
                  </a:lnTo>
                  <a:lnTo>
                    <a:pt x="186" y="21"/>
                  </a:lnTo>
                  <a:lnTo>
                    <a:pt x="189" y="24"/>
                  </a:lnTo>
                  <a:lnTo>
                    <a:pt x="189" y="24"/>
                  </a:lnTo>
                  <a:lnTo>
                    <a:pt x="195" y="33"/>
                  </a:lnTo>
                  <a:lnTo>
                    <a:pt x="198" y="36"/>
                  </a:lnTo>
                  <a:lnTo>
                    <a:pt x="204" y="39"/>
                  </a:lnTo>
                  <a:lnTo>
                    <a:pt x="216" y="42"/>
                  </a:lnTo>
                  <a:lnTo>
                    <a:pt x="222" y="45"/>
                  </a:lnTo>
                  <a:lnTo>
                    <a:pt x="225" y="54"/>
                  </a:lnTo>
                  <a:lnTo>
                    <a:pt x="228" y="54"/>
                  </a:lnTo>
                  <a:lnTo>
                    <a:pt x="246" y="51"/>
                  </a:lnTo>
                  <a:lnTo>
                    <a:pt x="249" y="51"/>
                  </a:lnTo>
                  <a:lnTo>
                    <a:pt x="249" y="51"/>
                  </a:lnTo>
                  <a:lnTo>
                    <a:pt x="252" y="48"/>
                  </a:lnTo>
                  <a:lnTo>
                    <a:pt x="252" y="48"/>
                  </a:lnTo>
                  <a:lnTo>
                    <a:pt x="255" y="48"/>
                  </a:lnTo>
                  <a:lnTo>
                    <a:pt x="255" y="48"/>
                  </a:lnTo>
                  <a:lnTo>
                    <a:pt x="255" y="45"/>
                  </a:lnTo>
                  <a:lnTo>
                    <a:pt x="255" y="42"/>
                  </a:lnTo>
                  <a:lnTo>
                    <a:pt x="255" y="42"/>
                  </a:lnTo>
                  <a:lnTo>
                    <a:pt x="255" y="42"/>
                  </a:lnTo>
                  <a:lnTo>
                    <a:pt x="258" y="39"/>
                  </a:lnTo>
                  <a:lnTo>
                    <a:pt x="264" y="39"/>
                  </a:lnTo>
                  <a:lnTo>
                    <a:pt x="264" y="39"/>
                  </a:lnTo>
                  <a:lnTo>
                    <a:pt x="261" y="36"/>
                  </a:lnTo>
                  <a:lnTo>
                    <a:pt x="261" y="36"/>
                  </a:lnTo>
                  <a:lnTo>
                    <a:pt x="273" y="36"/>
                  </a:lnTo>
                  <a:lnTo>
                    <a:pt x="279" y="36"/>
                  </a:lnTo>
                  <a:lnTo>
                    <a:pt x="285" y="39"/>
                  </a:lnTo>
                  <a:lnTo>
                    <a:pt x="285" y="39"/>
                  </a:lnTo>
                  <a:lnTo>
                    <a:pt x="297" y="45"/>
                  </a:lnTo>
                  <a:lnTo>
                    <a:pt x="303" y="48"/>
                  </a:lnTo>
                  <a:lnTo>
                    <a:pt x="306" y="51"/>
                  </a:lnTo>
                  <a:lnTo>
                    <a:pt x="306" y="51"/>
                  </a:lnTo>
                  <a:lnTo>
                    <a:pt x="309" y="51"/>
                  </a:lnTo>
                  <a:lnTo>
                    <a:pt x="309" y="48"/>
                  </a:lnTo>
                  <a:lnTo>
                    <a:pt x="315" y="48"/>
                  </a:lnTo>
                  <a:lnTo>
                    <a:pt x="315" y="45"/>
                  </a:lnTo>
                  <a:lnTo>
                    <a:pt x="318" y="45"/>
                  </a:lnTo>
                  <a:lnTo>
                    <a:pt x="336" y="57"/>
                  </a:lnTo>
                  <a:lnTo>
                    <a:pt x="342" y="60"/>
                  </a:lnTo>
                  <a:lnTo>
                    <a:pt x="342" y="63"/>
                  </a:lnTo>
                  <a:lnTo>
                    <a:pt x="342" y="66"/>
                  </a:lnTo>
                  <a:lnTo>
                    <a:pt x="342" y="66"/>
                  </a:lnTo>
                  <a:lnTo>
                    <a:pt x="342" y="66"/>
                  </a:lnTo>
                  <a:lnTo>
                    <a:pt x="342" y="66"/>
                  </a:lnTo>
                  <a:lnTo>
                    <a:pt x="342" y="66"/>
                  </a:lnTo>
                  <a:lnTo>
                    <a:pt x="345" y="69"/>
                  </a:lnTo>
                  <a:lnTo>
                    <a:pt x="354" y="81"/>
                  </a:lnTo>
                  <a:lnTo>
                    <a:pt x="354" y="81"/>
                  </a:lnTo>
                  <a:lnTo>
                    <a:pt x="354" y="81"/>
                  </a:lnTo>
                  <a:lnTo>
                    <a:pt x="354" y="84"/>
                  </a:lnTo>
                  <a:lnTo>
                    <a:pt x="351" y="84"/>
                  </a:lnTo>
                  <a:lnTo>
                    <a:pt x="348" y="87"/>
                  </a:lnTo>
                  <a:lnTo>
                    <a:pt x="348" y="87"/>
                  </a:lnTo>
                  <a:lnTo>
                    <a:pt x="351" y="93"/>
                  </a:lnTo>
                  <a:lnTo>
                    <a:pt x="354" y="96"/>
                  </a:lnTo>
                  <a:lnTo>
                    <a:pt x="369" y="111"/>
                  </a:lnTo>
                  <a:lnTo>
                    <a:pt x="369" y="111"/>
                  </a:lnTo>
                  <a:lnTo>
                    <a:pt x="369" y="111"/>
                  </a:lnTo>
                  <a:lnTo>
                    <a:pt x="369" y="114"/>
                  </a:lnTo>
                  <a:lnTo>
                    <a:pt x="369" y="114"/>
                  </a:lnTo>
                  <a:lnTo>
                    <a:pt x="369" y="114"/>
                  </a:lnTo>
                  <a:lnTo>
                    <a:pt x="369" y="117"/>
                  </a:lnTo>
                  <a:lnTo>
                    <a:pt x="372" y="117"/>
                  </a:lnTo>
                  <a:lnTo>
                    <a:pt x="372" y="117"/>
                  </a:lnTo>
                  <a:lnTo>
                    <a:pt x="375" y="123"/>
                  </a:lnTo>
                  <a:lnTo>
                    <a:pt x="375" y="126"/>
                  </a:lnTo>
                  <a:lnTo>
                    <a:pt x="375" y="126"/>
                  </a:lnTo>
                  <a:lnTo>
                    <a:pt x="375" y="129"/>
                  </a:lnTo>
                  <a:lnTo>
                    <a:pt x="378" y="129"/>
                  </a:lnTo>
                  <a:lnTo>
                    <a:pt x="378" y="129"/>
                  </a:lnTo>
                  <a:lnTo>
                    <a:pt x="381" y="129"/>
                  </a:lnTo>
                  <a:lnTo>
                    <a:pt x="381" y="129"/>
                  </a:lnTo>
                  <a:lnTo>
                    <a:pt x="384" y="132"/>
                  </a:lnTo>
                  <a:lnTo>
                    <a:pt x="384" y="132"/>
                  </a:lnTo>
                  <a:lnTo>
                    <a:pt x="381" y="138"/>
                  </a:lnTo>
                  <a:lnTo>
                    <a:pt x="381" y="141"/>
                  </a:lnTo>
                  <a:lnTo>
                    <a:pt x="381" y="141"/>
                  </a:lnTo>
                  <a:lnTo>
                    <a:pt x="384" y="147"/>
                  </a:lnTo>
                  <a:lnTo>
                    <a:pt x="387" y="147"/>
                  </a:lnTo>
                  <a:lnTo>
                    <a:pt x="396" y="147"/>
                  </a:lnTo>
                  <a:lnTo>
                    <a:pt x="405" y="150"/>
                  </a:lnTo>
                  <a:lnTo>
                    <a:pt x="408" y="150"/>
                  </a:lnTo>
                  <a:lnTo>
                    <a:pt x="411" y="144"/>
                  </a:lnTo>
                  <a:lnTo>
                    <a:pt x="411" y="144"/>
                  </a:lnTo>
                  <a:lnTo>
                    <a:pt x="411" y="138"/>
                  </a:lnTo>
                  <a:lnTo>
                    <a:pt x="408" y="135"/>
                  </a:lnTo>
                  <a:lnTo>
                    <a:pt x="408" y="135"/>
                  </a:lnTo>
                  <a:lnTo>
                    <a:pt x="408" y="129"/>
                  </a:lnTo>
                  <a:lnTo>
                    <a:pt x="411" y="129"/>
                  </a:lnTo>
                  <a:lnTo>
                    <a:pt x="420" y="132"/>
                  </a:lnTo>
                  <a:lnTo>
                    <a:pt x="426" y="129"/>
                  </a:lnTo>
                  <a:lnTo>
                    <a:pt x="429" y="132"/>
                  </a:lnTo>
                  <a:lnTo>
                    <a:pt x="441" y="138"/>
                  </a:lnTo>
                  <a:lnTo>
                    <a:pt x="447" y="138"/>
                  </a:lnTo>
                  <a:lnTo>
                    <a:pt x="447" y="150"/>
                  </a:lnTo>
                  <a:lnTo>
                    <a:pt x="447" y="150"/>
                  </a:lnTo>
                  <a:lnTo>
                    <a:pt x="450" y="159"/>
                  </a:lnTo>
                  <a:lnTo>
                    <a:pt x="453" y="162"/>
                  </a:lnTo>
                  <a:lnTo>
                    <a:pt x="459" y="159"/>
                  </a:lnTo>
                  <a:lnTo>
                    <a:pt x="459" y="156"/>
                  </a:lnTo>
                  <a:lnTo>
                    <a:pt x="459" y="156"/>
                  </a:lnTo>
                  <a:lnTo>
                    <a:pt x="459" y="156"/>
                  </a:lnTo>
                  <a:lnTo>
                    <a:pt x="459" y="153"/>
                  </a:lnTo>
                  <a:lnTo>
                    <a:pt x="459" y="153"/>
                  </a:lnTo>
                  <a:lnTo>
                    <a:pt x="462" y="150"/>
                  </a:lnTo>
                  <a:lnTo>
                    <a:pt x="462" y="150"/>
                  </a:lnTo>
                  <a:lnTo>
                    <a:pt x="471" y="156"/>
                  </a:lnTo>
                  <a:lnTo>
                    <a:pt x="474" y="159"/>
                  </a:lnTo>
                  <a:lnTo>
                    <a:pt x="477" y="159"/>
                  </a:lnTo>
                  <a:lnTo>
                    <a:pt x="495" y="159"/>
                  </a:lnTo>
                  <a:lnTo>
                    <a:pt x="501" y="162"/>
                  </a:lnTo>
                  <a:lnTo>
                    <a:pt x="503" y="162"/>
                  </a:lnTo>
                  <a:lnTo>
                    <a:pt x="503" y="162"/>
                  </a:lnTo>
                  <a:lnTo>
                    <a:pt x="506" y="156"/>
                  </a:lnTo>
                  <a:lnTo>
                    <a:pt x="506" y="156"/>
                  </a:lnTo>
                  <a:lnTo>
                    <a:pt x="509" y="156"/>
                  </a:lnTo>
                  <a:lnTo>
                    <a:pt x="512" y="156"/>
                  </a:lnTo>
                  <a:lnTo>
                    <a:pt x="515" y="153"/>
                  </a:lnTo>
                  <a:lnTo>
                    <a:pt x="515" y="153"/>
                  </a:lnTo>
                  <a:lnTo>
                    <a:pt x="518" y="147"/>
                  </a:lnTo>
                  <a:lnTo>
                    <a:pt x="518" y="147"/>
                  </a:lnTo>
                  <a:lnTo>
                    <a:pt x="521" y="144"/>
                  </a:lnTo>
                  <a:lnTo>
                    <a:pt x="527" y="141"/>
                  </a:lnTo>
                  <a:lnTo>
                    <a:pt x="530" y="144"/>
                  </a:lnTo>
                  <a:lnTo>
                    <a:pt x="530" y="147"/>
                  </a:lnTo>
                  <a:lnTo>
                    <a:pt x="542" y="147"/>
                  </a:lnTo>
                  <a:lnTo>
                    <a:pt x="545" y="147"/>
                  </a:lnTo>
                  <a:lnTo>
                    <a:pt x="545" y="153"/>
                  </a:lnTo>
                  <a:lnTo>
                    <a:pt x="545" y="153"/>
                  </a:lnTo>
                  <a:lnTo>
                    <a:pt x="545" y="153"/>
                  </a:lnTo>
                  <a:lnTo>
                    <a:pt x="545" y="156"/>
                  </a:lnTo>
                  <a:lnTo>
                    <a:pt x="542" y="156"/>
                  </a:lnTo>
                  <a:lnTo>
                    <a:pt x="542" y="156"/>
                  </a:lnTo>
                  <a:lnTo>
                    <a:pt x="545" y="159"/>
                  </a:lnTo>
                  <a:lnTo>
                    <a:pt x="551" y="168"/>
                  </a:lnTo>
                  <a:lnTo>
                    <a:pt x="554" y="171"/>
                  </a:lnTo>
                  <a:lnTo>
                    <a:pt x="560" y="174"/>
                  </a:lnTo>
                  <a:lnTo>
                    <a:pt x="569" y="174"/>
                  </a:lnTo>
                  <a:lnTo>
                    <a:pt x="572" y="177"/>
                  </a:lnTo>
                  <a:lnTo>
                    <a:pt x="575" y="180"/>
                  </a:lnTo>
                  <a:lnTo>
                    <a:pt x="575" y="183"/>
                  </a:lnTo>
                  <a:lnTo>
                    <a:pt x="578" y="186"/>
                  </a:lnTo>
                  <a:lnTo>
                    <a:pt x="581" y="186"/>
                  </a:lnTo>
                  <a:lnTo>
                    <a:pt x="572" y="198"/>
                  </a:lnTo>
                  <a:lnTo>
                    <a:pt x="569" y="210"/>
                  </a:lnTo>
                  <a:lnTo>
                    <a:pt x="566" y="213"/>
                  </a:lnTo>
                  <a:lnTo>
                    <a:pt x="566" y="216"/>
                  </a:lnTo>
                  <a:lnTo>
                    <a:pt x="563" y="216"/>
                  </a:lnTo>
                  <a:lnTo>
                    <a:pt x="560" y="216"/>
                  </a:lnTo>
                  <a:lnTo>
                    <a:pt x="560" y="216"/>
                  </a:lnTo>
                  <a:lnTo>
                    <a:pt x="557" y="216"/>
                  </a:lnTo>
                  <a:lnTo>
                    <a:pt x="551" y="213"/>
                  </a:lnTo>
                  <a:lnTo>
                    <a:pt x="551" y="210"/>
                  </a:lnTo>
                  <a:lnTo>
                    <a:pt x="548" y="210"/>
                  </a:lnTo>
                  <a:lnTo>
                    <a:pt x="545" y="210"/>
                  </a:lnTo>
                  <a:lnTo>
                    <a:pt x="524" y="216"/>
                  </a:lnTo>
                  <a:lnTo>
                    <a:pt x="515" y="216"/>
                  </a:lnTo>
                  <a:lnTo>
                    <a:pt x="512" y="213"/>
                  </a:lnTo>
                  <a:lnTo>
                    <a:pt x="509" y="213"/>
                  </a:lnTo>
                  <a:lnTo>
                    <a:pt x="509" y="213"/>
                  </a:lnTo>
                  <a:lnTo>
                    <a:pt x="506" y="210"/>
                  </a:lnTo>
                  <a:lnTo>
                    <a:pt x="506" y="207"/>
                  </a:lnTo>
                  <a:lnTo>
                    <a:pt x="506" y="207"/>
                  </a:lnTo>
                  <a:lnTo>
                    <a:pt x="503" y="204"/>
                  </a:lnTo>
                  <a:lnTo>
                    <a:pt x="503" y="204"/>
                  </a:lnTo>
                  <a:lnTo>
                    <a:pt x="495" y="201"/>
                  </a:lnTo>
                  <a:lnTo>
                    <a:pt x="486" y="198"/>
                  </a:lnTo>
                  <a:lnTo>
                    <a:pt x="477" y="195"/>
                  </a:lnTo>
                  <a:lnTo>
                    <a:pt x="474" y="195"/>
                  </a:lnTo>
                  <a:lnTo>
                    <a:pt x="474" y="192"/>
                  </a:lnTo>
                  <a:lnTo>
                    <a:pt x="474" y="189"/>
                  </a:lnTo>
                  <a:lnTo>
                    <a:pt x="471" y="180"/>
                  </a:lnTo>
                  <a:lnTo>
                    <a:pt x="471" y="180"/>
                  </a:lnTo>
                  <a:lnTo>
                    <a:pt x="468" y="177"/>
                  </a:lnTo>
                  <a:lnTo>
                    <a:pt x="465" y="177"/>
                  </a:lnTo>
                  <a:lnTo>
                    <a:pt x="462" y="177"/>
                  </a:lnTo>
                  <a:lnTo>
                    <a:pt x="462" y="177"/>
                  </a:lnTo>
                  <a:lnTo>
                    <a:pt x="462" y="180"/>
                  </a:lnTo>
                  <a:lnTo>
                    <a:pt x="462" y="183"/>
                  </a:lnTo>
                  <a:lnTo>
                    <a:pt x="462" y="186"/>
                  </a:lnTo>
                  <a:lnTo>
                    <a:pt x="462" y="189"/>
                  </a:lnTo>
                  <a:lnTo>
                    <a:pt x="459" y="192"/>
                  </a:lnTo>
                  <a:lnTo>
                    <a:pt x="456" y="192"/>
                  </a:lnTo>
                  <a:lnTo>
                    <a:pt x="456" y="198"/>
                  </a:lnTo>
                  <a:lnTo>
                    <a:pt x="453" y="198"/>
                  </a:lnTo>
                  <a:lnTo>
                    <a:pt x="453" y="198"/>
                  </a:lnTo>
                  <a:lnTo>
                    <a:pt x="453" y="201"/>
                  </a:lnTo>
                  <a:lnTo>
                    <a:pt x="453" y="201"/>
                  </a:lnTo>
                  <a:lnTo>
                    <a:pt x="453" y="204"/>
                  </a:lnTo>
                  <a:lnTo>
                    <a:pt x="453" y="204"/>
                  </a:lnTo>
                  <a:lnTo>
                    <a:pt x="453" y="207"/>
                  </a:lnTo>
                  <a:lnTo>
                    <a:pt x="444" y="213"/>
                  </a:lnTo>
                  <a:lnTo>
                    <a:pt x="444" y="216"/>
                  </a:lnTo>
                  <a:lnTo>
                    <a:pt x="441" y="216"/>
                  </a:lnTo>
                  <a:lnTo>
                    <a:pt x="441" y="219"/>
                  </a:lnTo>
                  <a:lnTo>
                    <a:pt x="441" y="222"/>
                  </a:lnTo>
                  <a:lnTo>
                    <a:pt x="441" y="225"/>
                  </a:lnTo>
                  <a:lnTo>
                    <a:pt x="441" y="225"/>
                  </a:lnTo>
                  <a:lnTo>
                    <a:pt x="441" y="228"/>
                  </a:lnTo>
                  <a:lnTo>
                    <a:pt x="441" y="231"/>
                  </a:lnTo>
                  <a:lnTo>
                    <a:pt x="444" y="231"/>
                  </a:lnTo>
                  <a:lnTo>
                    <a:pt x="444" y="234"/>
                  </a:lnTo>
                  <a:lnTo>
                    <a:pt x="447" y="234"/>
                  </a:lnTo>
                  <a:lnTo>
                    <a:pt x="459" y="240"/>
                  </a:lnTo>
                  <a:lnTo>
                    <a:pt x="465" y="243"/>
                  </a:lnTo>
                  <a:lnTo>
                    <a:pt x="465" y="243"/>
                  </a:lnTo>
                  <a:lnTo>
                    <a:pt x="465" y="246"/>
                  </a:lnTo>
                  <a:lnTo>
                    <a:pt x="462" y="249"/>
                  </a:lnTo>
                  <a:lnTo>
                    <a:pt x="462" y="252"/>
                  </a:lnTo>
                  <a:lnTo>
                    <a:pt x="462" y="255"/>
                  </a:lnTo>
                  <a:lnTo>
                    <a:pt x="462" y="255"/>
                  </a:lnTo>
                  <a:lnTo>
                    <a:pt x="462" y="255"/>
                  </a:lnTo>
                  <a:lnTo>
                    <a:pt x="465" y="258"/>
                  </a:lnTo>
                  <a:lnTo>
                    <a:pt x="465" y="261"/>
                  </a:lnTo>
                  <a:lnTo>
                    <a:pt x="468" y="264"/>
                  </a:lnTo>
                  <a:lnTo>
                    <a:pt x="468" y="264"/>
                  </a:lnTo>
                  <a:lnTo>
                    <a:pt x="471" y="264"/>
                  </a:lnTo>
                  <a:lnTo>
                    <a:pt x="471" y="264"/>
                  </a:lnTo>
                  <a:lnTo>
                    <a:pt x="474" y="261"/>
                  </a:lnTo>
                  <a:lnTo>
                    <a:pt x="477" y="258"/>
                  </a:lnTo>
                  <a:lnTo>
                    <a:pt x="477" y="255"/>
                  </a:lnTo>
                  <a:lnTo>
                    <a:pt x="480" y="255"/>
                  </a:lnTo>
                  <a:lnTo>
                    <a:pt x="483" y="255"/>
                  </a:lnTo>
                  <a:lnTo>
                    <a:pt x="483" y="255"/>
                  </a:lnTo>
                  <a:lnTo>
                    <a:pt x="486" y="252"/>
                  </a:lnTo>
                  <a:lnTo>
                    <a:pt x="486" y="249"/>
                  </a:lnTo>
                  <a:lnTo>
                    <a:pt x="486" y="246"/>
                  </a:lnTo>
                  <a:lnTo>
                    <a:pt x="486" y="246"/>
                  </a:lnTo>
                  <a:lnTo>
                    <a:pt x="489" y="243"/>
                  </a:lnTo>
                  <a:lnTo>
                    <a:pt x="489" y="246"/>
                  </a:lnTo>
                  <a:lnTo>
                    <a:pt x="489" y="246"/>
                  </a:lnTo>
                  <a:lnTo>
                    <a:pt x="489" y="249"/>
                  </a:lnTo>
                  <a:lnTo>
                    <a:pt x="489" y="249"/>
                  </a:lnTo>
                  <a:lnTo>
                    <a:pt x="489" y="252"/>
                  </a:lnTo>
                  <a:lnTo>
                    <a:pt x="492" y="252"/>
                  </a:lnTo>
                  <a:lnTo>
                    <a:pt x="495" y="255"/>
                  </a:lnTo>
                  <a:lnTo>
                    <a:pt x="498" y="255"/>
                  </a:lnTo>
                  <a:lnTo>
                    <a:pt x="509" y="270"/>
                  </a:lnTo>
                  <a:lnTo>
                    <a:pt x="509" y="270"/>
                  </a:lnTo>
                  <a:lnTo>
                    <a:pt x="509" y="273"/>
                  </a:lnTo>
                  <a:lnTo>
                    <a:pt x="512" y="273"/>
                  </a:lnTo>
                  <a:lnTo>
                    <a:pt x="512" y="276"/>
                  </a:lnTo>
                  <a:lnTo>
                    <a:pt x="512" y="276"/>
                  </a:lnTo>
                  <a:lnTo>
                    <a:pt x="512" y="279"/>
                  </a:lnTo>
                  <a:lnTo>
                    <a:pt x="509" y="279"/>
                  </a:lnTo>
                  <a:lnTo>
                    <a:pt x="506" y="290"/>
                  </a:lnTo>
                  <a:lnTo>
                    <a:pt x="501" y="293"/>
                  </a:lnTo>
                  <a:lnTo>
                    <a:pt x="501" y="296"/>
                  </a:lnTo>
                  <a:lnTo>
                    <a:pt x="501" y="299"/>
                  </a:lnTo>
                  <a:lnTo>
                    <a:pt x="501" y="302"/>
                  </a:lnTo>
                  <a:lnTo>
                    <a:pt x="503" y="302"/>
                  </a:lnTo>
                  <a:lnTo>
                    <a:pt x="503" y="305"/>
                  </a:lnTo>
                  <a:lnTo>
                    <a:pt x="506" y="305"/>
                  </a:lnTo>
                  <a:lnTo>
                    <a:pt x="506" y="308"/>
                  </a:lnTo>
                  <a:lnTo>
                    <a:pt x="506" y="311"/>
                  </a:lnTo>
                  <a:lnTo>
                    <a:pt x="503" y="317"/>
                  </a:lnTo>
                  <a:lnTo>
                    <a:pt x="503" y="326"/>
                  </a:lnTo>
                  <a:lnTo>
                    <a:pt x="501" y="329"/>
                  </a:lnTo>
                  <a:lnTo>
                    <a:pt x="501" y="332"/>
                  </a:lnTo>
                  <a:lnTo>
                    <a:pt x="498" y="335"/>
                  </a:lnTo>
                  <a:lnTo>
                    <a:pt x="489" y="338"/>
                  </a:lnTo>
                  <a:lnTo>
                    <a:pt x="489" y="341"/>
                  </a:lnTo>
                  <a:lnTo>
                    <a:pt x="486" y="344"/>
                  </a:lnTo>
                  <a:lnTo>
                    <a:pt x="486" y="347"/>
                  </a:lnTo>
                  <a:lnTo>
                    <a:pt x="465" y="347"/>
                  </a:lnTo>
                  <a:lnTo>
                    <a:pt x="462" y="350"/>
                  </a:lnTo>
                  <a:lnTo>
                    <a:pt x="474" y="356"/>
                  </a:lnTo>
                  <a:lnTo>
                    <a:pt x="477" y="356"/>
                  </a:lnTo>
                  <a:lnTo>
                    <a:pt x="474" y="356"/>
                  </a:lnTo>
                  <a:lnTo>
                    <a:pt x="474" y="359"/>
                  </a:lnTo>
                  <a:lnTo>
                    <a:pt x="471" y="362"/>
                  </a:lnTo>
                  <a:lnTo>
                    <a:pt x="471" y="374"/>
                  </a:lnTo>
                  <a:lnTo>
                    <a:pt x="471" y="389"/>
                  </a:lnTo>
                  <a:lnTo>
                    <a:pt x="471" y="392"/>
                  </a:lnTo>
                  <a:lnTo>
                    <a:pt x="468" y="395"/>
                  </a:lnTo>
                  <a:lnTo>
                    <a:pt x="468" y="401"/>
                  </a:lnTo>
                  <a:lnTo>
                    <a:pt x="468" y="404"/>
                  </a:lnTo>
                  <a:lnTo>
                    <a:pt x="468" y="404"/>
                  </a:lnTo>
                  <a:lnTo>
                    <a:pt x="468" y="407"/>
                  </a:lnTo>
                  <a:lnTo>
                    <a:pt x="468" y="407"/>
                  </a:lnTo>
                  <a:lnTo>
                    <a:pt x="471" y="410"/>
                  </a:lnTo>
                  <a:lnTo>
                    <a:pt x="474" y="410"/>
                  </a:lnTo>
                  <a:lnTo>
                    <a:pt x="474" y="410"/>
                  </a:lnTo>
                  <a:lnTo>
                    <a:pt x="483" y="410"/>
                  </a:lnTo>
                  <a:lnTo>
                    <a:pt x="486" y="410"/>
                  </a:lnTo>
                  <a:lnTo>
                    <a:pt x="489" y="413"/>
                  </a:lnTo>
                  <a:lnTo>
                    <a:pt x="489" y="416"/>
                  </a:lnTo>
                  <a:lnTo>
                    <a:pt x="489" y="419"/>
                  </a:lnTo>
                  <a:lnTo>
                    <a:pt x="462" y="464"/>
                  </a:lnTo>
                  <a:lnTo>
                    <a:pt x="462" y="467"/>
                  </a:lnTo>
                  <a:lnTo>
                    <a:pt x="459" y="470"/>
                  </a:lnTo>
                  <a:lnTo>
                    <a:pt x="462" y="470"/>
                  </a:lnTo>
                  <a:lnTo>
                    <a:pt x="462" y="473"/>
                  </a:lnTo>
                  <a:lnTo>
                    <a:pt x="462" y="476"/>
                  </a:lnTo>
                  <a:lnTo>
                    <a:pt x="462" y="479"/>
                  </a:lnTo>
                  <a:lnTo>
                    <a:pt x="462" y="482"/>
                  </a:lnTo>
                  <a:lnTo>
                    <a:pt x="456" y="488"/>
                  </a:lnTo>
                  <a:lnTo>
                    <a:pt x="450" y="503"/>
                  </a:lnTo>
                  <a:lnTo>
                    <a:pt x="447" y="512"/>
                  </a:lnTo>
                  <a:lnTo>
                    <a:pt x="444" y="515"/>
                  </a:lnTo>
                  <a:lnTo>
                    <a:pt x="435" y="524"/>
                  </a:lnTo>
                  <a:lnTo>
                    <a:pt x="435" y="530"/>
                  </a:lnTo>
                  <a:lnTo>
                    <a:pt x="435" y="530"/>
                  </a:lnTo>
                  <a:lnTo>
                    <a:pt x="432" y="536"/>
                  </a:lnTo>
                  <a:lnTo>
                    <a:pt x="432" y="539"/>
                  </a:lnTo>
                  <a:lnTo>
                    <a:pt x="432" y="542"/>
                  </a:lnTo>
                  <a:lnTo>
                    <a:pt x="432" y="545"/>
                  </a:lnTo>
                  <a:lnTo>
                    <a:pt x="426" y="551"/>
                  </a:lnTo>
                  <a:lnTo>
                    <a:pt x="426" y="554"/>
                  </a:lnTo>
                  <a:lnTo>
                    <a:pt x="426" y="557"/>
                  </a:lnTo>
                  <a:lnTo>
                    <a:pt x="429" y="560"/>
                  </a:lnTo>
                  <a:lnTo>
                    <a:pt x="429" y="560"/>
                  </a:lnTo>
                  <a:lnTo>
                    <a:pt x="429" y="563"/>
                  </a:lnTo>
                  <a:lnTo>
                    <a:pt x="426" y="566"/>
                  </a:lnTo>
                  <a:lnTo>
                    <a:pt x="426" y="569"/>
                  </a:lnTo>
                  <a:lnTo>
                    <a:pt x="420" y="572"/>
                  </a:lnTo>
                  <a:lnTo>
                    <a:pt x="417" y="572"/>
                  </a:lnTo>
                  <a:lnTo>
                    <a:pt x="411" y="572"/>
                  </a:lnTo>
                  <a:lnTo>
                    <a:pt x="393" y="557"/>
                  </a:lnTo>
                  <a:lnTo>
                    <a:pt x="390" y="554"/>
                  </a:lnTo>
                  <a:lnTo>
                    <a:pt x="387" y="551"/>
                  </a:lnTo>
                  <a:lnTo>
                    <a:pt x="381" y="551"/>
                  </a:lnTo>
                  <a:lnTo>
                    <a:pt x="378" y="548"/>
                  </a:lnTo>
                  <a:lnTo>
                    <a:pt x="375" y="545"/>
                  </a:lnTo>
                  <a:lnTo>
                    <a:pt x="372" y="539"/>
                  </a:lnTo>
                  <a:lnTo>
                    <a:pt x="369" y="536"/>
                  </a:lnTo>
                  <a:lnTo>
                    <a:pt x="366" y="533"/>
                  </a:lnTo>
                  <a:lnTo>
                    <a:pt x="363" y="533"/>
                  </a:lnTo>
                  <a:lnTo>
                    <a:pt x="360" y="536"/>
                  </a:lnTo>
                  <a:lnTo>
                    <a:pt x="360" y="536"/>
                  </a:lnTo>
                  <a:lnTo>
                    <a:pt x="357" y="539"/>
                  </a:lnTo>
                  <a:lnTo>
                    <a:pt x="357" y="542"/>
                  </a:lnTo>
                  <a:lnTo>
                    <a:pt x="354" y="545"/>
                  </a:lnTo>
                  <a:lnTo>
                    <a:pt x="354" y="545"/>
                  </a:lnTo>
                  <a:lnTo>
                    <a:pt x="351" y="545"/>
                  </a:lnTo>
                  <a:lnTo>
                    <a:pt x="348" y="545"/>
                  </a:lnTo>
                  <a:lnTo>
                    <a:pt x="342" y="545"/>
                  </a:lnTo>
                  <a:lnTo>
                    <a:pt x="339" y="545"/>
                  </a:lnTo>
                  <a:lnTo>
                    <a:pt x="339" y="545"/>
                  </a:lnTo>
                  <a:lnTo>
                    <a:pt x="321" y="533"/>
                  </a:lnTo>
                  <a:lnTo>
                    <a:pt x="312" y="530"/>
                  </a:lnTo>
                  <a:lnTo>
                    <a:pt x="300" y="530"/>
                  </a:lnTo>
                  <a:lnTo>
                    <a:pt x="297" y="533"/>
                  </a:lnTo>
                  <a:lnTo>
                    <a:pt x="294" y="533"/>
                  </a:lnTo>
                  <a:lnTo>
                    <a:pt x="294" y="536"/>
                  </a:lnTo>
                  <a:lnTo>
                    <a:pt x="291" y="536"/>
                  </a:lnTo>
                  <a:lnTo>
                    <a:pt x="285" y="536"/>
                  </a:lnTo>
                  <a:lnTo>
                    <a:pt x="282" y="536"/>
                  </a:lnTo>
                  <a:lnTo>
                    <a:pt x="279" y="533"/>
                  </a:lnTo>
                  <a:lnTo>
                    <a:pt x="273" y="530"/>
                  </a:lnTo>
                  <a:lnTo>
                    <a:pt x="273" y="530"/>
                  </a:lnTo>
                  <a:lnTo>
                    <a:pt x="270" y="527"/>
                  </a:lnTo>
                  <a:lnTo>
                    <a:pt x="273" y="524"/>
                  </a:lnTo>
                  <a:lnTo>
                    <a:pt x="270" y="521"/>
                  </a:lnTo>
                  <a:lnTo>
                    <a:pt x="270" y="521"/>
                  </a:lnTo>
                  <a:lnTo>
                    <a:pt x="267" y="518"/>
                  </a:lnTo>
                  <a:lnTo>
                    <a:pt x="264" y="515"/>
                  </a:lnTo>
                  <a:lnTo>
                    <a:pt x="255" y="512"/>
                  </a:lnTo>
                  <a:lnTo>
                    <a:pt x="249" y="512"/>
                  </a:lnTo>
                  <a:lnTo>
                    <a:pt x="249" y="515"/>
                  </a:lnTo>
                  <a:lnTo>
                    <a:pt x="246" y="515"/>
                  </a:lnTo>
                  <a:lnTo>
                    <a:pt x="243" y="518"/>
                  </a:lnTo>
                  <a:lnTo>
                    <a:pt x="240" y="524"/>
                  </a:lnTo>
                  <a:lnTo>
                    <a:pt x="237" y="524"/>
                  </a:lnTo>
                  <a:lnTo>
                    <a:pt x="234" y="530"/>
                  </a:lnTo>
                  <a:lnTo>
                    <a:pt x="231" y="530"/>
                  </a:lnTo>
                  <a:lnTo>
                    <a:pt x="228" y="533"/>
                  </a:lnTo>
                  <a:lnTo>
                    <a:pt x="228" y="533"/>
                  </a:lnTo>
                  <a:lnTo>
                    <a:pt x="225" y="533"/>
                  </a:lnTo>
                  <a:lnTo>
                    <a:pt x="225" y="530"/>
                  </a:lnTo>
                  <a:lnTo>
                    <a:pt x="225" y="527"/>
                  </a:lnTo>
                  <a:lnTo>
                    <a:pt x="225" y="524"/>
                  </a:lnTo>
                  <a:lnTo>
                    <a:pt x="225" y="524"/>
                  </a:lnTo>
                  <a:lnTo>
                    <a:pt x="225" y="521"/>
                  </a:lnTo>
                  <a:lnTo>
                    <a:pt x="222" y="521"/>
                  </a:lnTo>
                  <a:lnTo>
                    <a:pt x="222" y="521"/>
                  </a:lnTo>
                  <a:lnTo>
                    <a:pt x="222" y="524"/>
                  </a:lnTo>
                  <a:lnTo>
                    <a:pt x="216" y="530"/>
                  </a:lnTo>
                  <a:lnTo>
                    <a:pt x="216" y="533"/>
                  </a:lnTo>
                  <a:lnTo>
                    <a:pt x="213" y="536"/>
                  </a:lnTo>
                  <a:lnTo>
                    <a:pt x="210" y="536"/>
                  </a:lnTo>
                  <a:lnTo>
                    <a:pt x="201" y="524"/>
                  </a:lnTo>
                  <a:lnTo>
                    <a:pt x="195" y="527"/>
                  </a:lnTo>
                  <a:lnTo>
                    <a:pt x="195" y="527"/>
                  </a:lnTo>
                  <a:lnTo>
                    <a:pt x="192" y="527"/>
                  </a:lnTo>
                  <a:lnTo>
                    <a:pt x="192" y="527"/>
                  </a:lnTo>
                  <a:lnTo>
                    <a:pt x="189" y="527"/>
                  </a:lnTo>
                  <a:lnTo>
                    <a:pt x="189" y="524"/>
                  </a:lnTo>
                  <a:lnTo>
                    <a:pt x="189" y="521"/>
                  </a:lnTo>
                  <a:lnTo>
                    <a:pt x="189" y="515"/>
                  </a:lnTo>
                  <a:lnTo>
                    <a:pt x="189" y="512"/>
                  </a:lnTo>
                  <a:lnTo>
                    <a:pt x="189" y="509"/>
                  </a:lnTo>
                  <a:lnTo>
                    <a:pt x="189" y="509"/>
                  </a:lnTo>
                  <a:lnTo>
                    <a:pt x="186" y="506"/>
                  </a:lnTo>
                  <a:lnTo>
                    <a:pt x="183" y="503"/>
                  </a:lnTo>
                  <a:lnTo>
                    <a:pt x="180" y="503"/>
                  </a:lnTo>
                  <a:lnTo>
                    <a:pt x="180" y="503"/>
                  </a:lnTo>
                  <a:lnTo>
                    <a:pt x="177" y="500"/>
                  </a:lnTo>
                  <a:lnTo>
                    <a:pt x="174" y="497"/>
                  </a:lnTo>
                  <a:lnTo>
                    <a:pt x="165" y="488"/>
                  </a:lnTo>
                  <a:lnTo>
                    <a:pt x="162" y="485"/>
                  </a:lnTo>
                  <a:lnTo>
                    <a:pt x="159" y="485"/>
                  </a:lnTo>
                  <a:lnTo>
                    <a:pt x="162" y="482"/>
                  </a:lnTo>
                  <a:lnTo>
                    <a:pt x="162" y="482"/>
                  </a:lnTo>
                  <a:lnTo>
                    <a:pt x="162" y="479"/>
                  </a:lnTo>
                  <a:lnTo>
                    <a:pt x="162" y="476"/>
                  </a:lnTo>
                  <a:lnTo>
                    <a:pt x="168" y="467"/>
                  </a:lnTo>
                  <a:lnTo>
                    <a:pt x="168" y="467"/>
                  </a:lnTo>
                  <a:lnTo>
                    <a:pt x="168" y="464"/>
                  </a:lnTo>
                  <a:lnTo>
                    <a:pt x="168" y="461"/>
                  </a:lnTo>
                  <a:lnTo>
                    <a:pt x="168" y="461"/>
                  </a:lnTo>
                  <a:lnTo>
                    <a:pt x="168" y="458"/>
                  </a:lnTo>
                  <a:lnTo>
                    <a:pt x="171" y="455"/>
                  </a:lnTo>
                  <a:lnTo>
                    <a:pt x="174" y="452"/>
                  </a:lnTo>
                  <a:lnTo>
                    <a:pt x="174" y="452"/>
                  </a:lnTo>
                  <a:lnTo>
                    <a:pt x="171" y="449"/>
                  </a:lnTo>
                  <a:lnTo>
                    <a:pt x="168" y="443"/>
                  </a:lnTo>
                  <a:lnTo>
                    <a:pt x="162" y="440"/>
                  </a:lnTo>
                  <a:lnTo>
                    <a:pt x="159" y="437"/>
                  </a:lnTo>
                  <a:lnTo>
                    <a:pt x="159" y="437"/>
                  </a:lnTo>
                  <a:lnTo>
                    <a:pt x="159" y="437"/>
                  </a:lnTo>
                  <a:lnTo>
                    <a:pt x="159" y="434"/>
                  </a:lnTo>
                  <a:lnTo>
                    <a:pt x="159" y="431"/>
                  </a:lnTo>
                  <a:lnTo>
                    <a:pt x="159" y="431"/>
                  </a:lnTo>
                  <a:lnTo>
                    <a:pt x="159" y="428"/>
                  </a:lnTo>
                  <a:lnTo>
                    <a:pt x="159" y="428"/>
                  </a:lnTo>
                  <a:lnTo>
                    <a:pt x="156" y="425"/>
                  </a:lnTo>
                  <a:lnTo>
                    <a:pt x="153" y="425"/>
                  </a:lnTo>
                  <a:lnTo>
                    <a:pt x="150" y="425"/>
                  </a:lnTo>
                  <a:lnTo>
                    <a:pt x="147" y="425"/>
                  </a:lnTo>
                  <a:lnTo>
                    <a:pt x="144" y="425"/>
                  </a:lnTo>
                  <a:lnTo>
                    <a:pt x="141" y="422"/>
                  </a:lnTo>
                  <a:lnTo>
                    <a:pt x="138" y="419"/>
                  </a:lnTo>
                  <a:lnTo>
                    <a:pt x="135" y="410"/>
                  </a:lnTo>
                  <a:lnTo>
                    <a:pt x="132" y="407"/>
                  </a:lnTo>
                  <a:lnTo>
                    <a:pt x="129" y="404"/>
                  </a:lnTo>
                  <a:lnTo>
                    <a:pt x="123" y="404"/>
                  </a:lnTo>
                  <a:lnTo>
                    <a:pt x="123" y="404"/>
                  </a:lnTo>
                  <a:lnTo>
                    <a:pt x="120" y="404"/>
                  </a:lnTo>
                  <a:lnTo>
                    <a:pt x="120" y="407"/>
                  </a:lnTo>
                  <a:lnTo>
                    <a:pt x="117" y="407"/>
                  </a:lnTo>
                  <a:lnTo>
                    <a:pt x="117" y="410"/>
                  </a:lnTo>
                  <a:lnTo>
                    <a:pt x="114" y="410"/>
                  </a:lnTo>
                  <a:lnTo>
                    <a:pt x="114" y="410"/>
                  </a:lnTo>
                  <a:lnTo>
                    <a:pt x="111" y="407"/>
                  </a:lnTo>
                  <a:lnTo>
                    <a:pt x="111" y="404"/>
                  </a:lnTo>
                  <a:lnTo>
                    <a:pt x="111" y="398"/>
                  </a:lnTo>
                  <a:lnTo>
                    <a:pt x="111" y="398"/>
                  </a:lnTo>
                  <a:lnTo>
                    <a:pt x="111" y="395"/>
                  </a:lnTo>
                  <a:lnTo>
                    <a:pt x="111" y="392"/>
                  </a:lnTo>
                  <a:lnTo>
                    <a:pt x="114" y="386"/>
                  </a:lnTo>
                  <a:lnTo>
                    <a:pt x="117" y="383"/>
                  </a:lnTo>
                  <a:lnTo>
                    <a:pt x="96" y="362"/>
                  </a:lnTo>
                  <a:lnTo>
                    <a:pt x="96" y="359"/>
                  </a:lnTo>
                  <a:lnTo>
                    <a:pt x="93" y="359"/>
                  </a:lnTo>
                  <a:lnTo>
                    <a:pt x="93" y="356"/>
                  </a:lnTo>
                  <a:lnTo>
                    <a:pt x="93" y="356"/>
                  </a:lnTo>
                  <a:lnTo>
                    <a:pt x="93" y="356"/>
                  </a:lnTo>
                  <a:lnTo>
                    <a:pt x="90" y="353"/>
                  </a:lnTo>
                  <a:lnTo>
                    <a:pt x="81" y="353"/>
                  </a:lnTo>
                  <a:lnTo>
                    <a:pt x="78" y="353"/>
                  </a:lnTo>
                  <a:lnTo>
                    <a:pt x="60" y="344"/>
                  </a:lnTo>
                  <a:lnTo>
                    <a:pt x="45" y="329"/>
                  </a:lnTo>
                  <a:lnTo>
                    <a:pt x="36" y="326"/>
                  </a:lnTo>
                  <a:lnTo>
                    <a:pt x="30" y="320"/>
                  </a:lnTo>
                  <a:lnTo>
                    <a:pt x="27" y="317"/>
                  </a:lnTo>
                  <a:lnTo>
                    <a:pt x="24" y="314"/>
                  </a:lnTo>
                  <a:lnTo>
                    <a:pt x="24" y="308"/>
                  </a:lnTo>
                  <a:lnTo>
                    <a:pt x="21" y="308"/>
                  </a:lnTo>
                  <a:lnTo>
                    <a:pt x="21" y="296"/>
                  </a:lnTo>
                  <a:lnTo>
                    <a:pt x="18" y="296"/>
                  </a:lnTo>
                  <a:lnTo>
                    <a:pt x="21" y="285"/>
                  </a:lnTo>
                  <a:lnTo>
                    <a:pt x="18" y="279"/>
                  </a:lnTo>
                  <a:lnTo>
                    <a:pt x="18" y="276"/>
                  </a:lnTo>
                  <a:lnTo>
                    <a:pt x="9" y="270"/>
                  </a:lnTo>
                  <a:lnTo>
                    <a:pt x="3" y="264"/>
                  </a:lnTo>
                  <a:lnTo>
                    <a:pt x="3" y="264"/>
                  </a:lnTo>
                  <a:lnTo>
                    <a:pt x="0" y="261"/>
                  </a:lnTo>
                  <a:lnTo>
                    <a:pt x="0" y="261"/>
                  </a:lnTo>
                  <a:lnTo>
                    <a:pt x="3" y="255"/>
                  </a:lnTo>
                  <a:lnTo>
                    <a:pt x="6" y="252"/>
                  </a:lnTo>
                  <a:lnTo>
                    <a:pt x="6" y="249"/>
                  </a:lnTo>
                  <a:lnTo>
                    <a:pt x="6" y="246"/>
                  </a:lnTo>
                  <a:lnTo>
                    <a:pt x="6" y="243"/>
                  </a:lnTo>
                  <a:lnTo>
                    <a:pt x="3" y="240"/>
                  </a:lnTo>
                  <a:lnTo>
                    <a:pt x="3" y="237"/>
                  </a:lnTo>
                  <a:lnTo>
                    <a:pt x="6" y="231"/>
                  </a:lnTo>
                  <a:lnTo>
                    <a:pt x="6" y="228"/>
                  </a:lnTo>
                  <a:lnTo>
                    <a:pt x="9" y="225"/>
                  </a:lnTo>
                  <a:lnTo>
                    <a:pt x="12" y="222"/>
                  </a:lnTo>
                  <a:lnTo>
                    <a:pt x="18" y="222"/>
                  </a:lnTo>
                  <a:lnTo>
                    <a:pt x="21" y="222"/>
                  </a:lnTo>
                  <a:lnTo>
                    <a:pt x="21" y="219"/>
                  </a:lnTo>
                  <a:lnTo>
                    <a:pt x="24" y="219"/>
                  </a:lnTo>
                  <a:lnTo>
                    <a:pt x="24" y="216"/>
                  </a:lnTo>
                  <a:lnTo>
                    <a:pt x="24" y="213"/>
                  </a:lnTo>
                  <a:lnTo>
                    <a:pt x="24" y="213"/>
                  </a:lnTo>
                  <a:lnTo>
                    <a:pt x="24" y="207"/>
                  </a:lnTo>
                  <a:lnTo>
                    <a:pt x="24" y="204"/>
                  </a:lnTo>
                  <a:lnTo>
                    <a:pt x="24" y="201"/>
                  </a:lnTo>
                  <a:lnTo>
                    <a:pt x="27" y="198"/>
                  </a:lnTo>
                  <a:lnTo>
                    <a:pt x="27" y="198"/>
                  </a:lnTo>
                  <a:lnTo>
                    <a:pt x="27" y="198"/>
                  </a:lnTo>
                  <a:lnTo>
                    <a:pt x="27" y="198"/>
                  </a:lnTo>
                  <a:lnTo>
                    <a:pt x="27" y="195"/>
                  </a:lnTo>
                  <a:lnTo>
                    <a:pt x="27" y="192"/>
                  </a:lnTo>
                  <a:lnTo>
                    <a:pt x="27" y="189"/>
                  </a:lnTo>
                  <a:lnTo>
                    <a:pt x="24" y="189"/>
                  </a:lnTo>
                  <a:lnTo>
                    <a:pt x="21" y="186"/>
                  </a:lnTo>
                  <a:lnTo>
                    <a:pt x="18" y="186"/>
                  </a:lnTo>
                  <a:lnTo>
                    <a:pt x="18" y="183"/>
                  </a:lnTo>
                  <a:lnTo>
                    <a:pt x="18" y="168"/>
                  </a:lnTo>
                  <a:lnTo>
                    <a:pt x="18" y="165"/>
                  </a:lnTo>
                  <a:lnTo>
                    <a:pt x="15" y="159"/>
                  </a:lnTo>
                  <a:lnTo>
                    <a:pt x="12" y="144"/>
                  </a:lnTo>
                  <a:lnTo>
                    <a:pt x="12" y="141"/>
                  </a:lnTo>
                  <a:lnTo>
                    <a:pt x="12" y="138"/>
                  </a:lnTo>
                  <a:lnTo>
                    <a:pt x="15" y="135"/>
                  </a:lnTo>
                  <a:lnTo>
                    <a:pt x="18" y="129"/>
                  </a:lnTo>
                  <a:lnTo>
                    <a:pt x="15" y="120"/>
                  </a:lnTo>
                  <a:lnTo>
                    <a:pt x="24" y="111"/>
                  </a:lnTo>
                  <a:lnTo>
                    <a:pt x="30" y="108"/>
                  </a:lnTo>
                  <a:lnTo>
                    <a:pt x="30" y="108"/>
                  </a:lnTo>
                  <a:lnTo>
                    <a:pt x="33" y="105"/>
                  </a:lnTo>
                  <a:lnTo>
                    <a:pt x="30" y="102"/>
                  </a:lnTo>
                  <a:lnTo>
                    <a:pt x="30" y="99"/>
                  </a:lnTo>
                  <a:lnTo>
                    <a:pt x="30" y="96"/>
                  </a:lnTo>
                  <a:lnTo>
                    <a:pt x="30" y="96"/>
                  </a:lnTo>
                  <a:lnTo>
                    <a:pt x="30" y="93"/>
                  </a:lnTo>
                  <a:lnTo>
                    <a:pt x="30" y="90"/>
                  </a:lnTo>
                  <a:lnTo>
                    <a:pt x="36" y="81"/>
                  </a:lnTo>
                  <a:lnTo>
                    <a:pt x="39" y="75"/>
                  </a:lnTo>
                  <a:lnTo>
                    <a:pt x="45" y="63"/>
                  </a:lnTo>
                  <a:lnTo>
                    <a:pt x="45" y="60"/>
                  </a:lnTo>
                  <a:lnTo>
                    <a:pt x="45" y="57"/>
                  </a:lnTo>
                  <a:lnTo>
                    <a:pt x="42" y="54"/>
                  </a:lnTo>
                  <a:lnTo>
                    <a:pt x="42" y="51"/>
                  </a:lnTo>
                  <a:lnTo>
                    <a:pt x="42" y="48"/>
                  </a:lnTo>
                  <a:lnTo>
                    <a:pt x="42" y="48"/>
                  </a:lnTo>
                  <a:lnTo>
                    <a:pt x="42" y="45"/>
                  </a:lnTo>
                  <a:lnTo>
                    <a:pt x="39" y="45"/>
                  </a:lnTo>
                  <a:lnTo>
                    <a:pt x="39" y="42"/>
                  </a:lnTo>
                  <a:lnTo>
                    <a:pt x="36" y="36"/>
                  </a:lnTo>
                  <a:lnTo>
                    <a:pt x="36" y="36"/>
                  </a:lnTo>
                  <a:lnTo>
                    <a:pt x="36" y="36"/>
                  </a:lnTo>
                  <a:lnTo>
                    <a:pt x="36" y="33"/>
                  </a:lnTo>
                  <a:lnTo>
                    <a:pt x="39" y="33"/>
                  </a:lnTo>
                  <a:lnTo>
                    <a:pt x="42" y="30"/>
                  </a:lnTo>
                  <a:lnTo>
                    <a:pt x="42" y="24"/>
                  </a:lnTo>
                  <a:lnTo>
                    <a:pt x="42" y="21"/>
                  </a:lnTo>
                  <a:lnTo>
                    <a:pt x="42" y="18"/>
                  </a:lnTo>
                  <a:lnTo>
                    <a:pt x="42" y="18"/>
                  </a:lnTo>
                  <a:lnTo>
                    <a:pt x="42" y="15"/>
                  </a:lnTo>
                  <a:lnTo>
                    <a:pt x="42" y="15"/>
                  </a:lnTo>
                  <a:lnTo>
                    <a:pt x="42" y="12"/>
                  </a:lnTo>
                  <a:lnTo>
                    <a:pt x="45" y="9"/>
                  </a:lnTo>
                  <a:lnTo>
                    <a:pt x="48" y="9"/>
                  </a:lnTo>
                  <a:lnTo>
                    <a:pt x="51" y="9"/>
                  </a:lnTo>
                  <a:lnTo>
                    <a:pt x="54" y="9"/>
                  </a:lnTo>
                  <a:lnTo>
                    <a:pt x="60" y="15"/>
                  </a:lnTo>
                  <a:lnTo>
                    <a:pt x="63" y="15"/>
                  </a:lnTo>
                  <a:lnTo>
                    <a:pt x="63" y="15"/>
                  </a:lnTo>
                  <a:lnTo>
                    <a:pt x="72" y="15"/>
                  </a:lnTo>
                  <a:lnTo>
                    <a:pt x="75" y="15"/>
                  </a:lnTo>
                  <a:lnTo>
                    <a:pt x="78" y="15"/>
                  </a:lnTo>
                  <a:lnTo>
                    <a:pt x="78" y="18"/>
                  </a:lnTo>
                  <a:lnTo>
                    <a:pt x="78" y="21"/>
                  </a:lnTo>
                  <a:lnTo>
                    <a:pt x="78" y="21"/>
                  </a:lnTo>
                  <a:lnTo>
                    <a:pt x="81" y="21"/>
                  </a:lnTo>
                  <a:lnTo>
                    <a:pt x="84" y="18"/>
                  </a:lnTo>
                  <a:lnTo>
                    <a:pt x="96" y="9"/>
                  </a:lnTo>
                  <a:lnTo>
                    <a:pt x="99" y="9"/>
                  </a:lnTo>
                  <a:lnTo>
                    <a:pt x="105" y="6"/>
                  </a:lnTo>
                  <a:lnTo>
                    <a:pt x="105" y="0"/>
                  </a:lnTo>
                  <a:lnTo>
                    <a:pt x="105" y="0"/>
                  </a:lnTo>
                  <a:lnTo>
                    <a:pt x="105" y="3"/>
                  </a:lnTo>
                  <a:lnTo>
                    <a:pt x="117" y="21"/>
                  </a:lnTo>
                  <a:close/>
                </a:path>
              </a:pathLst>
            </a:custGeom>
            <a:solidFill>
              <a:schemeClr val="bg2">
                <a:lumMod val="75000"/>
              </a:schemeClr>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3" name="Freeform 25">
              <a:extLst>
                <a:ext uri="{FF2B5EF4-FFF2-40B4-BE49-F238E27FC236}">
                  <a16:creationId xmlns:a16="http://schemas.microsoft.com/office/drawing/2014/main" xmlns="" id="{0355C57D-0E67-F84E-BEBE-39F90E1C673E}"/>
                </a:ext>
              </a:extLst>
            </p:cNvPr>
            <p:cNvSpPr>
              <a:spLocks/>
            </p:cNvSpPr>
            <p:nvPr/>
          </p:nvSpPr>
          <p:spPr bwMode="auto">
            <a:xfrm>
              <a:off x="8402310" y="1692925"/>
              <a:ext cx="842963" cy="1308100"/>
            </a:xfrm>
            <a:custGeom>
              <a:avLst/>
              <a:gdLst>
                <a:gd name="T0" fmla="*/ 306 w 531"/>
                <a:gd name="T1" fmla="*/ 30 h 824"/>
                <a:gd name="T2" fmla="*/ 309 w 531"/>
                <a:gd name="T3" fmla="*/ 93 h 824"/>
                <a:gd name="T4" fmla="*/ 336 w 531"/>
                <a:gd name="T5" fmla="*/ 117 h 824"/>
                <a:gd name="T6" fmla="*/ 396 w 531"/>
                <a:gd name="T7" fmla="*/ 153 h 824"/>
                <a:gd name="T8" fmla="*/ 411 w 531"/>
                <a:gd name="T9" fmla="*/ 180 h 824"/>
                <a:gd name="T10" fmla="*/ 420 w 531"/>
                <a:gd name="T11" fmla="*/ 189 h 824"/>
                <a:gd name="T12" fmla="*/ 381 w 531"/>
                <a:gd name="T13" fmla="*/ 195 h 824"/>
                <a:gd name="T14" fmla="*/ 363 w 531"/>
                <a:gd name="T15" fmla="*/ 210 h 824"/>
                <a:gd name="T16" fmla="*/ 363 w 531"/>
                <a:gd name="T17" fmla="*/ 234 h 824"/>
                <a:gd name="T18" fmla="*/ 354 w 531"/>
                <a:gd name="T19" fmla="*/ 285 h 824"/>
                <a:gd name="T20" fmla="*/ 339 w 531"/>
                <a:gd name="T21" fmla="*/ 348 h 824"/>
                <a:gd name="T22" fmla="*/ 345 w 531"/>
                <a:gd name="T23" fmla="*/ 381 h 824"/>
                <a:gd name="T24" fmla="*/ 327 w 531"/>
                <a:gd name="T25" fmla="*/ 408 h 824"/>
                <a:gd name="T26" fmla="*/ 324 w 531"/>
                <a:gd name="T27" fmla="*/ 444 h 824"/>
                <a:gd name="T28" fmla="*/ 357 w 531"/>
                <a:gd name="T29" fmla="*/ 506 h 824"/>
                <a:gd name="T30" fmla="*/ 438 w 531"/>
                <a:gd name="T31" fmla="*/ 563 h 824"/>
                <a:gd name="T32" fmla="*/ 441 w 531"/>
                <a:gd name="T33" fmla="*/ 587 h 824"/>
                <a:gd name="T34" fmla="*/ 474 w 531"/>
                <a:gd name="T35" fmla="*/ 605 h 824"/>
                <a:gd name="T36" fmla="*/ 492 w 531"/>
                <a:gd name="T37" fmla="*/ 629 h 824"/>
                <a:gd name="T38" fmla="*/ 483 w 531"/>
                <a:gd name="T39" fmla="*/ 662 h 824"/>
                <a:gd name="T40" fmla="*/ 510 w 531"/>
                <a:gd name="T41" fmla="*/ 689 h 824"/>
                <a:gd name="T42" fmla="*/ 531 w 531"/>
                <a:gd name="T43" fmla="*/ 719 h 824"/>
                <a:gd name="T44" fmla="*/ 492 w 531"/>
                <a:gd name="T45" fmla="*/ 767 h 824"/>
                <a:gd name="T46" fmla="*/ 462 w 531"/>
                <a:gd name="T47" fmla="*/ 803 h 824"/>
                <a:gd name="T48" fmla="*/ 420 w 531"/>
                <a:gd name="T49" fmla="*/ 821 h 824"/>
                <a:gd name="T50" fmla="*/ 399 w 531"/>
                <a:gd name="T51" fmla="*/ 815 h 824"/>
                <a:gd name="T52" fmla="*/ 375 w 531"/>
                <a:gd name="T53" fmla="*/ 800 h 824"/>
                <a:gd name="T54" fmla="*/ 348 w 531"/>
                <a:gd name="T55" fmla="*/ 788 h 824"/>
                <a:gd name="T56" fmla="*/ 333 w 531"/>
                <a:gd name="T57" fmla="*/ 773 h 824"/>
                <a:gd name="T58" fmla="*/ 339 w 531"/>
                <a:gd name="T59" fmla="*/ 755 h 824"/>
                <a:gd name="T60" fmla="*/ 309 w 531"/>
                <a:gd name="T61" fmla="*/ 719 h 824"/>
                <a:gd name="T62" fmla="*/ 285 w 531"/>
                <a:gd name="T63" fmla="*/ 692 h 824"/>
                <a:gd name="T64" fmla="*/ 249 w 531"/>
                <a:gd name="T65" fmla="*/ 704 h 824"/>
                <a:gd name="T66" fmla="*/ 174 w 531"/>
                <a:gd name="T67" fmla="*/ 707 h 824"/>
                <a:gd name="T68" fmla="*/ 159 w 531"/>
                <a:gd name="T69" fmla="*/ 716 h 824"/>
                <a:gd name="T70" fmla="*/ 129 w 531"/>
                <a:gd name="T71" fmla="*/ 716 h 824"/>
                <a:gd name="T72" fmla="*/ 102 w 531"/>
                <a:gd name="T73" fmla="*/ 701 h 824"/>
                <a:gd name="T74" fmla="*/ 81 w 531"/>
                <a:gd name="T75" fmla="*/ 656 h 824"/>
                <a:gd name="T76" fmla="*/ 60 w 531"/>
                <a:gd name="T77" fmla="*/ 650 h 824"/>
                <a:gd name="T78" fmla="*/ 48 w 531"/>
                <a:gd name="T79" fmla="*/ 617 h 824"/>
                <a:gd name="T80" fmla="*/ 6 w 531"/>
                <a:gd name="T81" fmla="*/ 572 h 824"/>
                <a:gd name="T82" fmla="*/ 6 w 531"/>
                <a:gd name="T83" fmla="*/ 536 h 824"/>
                <a:gd name="T84" fmla="*/ 24 w 531"/>
                <a:gd name="T85" fmla="*/ 509 h 824"/>
                <a:gd name="T86" fmla="*/ 15 w 531"/>
                <a:gd name="T87" fmla="*/ 473 h 824"/>
                <a:gd name="T88" fmla="*/ 3 w 531"/>
                <a:gd name="T89" fmla="*/ 456 h 824"/>
                <a:gd name="T90" fmla="*/ 6 w 531"/>
                <a:gd name="T91" fmla="*/ 435 h 824"/>
                <a:gd name="T92" fmla="*/ 42 w 531"/>
                <a:gd name="T93" fmla="*/ 390 h 824"/>
                <a:gd name="T94" fmla="*/ 54 w 531"/>
                <a:gd name="T95" fmla="*/ 366 h 824"/>
                <a:gd name="T96" fmla="*/ 51 w 531"/>
                <a:gd name="T97" fmla="*/ 348 h 824"/>
                <a:gd name="T98" fmla="*/ 69 w 531"/>
                <a:gd name="T99" fmla="*/ 330 h 824"/>
                <a:gd name="T100" fmla="*/ 63 w 531"/>
                <a:gd name="T101" fmla="*/ 312 h 824"/>
                <a:gd name="T102" fmla="*/ 84 w 531"/>
                <a:gd name="T103" fmla="*/ 267 h 824"/>
                <a:gd name="T104" fmla="*/ 120 w 531"/>
                <a:gd name="T105" fmla="*/ 261 h 824"/>
                <a:gd name="T106" fmla="*/ 141 w 531"/>
                <a:gd name="T107" fmla="*/ 246 h 824"/>
                <a:gd name="T108" fmla="*/ 144 w 531"/>
                <a:gd name="T109" fmla="*/ 210 h 824"/>
                <a:gd name="T110" fmla="*/ 141 w 531"/>
                <a:gd name="T111" fmla="*/ 174 h 824"/>
                <a:gd name="T112" fmla="*/ 168 w 531"/>
                <a:gd name="T113" fmla="*/ 150 h 824"/>
                <a:gd name="T114" fmla="*/ 183 w 531"/>
                <a:gd name="T115" fmla="*/ 96 h 824"/>
                <a:gd name="T116" fmla="*/ 228 w 531"/>
                <a:gd name="T117" fmla="*/ 72 h 824"/>
                <a:gd name="T118" fmla="*/ 273 w 531"/>
                <a:gd name="T119" fmla="*/ 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1" h="824">
                  <a:moveTo>
                    <a:pt x="303" y="3"/>
                  </a:moveTo>
                  <a:lnTo>
                    <a:pt x="306" y="6"/>
                  </a:lnTo>
                  <a:lnTo>
                    <a:pt x="312" y="3"/>
                  </a:lnTo>
                  <a:lnTo>
                    <a:pt x="315" y="6"/>
                  </a:lnTo>
                  <a:lnTo>
                    <a:pt x="315" y="12"/>
                  </a:lnTo>
                  <a:lnTo>
                    <a:pt x="312" y="18"/>
                  </a:lnTo>
                  <a:lnTo>
                    <a:pt x="312" y="24"/>
                  </a:lnTo>
                  <a:lnTo>
                    <a:pt x="312" y="24"/>
                  </a:lnTo>
                  <a:lnTo>
                    <a:pt x="312" y="21"/>
                  </a:lnTo>
                  <a:lnTo>
                    <a:pt x="309" y="21"/>
                  </a:lnTo>
                  <a:lnTo>
                    <a:pt x="309" y="21"/>
                  </a:lnTo>
                  <a:lnTo>
                    <a:pt x="306" y="30"/>
                  </a:lnTo>
                  <a:lnTo>
                    <a:pt x="306" y="33"/>
                  </a:lnTo>
                  <a:lnTo>
                    <a:pt x="306" y="36"/>
                  </a:lnTo>
                  <a:lnTo>
                    <a:pt x="306" y="39"/>
                  </a:lnTo>
                  <a:lnTo>
                    <a:pt x="297" y="60"/>
                  </a:lnTo>
                  <a:lnTo>
                    <a:pt x="297" y="66"/>
                  </a:lnTo>
                  <a:lnTo>
                    <a:pt x="300" y="69"/>
                  </a:lnTo>
                  <a:lnTo>
                    <a:pt x="309" y="75"/>
                  </a:lnTo>
                  <a:lnTo>
                    <a:pt x="312" y="81"/>
                  </a:lnTo>
                  <a:lnTo>
                    <a:pt x="312" y="84"/>
                  </a:lnTo>
                  <a:lnTo>
                    <a:pt x="312" y="87"/>
                  </a:lnTo>
                  <a:lnTo>
                    <a:pt x="312" y="90"/>
                  </a:lnTo>
                  <a:lnTo>
                    <a:pt x="309" y="93"/>
                  </a:lnTo>
                  <a:lnTo>
                    <a:pt x="309" y="96"/>
                  </a:lnTo>
                  <a:lnTo>
                    <a:pt x="306" y="99"/>
                  </a:lnTo>
                  <a:lnTo>
                    <a:pt x="306" y="99"/>
                  </a:lnTo>
                  <a:lnTo>
                    <a:pt x="306" y="102"/>
                  </a:lnTo>
                  <a:lnTo>
                    <a:pt x="309" y="105"/>
                  </a:lnTo>
                  <a:lnTo>
                    <a:pt x="309" y="108"/>
                  </a:lnTo>
                  <a:lnTo>
                    <a:pt x="309" y="120"/>
                  </a:lnTo>
                  <a:lnTo>
                    <a:pt x="312" y="123"/>
                  </a:lnTo>
                  <a:lnTo>
                    <a:pt x="318" y="123"/>
                  </a:lnTo>
                  <a:lnTo>
                    <a:pt x="321" y="123"/>
                  </a:lnTo>
                  <a:lnTo>
                    <a:pt x="330" y="120"/>
                  </a:lnTo>
                  <a:lnTo>
                    <a:pt x="336" y="117"/>
                  </a:lnTo>
                  <a:lnTo>
                    <a:pt x="336" y="117"/>
                  </a:lnTo>
                  <a:lnTo>
                    <a:pt x="339" y="120"/>
                  </a:lnTo>
                  <a:lnTo>
                    <a:pt x="348" y="129"/>
                  </a:lnTo>
                  <a:lnTo>
                    <a:pt x="351" y="132"/>
                  </a:lnTo>
                  <a:lnTo>
                    <a:pt x="360" y="132"/>
                  </a:lnTo>
                  <a:lnTo>
                    <a:pt x="363" y="135"/>
                  </a:lnTo>
                  <a:lnTo>
                    <a:pt x="372" y="147"/>
                  </a:lnTo>
                  <a:lnTo>
                    <a:pt x="375" y="150"/>
                  </a:lnTo>
                  <a:lnTo>
                    <a:pt x="378" y="153"/>
                  </a:lnTo>
                  <a:lnTo>
                    <a:pt x="384" y="156"/>
                  </a:lnTo>
                  <a:lnTo>
                    <a:pt x="393" y="153"/>
                  </a:lnTo>
                  <a:lnTo>
                    <a:pt x="396" y="153"/>
                  </a:lnTo>
                  <a:lnTo>
                    <a:pt x="402" y="156"/>
                  </a:lnTo>
                  <a:lnTo>
                    <a:pt x="405" y="162"/>
                  </a:lnTo>
                  <a:lnTo>
                    <a:pt x="408" y="168"/>
                  </a:lnTo>
                  <a:lnTo>
                    <a:pt x="405" y="168"/>
                  </a:lnTo>
                  <a:lnTo>
                    <a:pt x="405" y="168"/>
                  </a:lnTo>
                  <a:lnTo>
                    <a:pt x="405" y="168"/>
                  </a:lnTo>
                  <a:lnTo>
                    <a:pt x="405" y="168"/>
                  </a:lnTo>
                  <a:lnTo>
                    <a:pt x="402" y="174"/>
                  </a:lnTo>
                  <a:lnTo>
                    <a:pt x="405" y="177"/>
                  </a:lnTo>
                  <a:lnTo>
                    <a:pt x="405" y="177"/>
                  </a:lnTo>
                  <a:lnTo>
                    <a:pt x="408" y="180"/>
                  </a:lnTo>
                  <a:lnTo>
                    <a:pt x="411" y="180"/>
                  </a:lnTo>
                  <a:lnTo>
                    <a:pt x="411" y="180"/>
                  </a:lnTo>
                  <a:lnTo>
                    <a:pt x="411" y="177"/>
                  </a:lnTo>
                  <a:lnTo>
                    <a:pt x="411" y="174"/>
                  </a:lnTo>
                  <a:lnTo>
                    <a:pt x="414" y="174"/>
                  </a:lnTo>
                  <a:lnTo>
                    <a:pt x="414" y="174"/>
                  </a:lnTo>
                  <a:lnTo>
                    <a:pt x="414" y="174"/>
                  </a:lnTo>
                  <a:lnTo>
                    <a:pt x="417" y="177"/>
                  </a:lnTo>
                  <a:lnTo>
                    <a:pt x="423" y="177"/>
                  </a:lnTo>
                  <a:lnTo>
                    <a:pt x="426" y="180"/>
                  </a:lnTo>
                  <a:lnTo>
                    <a:pt x="426" y="180"/>
                  </a:lnTo>
                  <a:lnTo>
                    <a:pt x="426" y="186"/>
                  </a:lnTo>
                  <a:lnTo>
                    <a:pt x="420" y="189"/>
                  </a:lnTo>
                  <a:lnTo>
                    <a:pt x="417" y="189"/>
                  </a:lnTo>
                  <a:lnTo>
                    <a:pt x="405" y="198"/>
                  </a:lnTo>
                  <a:lnTo>
                    <a:pt x="402" y="201"/>
                  </a:lnTo>
                  <a:lnTo>
                    <a:pt x="399" y="201"/>
                  </a:lnTo>
                  <a:lnTo>
                    <a:pt x="399" y="201"/>
                  </a:lnTo>
                  <a:lnTo>
                    <a:pt x="399" y="198"/>
                  </a:lnTo>
                  <a:lnTo>
                    <a:pt x="399" y="195"/>
                  </a:lnTo>
                  <a:lnTo>
                    <a:pt x="396" y="195"/>
                  </a:lnTo>
                  <a:lnTo>
                    <a:pt x="393" y="195"/>
                  </a:lnTo>
                  <a:lnTo>
                    <a:pt x="384" y="195"/>
                  </a:lnTo>
                  <a:lnTo>
                    <a:pt x="384" y="195"/>
                  </a:lnTo>
                  <a:lnTo>
                    <a:pt x="381" y="195"/>
                  </a:lnTo>
                  <a:lnTo>
                    <a:pt x="375" y="189"/>
                  </a:lnTo>
                  <a:lnTo>
                    <a:pt x="372" y="189"/>
                  </a:lnTo>
                  <a:lnTo>
                    <a:pt x="369" y="189"/>
                  </a:lnTo>
                  <a:lnTo>
                    <a:pt x="366" y="189"/>
                  </a:lnTo>
                  <a:lnTo>
                    <a:pt x="363" y="192"/>
                  </a:lnTo>
                  <a:lnTo>
                    <a:pt x="363" y="195"/>
                  </a:lnTo>
                  <a:lnTo>
                    <a:pt x="363" y="195"/>
                  </a:lnTo>
                  <a:lnTo>
                    <a:pt x="363" y="198"/>
                  </a:lnTo>
                  <a:lnTo>
                    <a:pt x="363" y="198"/>
                  </a:lnTo>
                  <a:lnTo>
                    <a:pt x="363" y="201"/>
                  </a:lnTo>
                  <a:lnTo>
                    <a:pt x="363" y="204"/>
                  </a:lnTo>
                  <a:lnTo>
                    <a:pt x="363" y="210"/>
                  </a:lnTo>
                  <a:lnTo>
                    <a:pt x="360" y="213"/>
                  </a:lnTo>
                  <a:lnTo>
                    <a:pt x="357" y="213"/>
                  </a:lnTo>
                  <a:lnTo>
                    <a:pt x="357" y="216"/>
                  </a:lnTo>
                  <a:lnTo>
                    <a:pt x="357" y="216"/>
                  </a:lnTo>
                  <a:lnTo>
                    <a:pt x="357" y="216"/>
                  </a:lnTo>
                  <a:lnTo>
                    <a:pt x="360" y="222"/>
                  </a:lnTo>
                  <a:lnTo>
                    <a:pt x="360" y="225"/>
                  </a:lnTo>
                  <a:lnTo>
                    <a:pt x="363" y="225"/>
                  </a:lnTo>
                  <a:lnTo>
                    <a:pt x="363" y="228"/>
                  </a:lnTo>
                  <a:lnTo>
                    <a:pt x="363" y="228"/>
                  </a:lnTo>
                  <a:lnTo>
                    <a:pt x="363" y="231"/>
                  </a:lnTo>
                  <a:lnTo>
                    <a:pt x="363" y="234"/>
                  </a:lnTo>
                  <a:lnTo>
                    <a:pt x="366" y="237"/>
                  </a:lnTo>
                  <a:lnTo>
                    <a:pt x="366" y="240"/>
                  </a:lnTo>
                  <a:lnTo>
                    <a:pt x="366" y="243"/>
                  </a:lnTo>
                  <a:lnTo>
                    <a:pt x="360" y="255"/>
                  </a:lnTo>
                  <a:lnTo>
                    <a:pt x="357" y="261"/>
                  </a:lnTo>
                  <a:lnTo>
                    <a:pt x="351" y="270"/>
                  </a:lnTo>
                  <a:lnTo>
                    <a:pt x="351" y="273"/>
                  </a:lnTo>
                  <a:lnTo>
                    <a:pt x="351" y="276"/>
                  </a:lnTo>
                  <a:lnTo>
                    <a:pt x="351" y="276"/>
                  </a:lnTo>
                  <a:lnTo>
                    <a:pt x="351" y="279"/>
                  </a:lnTo>
                  <a:lnTo>
                    <a:pt x="351" y="282"/>
                  </a:lnTo>
                  <a:lnTo>
                    <a:pt x="354" y="285"/>
                  </a:lnTo>
                  <a:lnTo>
                    <a:pt x="351" y="288"/>
                  </a:lnTo>
                  <a:lnTo>
                    <a:pt x="351" y="288"/>
                  </a:lnTo>
                  <a:lnTo>
                    <a:pt x="345" y="291"/>
                  </a:lnTo>
                  <a:lnTo>
                    <a:pt x="336" y="300"/>
                  </a:lnTo>
                  <a:lnTo>
                    <a:pt x="339" y="309"/>
                  </a:lnTo>
                  <a:lnTo>
                    <a:pt x="336" y="315"/>
                  </a:lnTo>
                  <a:lnTo>
                    <a:pt x="333" y="318"/>
                  </a:lnTo>
                  <a:lnTo>
                    <a:pt x="333" y="321"/>
                  </a:lnTo>
                  <a:lnTo>
                    <a:pt x="333" y="324"/>
                  </a:lnTo>
                  <a:lnTo>
                    <a:pt x="336" y="339"/>
                  </a:lnTo>
                  <a:lnTo>
                    <a:pt x="339" y="345"/>
                  </a:lnTo>
                  <a:lnTo>
                    <a:pt x="339" y="348"/>
                  </a:lnTo>
                  <a:lnTo>
                    <a:pt x="339" y="363"/>
                  </a:lnTo>
                  <a:lnTo>
                    <a:pt x="339" y="366"/>
                  </a:lnTo>
                  <a:lnTo>
                    <a:pt x="342" y="366"/>
                  </a:lnTo>
                  <a:lnTo>
                    <a:pt x="345" y="369"/>
                  </a:lnTo>
                  <a:lnTo>
                    <a:pt x="348" y="369"/>
                  </a:lnTo>
                  <a:lnTo>
                    <a:pt x="348" y="372"/>
                  </a:lnTo>
                  <a:lnTo>
                    <a:pt x="348" y="375"/>
                  </a:lnTo>
                  <a:lnTo>
                    <a:pt x="348" y="378"/>
                  </a:lnTo>
                  <a:lnTo>
                    <a:pt x="348" y="378"/>
                  </a:lnTo>
                  <a:lnTo>
                    <a:pt x="348" y="378"/>
                  </a:lnTo>
                  <a:lnTo>
                    <a:pt x="348" y="378"/>
                  </a:lnTo>
                  <a:lnTo>
                    <a:pt x="345" y="381"/>
                  </a:lnTo>
                  <a:lnTo>
                    <a:pt x="345" y="384"/>
                  </a:lnTo>
                  <a:lnTo>
                    <a:pt x="345" y="387"/>
                  </a:lnTo>
                  <a:lnTo>
                    <a:pt x="345" y="393"/>
                  </a:lnTo>
                  <a:lnTo>
                    <a:pt x="345" y="393"/>
                  </a:lnTo>
                  <a:lnTo>
                    <a:pt x="345" y="396"/>
                  </a:lnTo>
                  <a:lnTo>
                    <a:pt x="345" y="399"/>
                  </a:lnTo>
                  <a:lnTo>
                    <a:pt x="342" y="399"/>
                  </a:lnTo>
                  <a:lnTo>
                    <a:pt x="342" y="402"/>
                  </a:lnTo>
                  <a:lnTo>
                    <a:pt x="339" y="402"/>
                  </a:lnTo>
                  <a:lnTo>
                    <a:pt x="333" y="402"/>
                  </a:lnTo>
                  <a:lnTo>
                    <a:pt x="330" y="405"/>
                  </a:lnTo>
                  <a:lnTo>
                    <a:pt x="327" y="408"/>
                  </a:lnTo>
                  <a:lnTo>
                    <a:pt x="327" y="411"/>
                  </a:lnTo>
                  <a:lnTo>
                    <a:pt x="324" y="417"/>
                  </a:lnTo>
                  <a:lnTo>
                    <a:pt x="324" y="420"/>
                  </a:lnTo>
                  <a:lnTo>
                    <a:pt x="327" y="423"/>
                  </a:lnTo>
                  <a:lnTo>
                    <a:pt x="327" y="426"/>
                  </a:lnTo>
                  <a:lnTo>
                    <a:pt x="327" y="429"/>
                  </a:lnTo>
                  <a:lnTo>
                    <a:pt x="327" y="432"/>
                  </a:lnTo>
                  <a:lnTo>
                    <a:pt x="324" y="435"/>
                  </a:lnTo>
                  <a:lnTo>
                    <a:pt x="321" y="441"/>
                  </a:lnTo>
                  <a:lnTo>
                    <a:pt x="321" y="441"/>
                  </a:lnTo>
                  <a:lnTo>
                    <a:pt x="324" y="444"/>
                  </a:lnTo>
                  <a:lnTo>
                    <a:pt x="324" y="444"/>
                  </a:lnTo>
                  <a:lnTo>
                    <a:pt x="330" y="450"/>
                  </a:lnTo>
                  <a:lnTo>
                    <a:pt x="339" y="456"/>
                  </a:lnTo>
                  <a:lnTo>
                    <a:pt x="339" y="459"/>
                  </a:lnTo>
                  <a:lnTo>
                    <a:pt x="342" y="465"/>
                  </a:lnTo>
                  <a:lnTo>
                    <a:pt x="339" y="476"/>
                  </a:lnTo>
                  <a:lnTo>
                    <a:pt x="342" y="476"/>
                  </a:lnTo>
                  <a:lnTo>
                    <a:pt x="342" y="488"/>
                  </a:lnTo>
                  <a:lnTo>
                    <a:pt x="345" y="488"/>
                  </a:lnTo>
                  <a:lnTo>
                    <a:pt x="345" y="494"/>
                  </a:lnTo>
                  <a:lnTo>
                    <a:pt x="348" y="497"/>
                  </a:lnTo>
                  <a:lnTo>
                    <a:pt x="351" y="500"/>
                  </a:lnTo>
                  <a:lnTo>
                    <a:pt x="357" y="506"/>
                  </a:lnTo>
                  <a:lnTo>
                    <a:pt x="366" y="509"/>
                  </a:lnTo>
                  <a:lnTo>
                    <a:pt x="381" y="524"/>
                  </a:lnTo>
                  <a:lnTo>
                    <a:pt x="399" y="533"/>
                  </a:lnTo>
                  <a:lnTo>
                    <a:pt x="402" y="533"/>
                  </a:lnTo>
                  <a:lnTo>
                    <a:pt x="411" y="533"/>
                  </a:lnTo>
                  <a:lnTo>
                    <a:pt x="414" y="536"/>
                  </a:lnTo>
                  <a:lnTo>
                    <a:pt x="414" y="536"/>
                  </a:lnTo>
                  <a:lnTo>
                    <a:pt x="414" y="536"/>
                  </a:lnTo>
                  <a:lnTo>
                    <a:pt x="414" y="539"/>
                  </a:lnTo>
                  <a:lnTo>
                    <a:pt x="417" y="539"/>
                  </a:lnTo>
                  <a:lnTo>
                    <a:pt x="417" y="542"/>
                  </a:lnTo>
                  <a:lnTo>
                    <a:pt x="438" y="563"/>
                  </a:lnTo>
                  <a:lnTo>
                    <a:pt x="435" y="566"/>
                  </a:lnTo>
                  <a:lnTo>
                    <a:pt x="432" y="572"/>
                  </a:lnTo>
                  <a:lnTo>
                    <a:pt x="432" y="575"/>
                  </a:lnTo>
                  <a:lnTo>
                    <a:pt x="432" y="578"/>
                  </a:lnTo>
                  <a:lnTo>
                    <a:pt x="432" y="578"/>
                  </a:lnTo>
                  <a:lnTo>
                    <a:pt x="432" y="584"/>
                  </a:lnTo>
                  <a:lnTo>
                    <a:pt x="432" y="587"/>
                  </a:lnTo>
                  <a:lnTo>
                    <a:pt x="435" y="590"/>
                  </a:lnTo>
                  <a:lnTo>
                    <a:pt x="435" y="590"/>
                  </a:lnTo>
                  <a:lnTo>
                    <a:pt x="438" y="590"/>
                  </a:lnTo>
                  <a:lnTo>
                    <a:pt x="438" y="587"/>
                  </a:lnTo>
                  <a:lnTo>
                    <a:pt x="441" y="587"/>
                  </a:lnTo>
                  <a:lnTo>
                    <a:pt x="441" y="584"/>
                  </a:lnTo>
                  <a:lnTo>
                    <a:pt x="444" y="584"/>
                  </a:lnTo>
                  <a:lnTo>
                    <a:pt x="444" y="584"/>
                  </a:lnTo>
                  <a:lnTo>
                    <a:pt x="450" y="584"/>
                  </a:lnTo>
                  <a:lnTo>
                    <a:pt x="453" y="587"/>
                  </a:lnTo>
                  <a:lnTo>
                    <a:pt x="456" y="590"/>
                  </a:lnTo>
                  <a:lnTo>
                    <a:pt x="459" y="599"/>
                  </a:lnTo>
                  <a:lnTo>
                    <a:pt x="462" y="602"/>
                  </a:lnTo>
                  <a:lnTo>
                    <a:pt x="465" y="605"/>
                  </a:lnTo>
                  <a:lnTo>
                    <a:pt x="468" y="605"/>
                  </a:lnTo>
                  <a:lnTo>
                    <a:pt x="471" y="605"/>
                  </a:lnTo>
                  <a:lnTo>
                    <a:pt x="474" y="605"/>
                  </a:lnTo>
                  <a:lnTo>
                    <a:pt x="477" y="605"/>
                  </a:lnTo>
                  <a:lnTo>
                    <a:pt x="480" y="608"/>
                  </a:lnTo>
                  <a:lnTo>
                    <a:pt x="480" y="608"/>
                  </a:lnTo>
                  <a:lnTo>
                    <a:pt x="480" y="611"/>
                  </a:lnTo>
                  <a:lnTo>
                    <a:pt x="480" y="611"/>
                  </a:lnTo>
                  <a:lnTo>
                    <a:pt x="480" y="614"/>
                  </a:lnTo>
                  <a:lnTo>
                    <a:pt x="480" y="617"/>
                  </a:lnTo>
                  <a:lnTo>
                    <a:pt x="480" y="617"/>
                  </a:lnTo>
                  <a:lnTo>
                    <a:pt x="480" y="617"/>
                  </a:lnTo>
                  <a:lnTo>
                    <a:pt x="483" y="620"/>
                  </a:lnTo>
                  <a:lnTo>
                    <a:pt x="489" y="623"/>
                  </a:lnTo>
                  <a:lnTo>
                    <a:pt x="492" y="629"/>
                  </a:lnTo>
                  <a:lnTo>
                    <a:pt x="495" y="632"/>
                  </a:lnTo>
                  <a:lnTo>
                    <a:pt x="495" y="632"/>
                  </a:lnTo>
                  <a:lnTo>
                    <a:pt x="492" y="635"/>
                  </a:lnTo>
                  <a:lnTo>
                    <a:pt x="489" y="638"/>
                  </a:lnTo>
                  <a:lnTo>
                    <a:pt x="489" y="641"/>
                  </a:lnTo>
                  <a:lnTo>
                    <a:pt x="489" y="641"/>
                  </a:lnTo>
                  <a:lnTo>
                    <a:pt x="489" y="644"/>
                  </a:lnTo>
                  <a:lnTo>
                    <a:pt x="489" y="647"/>
                  </a:lnTo>
                  <a:lnTo>
                    <a:pt x="489" y="647"/>
                  </a:lnTo>
                  <a:lnTo>
                    <a:pt x="483" y="656"/>
                  </a:lnTo>
                  <a:lnTo>
                    <a:pt x="483" y="659"/>
                  </a:lnTo>
                  <a:lnTo>
                    <a:pt x="483" y="662"/>
                  </a:lnTo>
                  <a:lnTo>
                    <a:pt x="483" y="662"/>
                  </a:lnTo>
                  <a:lnTo>
                    <a:pt x="480" y="665"/>
                  </a:lnTo>
                  <a:lnTo>
                    <a:pt x="483" y="665"/>
                  </a:lnTo>
                  <a:lnTo>
                    <a:pt x="486" y="668"/>
                  </a:lnTo>
                  <a:lnTo>
                    <a:pt x="495" y="677"/>
                  </a:lnTo>
                  <a:lnTo>
                    <a:pt x="498" y="680"/>
                  </a:lnTo>
                  <a:lnTo>
                    <a:pt x="501" y="683"/>
                  </a:lnTo>
                  <a:lnTo>
                    <a:pt x="501" y="683"/>
                  </a:lnTo>
                  <a:lnTo>
                    <a:pt x="504" y="683"/>
                  </a:lnTo>
                  <a:lnTo>
                    <a:pt x="507" y="686"/>
                  </a:lnTo>
                  <a:lnTo>
                    <a:pt x="510" y="689"/>
                  </a:lnTo>
                  <a:lnTo>
                    <a:pt x="510" y="689"/>
                  </a:lnTo>
                  <a:lnTo>
                    <a:pt x="510" y="692"/>
                  </a:lnTo>
                  <a:lnTo>
                    <a:pt x="510" y="695"/>
                  </a:lnTo>
                  <a:lnTo>
                    <a:pt x="510" y="701"/>
                  </a:lnTo>
                  <a:lnTo>
                    <a:pt x="510" y="704"/>
                  </a:lnTo>
                  <a:lnTo>
                    <a:pt x="510" y="707"/>
                  </a:lnTo>
                  <a:lnTo>
                    <a:pt x="513" y="707"/>
                  </a:lnTo>
                  <a:lnTo>
                    <a:pt x="513" y="707"/>
                  </a:lnTo>
                  <a:lnTo>
                    <a:pt x="516" y="707"/>
                  </a:lnTo>
                  <a:lnTo>
                    <a:pt x="516" y="707"/>
                  </a:lnTo>
                  <a:lnTo>
                    <a:pt x="522" y="704"/>
                  </a:lnTo>
                  <a:lnTo>
                    <a:pt x="531" y="716"/>
                  </a:lnTo>
                  <a:lnTo>
                    <a:pt x="531" y="719"/>
                  </a:lnTo>
                  <a:lnTo>
                    <a:pt x="531" y="722"/>
                  </a:lnTo>
                  <a:lnTo>
                    <a:pt x="531" y="725"/>
                  </a:lnTo>
                  <a:lnTo>
                    <a:pt x="528" y="725"/>
                  </a:lnTo>
                  <a:lnTo>
                    <a:pt x="528" y="725"/>
                  </a:lnTo>
                  <a:lnTo>
                    <a:pt x="525" y="725"/>
                  </a:lnTo>
                  <a:lnTo>
                    <a:pt x="522" y="728"/>
                  </a:lnTo>
                  <a:lnTo>
                    <a:pt x="519" y="737"/>
                  </a:lnTo>
                  <a:lnTo>
                    <a:pt x="516" y="737"/>
                  </a:lnTo>
                  <a:lnTo>
                    <a:pt x="495" y="755"/>
                  </a:lnTo>
                  <a:lnTo>
                    <a:pt x="492" y="758"/>
                  </a:lnTo>
                  <a:lnTo>
                    <a:pt x="489" y="761"/>
                  </a:lnTo>
                  <a:lnTo>
                    <a:pt x="492" y="767"/>
                  </a:lnTo>
                  <a:lnTo>
                    <a:pt x="492" y="770"/>
                  </a:lnTo>
                  <a:lnTo>
                    <a:pt x="492" y="776"/>
                  </a:lnTo>
                  <a:lnTo>
                    <a:pt x="489" y="779"/>
                  </a:lnTo>
                  <a:lnTo>
                    <a:pt x="489" y="782"/>
                  </a:lnTo>
                  <a:lnTo>
                    <a:pt x="492" y="785"/>
                  </a:lnTo>
                  <a:lnTo>
                    <a:pt x="492" y="788"/>
                  </a:lnTo>
                  <a:lnTo>
                    <a:pt x="489" y="791"/>
                  </a:lnTo>
                  <a:lnTo>
                    <a:pt x="489" y="794"/>
                  </a:lnTo>
                  <a:lnTo>
                    <a:pt x="486" y="794"/>
                  </a:lnTo>
                  <a:lnTo>
                    <a:pt x="465" y="803"/>
                  </a:lnTo>
                  <a:lnTo>
                    <a:pt x="465" y="803"/>
                  </a:lnTo>
                  <a:lnTo>
                    <a:pt x="462" y="803"/>
                  </a:lnTo>
                  <a:lnTo>
                    <a:pt x="459" y="803"/>
                  </a:lnTo>
                  <a:lnTo>
                    <a:pt x="447" y="794"/>
                  </a:lnTo>
                  <a:lnTo>
                    <a:pt x="444" y="794"/>
                  </a:lnTo>
                  <a:lnTo>
                    <a:pt x="441" y="797"/>
                  </a:lnTo>
                  <a:lnTo>
                    <a:pt x="435" y="797"/>
                  </a:lnTo>
                  <a:lnTo>
                    <a:pt x="435" y="797"/>
                  </a:lnTo>
                  <a:lnTo>
                    <a:pt x="432" y="797"/>
                  </a:lnTo>
                  <a:lnTo>
                    <a:pt x="429" y="800"/>
                  </a:lnTo>
                  <a:lnTo>
                    <a:pt x="429" y="803"/>
                  </a:lnTo>
                  <a:lnTo>
                    <a:pt x="420" y="818"/>
                  </a:lnTo>
                  <a:lnTo>
                    <a:pt x="420" y="821"/>
                  </a:lnTo>
                  <a:lnTo>
                    <a:pt x="420" y="821"/>
                  </a:lnTo>
                  <a:lnTo>
                    <a:pt x="417" y="824"/>
                  </a:lnTo>
                  <a:lnTo>
                    <a:pt x="417" y="821"/>
                  </a:lnTo>
                  <a:lnTo>
                    <a:pt x="414" y="821"/>
                  </a:lnTo>
                  <a:lnTo>
                    <a:pt x="414" y="818"/>
                  </a:lnTo>
                  <a:lnTo>
                    <a:pt x="411" y="818"/>
                  </a:lnTo>
                  <a:lnTo>
                    <a:pt x="411" y="818"/>
                  </a:lnTo>
                  <a:lnTo>
                    <a:pt x="405" y="824"/>
                  </a:lnTo>
                  <a:lnTo>
                    <a:pt x="402" y="824"/>
                  </a:lnTo>
                  <a:lnTo>
                    <a:pt x="399" y="824"/>
                  </a:lnTo>
                  <a:lnTo>
                    <a:pt x="399" y="821"/>
                  </a:lnTo>
                  <a:lnTo>
                    <a:pt x="399" y="815"/>
                  </a:lnTo>
                  <a:lnTo>
                    <a:pt x="399" y="815"/>
                  </a:lnTo>
                  <a:lnTo>
                    <a:pt x="396" y="815"/>
                  </a:lnTo>
                  <a:lnTo>
                    <a:pt x="393" y="812"/>
                  </a:lnTo>
                  <a:lnTo>
                    <a:pt x="390" y="809"/>
                  </a:lnTo>
                  <a:lnTo>
                    <a:pt x="384" y="806"/>
                  </a:lnTo>
                  <a:lnTo>
                    <a:pt x="384" y="803"/>
                  </a:lnTo>
                  <a:lnTo>
                    <a:pt x="381" y="803"/>
                  </a:lnTo>
                  <a:lnTo>
                    <a:pt x="381" y="800"/>
                  </a:lnTo>
                  <a:lnTo>
                    <a:pt x="381" y="797"/>
                  </a:lnTo>
                  <a:lnTo>
                    <a:pt x="381" y="797"/>
                  </a:lnTo>
                  <a:lnTo>
                    <a:pt x="378" y="797"/>
                  </a:lnTo>
                  <a:lnTo>
                    <a:pt x="375" y="797"/>
                  </a:lnTo>
                  <a:lnTo>
                    <a:pt x="375" y="800"/>
                  </a:lnTo>
                  <a:lnTo>
                    <a:pt x="375" y="803"/>
                  </a:lnTo>
                  <a:lnTo>
                    <a:pt x="372" y="803"/>
                  </a:lnTo>
                  <a:lnTo>
                    <a:pt x="372" y="806"/>
                  </a:lnTo>
                  <a:lnTo>
                    <a:pt x="369" y="806"/>
                  </a:lnTo>
                  <a:lnTo>
                    <a:pt x="366" y="806"/>
                  </a:lnTo>
                  <a:lnTo>
                    <a:pt x="366" y="806"/>
                  </a:lnTo>
                  <a:lnTo>
                    <a:pt x="363" y="806"/>
                  </a:lnTo>
                  <a:lnTo>
                    <a:pt x="360" y="803"/>
                  </a:lnTo>
                  <a:lnTo>
                    <a:pt x="357" y="800"/>
                  </a:lnTo>
                  <a:lnTo>
                    <a:pt x="354" y="797"/>
                  </a:lnTo>
                  <a:lnTo>
                    <a:pt x="351" y="791"/>
                  </a:lnTo>
                  <a:lnTo>
                    <a:pt x="348" y="788"/>
                  </a:lnTo>
                  <a:lnTo>
                    <a:pt x="348" y="788"/>
                  </a:lnTo>
                  <a:lnTo>
                    <a:pt x="345" y="788"/>
                  </a:lnTo>
                  <a:lnTo>
                    <a:pt x="342" y="791"/>
                  </a:lnTo>
                  <a:lnTo>
                    <a:pt x="342" y="794"/>
                  </a:lnTo>
                  <a:lnTo>
                    <a:pt x="339" y="794"/>
                  </a:lnTo>
                  <a:lnTo>
                    <a:pt x="339" y="794"/>
                  </a:lnTo>
                  <a:lnTo>
                    <a:pt x="336" y="791"/>
                  </a:lnTo>
                  <a:lnTo>
                    <a:pt x="333" y="788"/>
                  </a:lnTo>
                  <a:lnTo>
                    <a:pt x="333" y="785"/>
                  </a:lnTo>
                  <a:lnTo>
                    <a:pt x="333" y="776"/>
                  </a:lnTo>
                  <a:lnTo>
                    <a:pt x="333" y="773"/>
                  </a:lnTo>
                  <a:lnTo>
                    <a:pt x="333" y="773"/>
                  </a:lnTo>
                  <a:lnTo>
                    <a:pt x="330" y="770"/>
                  </a:lnTo>
                  <a:lnTo>
                    <a:pt x="330" y="770"/>
                  </a:lnTo>
                  <a:lnTo>
                    <a:pt x="327" y="767"/>
                  </a:lnTo>
                  <a:lnTo>
                    <a:pt x="327" y="764"/>
                  </a:lnTo>
                  <a:lnTo>
                    <a:pt x="330" y="761"/>
                  </a:lnTo>
                  <a:lnTo>
                    <a:pt x="330" y="761"/>
                  </a:lnTo>
                  <a:lnTo>
                    <a:pt x="336" y="761"/>
                  </a:lnTo>
                  <a:lnTo>
                    <a:pt x="336" y="761"/>
                  </a:lnTo>
                  <a:lnTo>
                    <a:pt x="339" y="758"/>
                  </a:lnTo>
                  <a:lnTo>
                    <a:pt x="339" y="758"/>
                  </a:lnTo>
                  <a:lnTo>
                    <a:pt x="339" y="755"/>
                  </a:lnTo>
                  <a:lnTo>
                    <a:pt x="339" y="755"/>
                  </a:lnTo>
                  <a:lnTo>
                    <a:pt x="336" y="746"/>
                  </a:lnTo>
                  <a:lnTo>
                    <a:pt x="330" y="737"/>
                  </a:lnTo>
                  <a:lnTo>
                    <a:pt x="321" y="722"/>
                  </a:lnTo>
                  <a:lnTo>
                    <a:pt x="318" y="722"/>
                  </a:lnTo>
                  <a:lnTo>
                    <a:pt x="315" y="722"/>
                  </a:lnTo>
                  <a:lnTo>
                    <a:pt x="315" y="728"/>
                  </a:lnTo>
                  <a:lnTo>
                    <a:pt x="312" y="728"/>
                  </a:lnTo>
                  <a:lnTo>
                    <a:pt x="312" y="728"/>
                  </a:lnTo>
                  <a:lnTo>
                    <a:pt x="309" y="725"/>
                  </a:lnTo>
                  <a:lnTo>
                    <a:pt x="309" y="722"/>
                  </a:lnTo>
                  <a:lnTo>
                    <a:pt x="309" y="722"/>
                  </a:lnTo>
                  <a:lnTo>
                    <a:pt x="309" y="719"/>
                  </a:lnTo>
                  <a:lnTo>
                    <a:pt x="312" y="716"/>
                  </a:lnTo>
                  <a:lnTo>
                    <a:pt x="312" y="713"/>
                  </a:lnTo>
                  <a:lnTo>
                    <a:pt x="312" y="713"/>
                  </a:lnTo>
                  <a:lnTo>
                    <a:pt x="312" y="710"/>
                  </a:lnTo>
                  <a:lnTo>
                    <a:pt x="309" y="710"/>
                  </a:lnTo>
                  <a:lnTo>
                    <a:pt x="303" y="707"/>
                  </a:lnTo>
                  <a:lnTo>
                    <a:pt x="300" y="707"/>
                  </a:lnTo>
                  <a:lnTo>
                    <a:pt x="300" y="704"/>
                  </a:lnTo>
                  <a:lnTo>
                    <a:pt x="300" y="701"/>
                  </a:lnTo>
                  <a:lnTo>
                    <a:pt x="300" y="698"/>
                  </a:lnTo>
                  <a:lnTo>
                    <a:pt x="297" y="695"/>
                  </a:lnTo>
                  <a:lnTo>
                    <a:pt x="285" y="692"/>
                  </a:lnTo>
                  <a:lnTo>
                    <a:pt x="279" y="689"/>
                  </a:lnTo>
                  <a:lnTo>
                    <a:pt x="273" y="692"/>
                  </a:lnTo>
                  <a:lnTo>
                    <a:pt x="270" y="692"/>
                  </a:lnTo>
                  <a:lnTo>
                    <a:pt x="267" y="692"/>
                  </a:lnTo>
                  <a:lnTo>
                    <a:pt x="258" y="689"/>
                  </a:lnTo>
                  <a:lnTo>
                    <a:pt x="258" y="689"/>
                  </a:lnTo>
                  <a:lnTo>
                    <a:pt x="255" y="692"/>
                  </a:lnTo>
                  <a:lnTo>
                    <a:pt x="249" y="695"/>
                  </a:lnTo>
                  <a:lnTo>
                    <a:pt x="249" y="698"/>
                  </a:lnTo>
                  <a:lnTo>
                    <a:pt x="249" y="701"/>
                  </a:lnTo>
                  <a:lnTo>
                    <a:pt x="249" y="704"/>
                  </a:lnTo>
                  <a:lnTo>
                    <a:pt x="249" y="704"/>
                  </a:lnTo>
                  <a:lnTo>
                    <a:pt x="246" y="707"/>
                  </a:lnTo>
                  <a:lnTo>
                    <a:pt x="198" y="713"/>
                  </a:lnTo>
                  <a:lnTo>
                    <a:pt x="192" y="719"/>
                  </a:lnTo>
                  <a:lnTo>
                    <a:pt x="189" y="719"/>
                  </a:lnTo>
                  <a:lnTo>
                    <a:pt x="186" y="719"/>
                  </a:lnTo>
                  <a:lnTo>
                    <a:pt x="183" y="716"/>
                  </a:lnTo>
                  <a:lnTo>
                    <a:pt x="180" y="710"/>
                  </a:lnTo>
                  <a:lnTo>
                    <a:pt x="177" y="704"/>
                  </a:lnTo>
                  <a:lnTo>
                    <a:pt x="177" y="704"/>
                  </a:lnTo>
                  <a:lnTo>
                    <a:pt x="174" y="704"/>
                  </a:lnTo>
                  <a:lnTo>
                    <a:pt x="174" y="707"/>
                  </a:lnTo>
                  <a:lnTo>
                    <a:pt x="174" y="707"/>
                  </a:lnTo>
                  <a:lnTo>
                    <a:pt x="174" y="710"/>
                  </a:lnTo>
                  <a:lnTo>
                    <a:pt x="174" y="713"/>
                  </a:lnTo>
                  <a:lnTo>
                    <a:pt x="174" y="713"/>
                  </a:lnTo>
                  <a:lnTo>
                    <a:pt x="174" y="713"/>
                  </a:lnTo>
                  <a:lnTo>
                    <a:pt x="171" y="713"/>
                  </a:lnTo>
                  <a:lnTo>
                    <a:pt x="168" y="710"/>
                  </a:lnTo>
                  <a:lnTo>
                    <a:pt x="168" y="710"/>
                  </a:lnTo>
                  <a:lnTo>
                    <a:pt x="165" y="710"/>
                  </a:lnTo>
                  <a:lnTo>
                    <a:pt x="162" y="710"/>
                  </a:lnTo>
                  <a:lnTo>
                    <a:pt x="162" y="713"/>
                  </a:lnTo>
                  <a:lnTo>
                    <a:pt x="159" y="713"/>
                  </a:lnTo>
                  <a:lnTo>
                    <a:pt x="159" y="716"/>
                  </a:lnTo>
                  <a:lnTo>
                    <a:pt x="156" y="716"/>
                  </a:lnTo>
                  <a:lnTo>
                    <a:pt x="156" y="716"/>
                  </a:lnTo>
                  <a:lnTo>
                    <a:pt x="150" y="716"/>
                  </a:lnTo>
                  <a:lnTo>
                    <a:pt x="147" y="716"/>
                  </a:lnTo>
                  <a:lnTo>
                    <a:pt x="144" y="713"/>
                  </a:lnTo>
                  <a:lnTo>
                    <a:pt x="144" y="716"/>
                  </a:lnTo>
                  <a:lnTo>
                    <a:pt x="141" y="719"/>
                  </a:lnTo>
                  <a:lnTo>
                    <a:pt x="138" y="719"/>
                  </a:lnTo>
                  <a:lnTo>
                    <a:pt x="135" y="719"/>
                  </a:lnTo>
                  <a:lnTo>
                    <a:pt x="135" y="719"/>
                  </a:lnTo>
                  <a:lnTo>
                    <a:pt x="132" y="716"/>
                  </a:lnTo>
                  <a:lnTo>
                    <a:pt x="129" y="716"/>
                  </a:lnTo>
                  <a:lnTo>
                    <a:pt x="129" y="716"/>
                  </a:lnTo>
                  <a:lnTo>
                    <a:pt x="120" y="719"/>
                  </a:lnTo>
                  <a:lnTo>
                    <a:pt x="114" y="716"/>
                  </a:lnTo>
                  <a:lnTo>
                    <a:pt x="111" y="716"/>
                  </a:lnTo>
                  <a:lnTo>
                    <a:pt x="111" y="713"/>
                  </a:lnTo>
                  <a:lnTo>
                    <a:pt x="111" y="710"/>
                  </a:lnTo>
                  <a:lnTo>
                    <a:pt x="111" y="710"/>
                  </a:lnTo>
                  <a:lnTo>
                    <a:pt x="111" y="704"/>
                  </a:lnTo>
                  <a:lnTo>
                    <a:pt x="111" y="701"/>
                  </a:lnTo>
                  <a:lnTo>
                    <a:pt x="108" y="698"/>
                  </a:lnTo>
                  <a:lnTo>
                    <a:pt x="105" y="698"/>
                  </a:lnTo>
                  <a:lnTo>
                    <a:pt x="102" y="701"/>
                  </a:lnTo>
                  <a:lnTo>
                    <a:pt x="99" y="701"/>
                  </a:lnTo>
                  <a:lnTo>
                    <a:pt x="96" y="698"/>
                  </a:lnTo>
                  <a:lnTo>
                    <a:pt x="93" y="698"/>
                  </a:lnTo>
                  <a:lnTo>
                    <a:pt x="93" y="695"/>
                  </a:lnTo>
                  <a:lnTo>
                    <a:pt x="93" y="695"/>
                  </a:lnTo>
                  <a:lnTo>
                    <a:pt x="96" y="695"/>
                  </a:lnTo>
                  <a:lnTo>
                    <a:pt x="99" y="692"/>
                  </a:lnTo>
                  <a:lnTo>
                    <a:pt x="99" y="692"/>
                  </a:lnTo>
                  <a:lnTo>
                    <a:pt x="99" y="689"/>
                  </a:lnTo>
                  <a:lnTo>
                    <a:pt x="99" y="689"/>
                  </a:lnTo>
                  <a:lnTo>
                    <a:pt x="84" y="662"/>
                  </a:lnTo>
                  <a:lnTo>
                    <a:pt x="81" y="656"/>
                  </a:lnTo>
                  <a:lnTo>
                    <a:pt x="78" y="653"/>
                  </a:lnTo>
                  <a:lnTo>
                    <a:pt x="78" y="653"/>
                  </a:lnTo>
                  <a:lnTo>
                    <a:pt x="75" y="650"/>
                  </a:lnTo>
                  <a:lnTo>
                    <a:pt x="75" y="647"/>
                  </a:lnTo>
                  <a:lnTo>
                    <a:pt x="75" y="644"/>
                  </a:lnTo>
                  <a:lnTo>
                    <a:pt x="69" y="644"/>
                  </a:lnTo>
                  <a:lnTo>
                    <a:pt x="69" y="644"/>
                  </a:lnTo>
                  <a:lnTo>
                    <a:pt x="66" y="647"/>
                  </a:lnTo>
                  <a:lnTo>
                    <a:pt x="66" y="647"/>
                  </a:lnTo>
                  <a:lnTo>
                    <a:pt x="66" y="650"/>
                  </a:lnTo>
                  <a:lnTo>
                    <a:pt x="63" y="650"/>
                  </a:lnTo>
                  <a:lnTo>
                    <a:pt x="60" y="650"/>
                  </a:lnTo>
                  <a:lnTo>
                    <a:pt x="57" y="647"/>
                  </a:lnTo>
                  <a:lnTo>
                    <a:pt x="48" y="641"/>
                  </a:lnTo>
                  <a:lnTo>
                    <a:pt x="42" y="638"/>
                  </a:lnTo>
                  <a:lnTo>
                    <a:pt x="42" y="635"/>
                  </a:lnTo>
                  <a:lnTo>
                    <a:pt x="42" y="635"/>
                  </a:lnTo>
                  <a:lnTo>
                    <a:pt x="45" y="629"/>
                  </a:lnTo>
                  <a:lnTo>
                    <a:pt x="48" y="629"/>
                  </a:lnTo>
                  <a:lnTo>
                    <a:pt x="48" y="626"/>
                  </a:lnTo>
                  <a:lnTo>
                    <a:pt x="48" y="623"/>
                  </a:lnTo>
                  <a:lnTo>
                    <a:pt x="48" y="620"/>
                  </a:lnTo>
                  <a:lnTo>
                    <a:pt x="48" y="617"/>
                  </a:lnTo>
                  <a:lnTo>
                    <a:pt x="48" y="617"/>
                  </a:lnTo>
                  <a:lnTo>
                    <a:pt x="48" y="614"/>
                  </a:lnTo>
                  <a:lnTo>
                    <a:pt x="45" y="611"/>
                  </a:lnTo>
                  <a:lnTo>
                    <a:pt x="42" y="605"/>
                  </a:lnTo>
                  <a:lnTo>
                    <a:pt x="30" y="587"/>
                  </a:lnTo>
                  <a:lnTo>
                    <a:pt x="27" y="584"/>
                  </a:lnTo>
                  <a:lnTo>
                    <a:pt x="24" y="581"/>
                  </a:lnTo>
                  <a:lnTo>
                    <a:pt x="15" y="578"/>
                  </a:lnTo>
                  <a:lnTo>
                    <a:pt x="12" y="578"/>
                  </a:lnTo>
                  <a:lnTo>
                    <a:pt x="9" y="578"/>
                  </a:lnTo>
                  <a:lnTo>
                    <a:pt x="6" y="578"/>
                  </a:lnTo>
                  <a:lnTo>
                    <a:pt x="6" y="575"/>
                  </a:lnTo>
                  <a:lnTo>
                    <a:pt x="6" y="572"/>
                  </a:lnTo>
                  <a:lnTo>
                    <a:pt x="6" y="569"/>
                  </a:lnTo>
                  <a:lnTo>
                    <a:pt x="3" y="563"/>
                  </a:lnTo>
                  <a:lnTo>
                    <a:pt x="0" y="560"/>
                  </a:lnTo>
                  <a:lnTo>
                    <a:pt x="3" y="557"/>
                  </a:lnTo>
                  <a:lnTo>
                    <a:pt x="3" y="554"/>
                  </a:lnTo>
                  <a:lnTo>
                    <a:pt x="3" y="551"/>
                  </a:lnTo>
                  <a:lnTo>
                    <a:pt x="3" y="551"/>
                  </a:lnTo>
                  <a:lnTo>
                    <a:pt x="0" y="548"/>
                  </a:lnTo>
                  <a:lnTo>
                    <a:pt x="0" y="545"/>
                  </a:lnTo>
                  <a:lnTo>
                    <a:pt x="3" y="542"/>
                  </a:lnTo>
                  <a:lnTo>
                    <a:pt x="6" y="539"/>
                  </a:lnTo>
                  <a:lnTo>
                    <a:pt x="6" y="536"/>
                  </a:lnTo>
                  <a:lnTo>
                    <a:pt x="6" y="536"/>
                  </a:lnTo>
                  <a:lnTo>
                    <a:pt x="6" y="533"/>
                  </a:lnTo>
                  <a:lnTo>
                    <a:pt x="3" y="530"/>
                  </a:lnTo>
                  <a:lnTo>
                    <a:pt x="3" y="527"/>
                  </a:lnTo>
                  <a:lnTo>
                    <a:pt x="6" y="527"/>
                  </a:lnTo>
                  <a:lnTo>
                    <a:pt x="9" y="527"/>
                  </a:lnTo>
                  <a:lnTo>
                    <a:pt x="12" y="527"/>
                  </a:lnTo>
                  <a:lnTo>
                    <a:pt x="15" y="527"/>
                  </a:lnTo>
                  <a:lnTo>
                    <a:pt x="15" y="524"/>
                  </a:lnTo>
                  <a:lnTo>
                    <a:pt x="18" y="521"/>
                  </a:lnTo>
                  <a:lnTo>
                    <a:pt x="18" y="515"/>
                  </a:lnTo>
                  <a:lnTo>
                    <a:pt x="24" y="509"/>
                  </a:lnTo>
                  <a:lnTo>
                    <a:pt x="33" y="500"/>
                  </a:lnTo>
                  <a:lnTo>
                    <a:pt x="27" y="494"/>
                  </a:lnTo>
                  <a:lnTo>
                    <a:pt x="27" y="491"/>
                  </a:lnTo>
                  <a:lnTo>
                    <a:pt x="24" y="491"/>
                  </a:lnTo>
                  <a:lnTo>
                    <a:pt x="24" y="491"/>
                  </a:lnTo>
                  <a:lnTo>
                    <a:pt x="18" y="491"/>
                  </a:lnTo>
                  <a:lnTo>
                    <a:pt x="18" y="491"/>
                  </a:lnTo>
                  <a:lnTo>
                    <a:pt x="15" y="491"/>
                  </a:lnTo>
                  <a:lnTo>
                    <a:pt x="15" y="488"/>
                  </a:lnTo>
                  <a:lnTo>
                    <a:pt x="15" y="485"/>
                  </a:lnTo>
                  <a:lnTo>
                    <a:pt x="15" y="476"/>
                  </a:lnTo>
                  <a:lnTo>
                    <a:pt x="15" y="473"/>
                  </a:lnTo>
                  <a:lnTo>
                    <a:pt x="15" y="470"/>
                  </a:lnTo>
                  <a:lnTo>
                    <a:pt x="15" y="468"/>
                  </a:lnTo>
                  <a:lnTo>
                    <a:pt x="15" y="465"/>
                  </a:lnTo>
                  <a:lnTo>
                    <a:pt x="12" y="465"/>
                  </a:lnTo>
                  <a:lnTo>
                    <a:pt x="12" y="462"/>
                  </a:lnTo>
                  <a:lnTo>
                    <a:pt x="9" y="462"/>
                  </a:lnTo>
                  <a:lnTo>
                    <a:pt x="9" y="459"/>
                  </a:lnTo>
                  <a:lnTo>
                    <a:pt x="9" y="459"/>
                  </a:lnTo>
                  <a:lnTo>
                    <a:pt x="6" y="456"/>
                  </a:lnTo>
                  <a:lnTo>
                    <a:pt x="6" y="456"/>
                  </a:lnTo>
                  <a:lnTo>
                    <a:pt x="3" y="459"/>
                  </a:lnTo>
                  <a:lnTo>
                    <a:pt x="3" y="456"/>
                  </a:lnTo>
                  <a:lnTo>
                    <a:pt x="3" y="456"/>
                  </a:lnTo>
                  <a:lnTo>
                    <a:pt x="3" y="456"/>
                  </a:lnTo>
                  <a:lnTo>
                    <a:pt x="3" y="453"/>
                  </a:lnTo>
                  <a:lnTo>
                    <a:pt x="3" y="450"/>
                  </a:lnTo>
                  <a:lnTo>
                    <a:pt x="3" y="450"/>
                  </a:lnTo>
                  <a:lnTo>
                    <a:pt x="6" y="447"/>
                  </a:lnTo>
                  <a:lnTo>
                    <a:pt x="9" y="444"/>
                  </a:lnTo>
                  <a:lnTo>
                    <a:pt x="9" y="444"/>
                  </a:lnTo>
                  <a:lnTo>
                    <a:pt x="6" y="441"/>
                  </a:lnTo>
                  <a:lnTo>
                    <a:pt x="3" y="438"/>
                  </a:lnTo>
                  <a:lnTo>
                    <a:pt x="6" y="438"/>
                  </a:lnTo>
                  <a:lnTo>
                    <a:pt x="6" y="435"/>
                  </a:lnTo>
                  <a:lnTo>
                    <a:pt x="15" y="435"/>
                  </a:lnTo>
                  <a:lnTo>
                    <a:pt x="18" y="435"/>
                  </a:lnTo>
                  <a:lnTo>
                    <a:pt x="18" y="435"/>
                  </a:lnTo>
                  <a:lnTo>
                    <a:pt x="18" y="432"/>
                  </a:lnTo>
                  <a:lnTo>
                    <a:pt x="18" y="426"/>
                  </a:lnTo>
                  <a:lnTo>
                    <a:pt x="24" y="420"/>
                  </a:lnTo>
                  <a:lnTo>
                    <a:pt x="24" y="414"/>
                  </a:lnTo>
                  <a:lnTo>
                    <a:pt x="27" y="411"/>
                  </a:lnTo>
                  <a:lnTo>
                    <a:pt x="39" y="399"/>
                  </a:lnTo>
                  <a:lnTo>
                    <a:pt x="42" y="396"/>
                  </a:lnTo>
                  <a:lnTo>
                    <a:pt x="42" y="393"/>
                  </a:lnTo>
                  <a:lnTo>
                    <a:pt x="42" y="390"/>
                  </a:lnTo>
                  <a:lnTo>
                    <a:pt x="45" y="387"/>
                  </a:lnTo>
                  <a:lnTo>
                    <a:pt x="51" y="384"/>
                  </a:lnTo>
                  <a:lnTo>
                    <a:pt x="51" y="381"/>
                  </a:lnTo>
                  <a:lnTo>
                    <a:pt x="57" y="378"/>
                  </a:lnTo>
                  <a:lnTo>
                    <a:pt x="57" y="375"/>
                  </a:lnTo>
                  <a:lnTo>
                    <a:pt x="60" y="375"/>
                  </a:lnTo>
                  <a:lnTo>
                    <a:pt x="60" y="372"/>
                  </a:lnTo>
                  <a:lnTo>
                    <a:pt x="60" y="369"/>
                  </a:lnTo>
                  <a:lnTo>
                    <a:pt x="60" y="369"/>
                  </a:lnTo>
                  <a:lnTo>
                    <a:pt x="57" y="366"/>
                  </a:lnTo>
                  <a:lnTo>
                    <a:pt x="54" y="366"/>
                  </a:lnTo>
                  <a:lnTo>
                    <a:pt x="54" y="366"/>
                  </a:lnTo>
                  <a:lnTo>
                    <a:pt x="45" y="366"/>
                  </a:lnTo>
                  <a:lnTo>
                    <a:pt x="45" y="366"/>
                  </a:lnTo>
                  <a:lnTo>
                    <a:pt x="42" y="366"/>
                  </a:lnTo>
                  <a:lnTo>
                    <a:pt x="42" y="363"/>
                  </a:lnTo>
                  <a:lnTo>
                    <a:pt x="42" y="363"/>
                  </a:lnTo>
                  <a:lnTo>
                    <a:pt x="42" y="360"/>
                  </a:lnTo>
                  <a:lnTo>
                    <a:pt x="42" y="360"/>
                  </a:lnTo>
                  <a:lnTo>
                    <a:pt x="42" y="357"/>
                  </a:lnTo>
                  <a:lnTo>
                    <a:pt x="45" y="357"/>
                  </a:lnTo>
                  <a:lnTo>
                    <a:pt x="48" y="354"/>
                  </a:lnTo>
                  <a:lnTo>
                    <a:pt x="48" y="351"/>
                  </a:lnTo>
                  <a:lnTo>
                    <a:pt x="51" y="348"/>
                  </a:lnTo>
                  <a:lnTo>
                    <a:pt x="51" y="345"/>
                  </a:lnTo>
                  <a:lnTo>
                    <a:pt x="51" y="342"/>
                  </a:lnTo>
                  <a:lnTo>
                    <a:pt x="51" y="339"/>
                  </a:lnTo>
                  <a:lnTo>
                    <a:pt x="51" y="336"/>
                  </a:lnTo>
                  <a:lnTo>
                    <a:pt x="51" y="333"/>
                  </a:lnTo>
                  <a:lnTo>
                    <a:pt x="51" y="333"/>
                  </a:lnTo>
                  <a:lnTo>
                    <a:pt x="51" y="330"/>
                  </a:lnTo>
                  <a:lnTo>
                    <a:pt x="54" y="330"/>
                  </a:lnTo>
                  <a:lnTo>
                    <a:pt x="57" y="330"/>
                  </a:lnTo>
                  <a:lnTo>
                    <a:pt x="57" y="327"/>
                  </a:lnTo>
                  <a:lnTo>
                    <a:pt x="66" y="330"/>
                  </a:lnTo>
                  <a:lnTo>
                    <a:pt x="69" y="330"/>
                  </a:lnTo>
                  <a:lnTo>
                    <a:pt x="72" y="330"/>
                  </a:lnTo>
                  <a:lnTo>
                    <a:pt x="75" y="327"/>
                  </a:lnTo>
                  <a:lnTo>
                    <a:pt x="75" y="324"/>
                  </a:lnTo>
                  <a:lnTo>
                    <a:pt x="75" y="321"/>
                  </a:lnTo>
                  <a:lnTo>
                    <a:pt x="75" y="321"/>
                  </a:lnTo>
                  <a:lnTo>
                    <a:pt x="75" y="318"/>
                  </a:lnTo>
                  <a:lnTo>
                    <a:pt x="72" y="318"/>
                  </a:lnTo>
                  <a:lnTo>
                    <a:pt x="69" y="315"/>
                  </a:lnTo>
                  <a:lnTo>
                    <a:pt x="69" y="315"/>
                  </a:lnTo>
                  <a:lnTo>
                    <a:pt x="69" y="312"/>
                  </a:lnTo>
                  <a:lnTo>
                    <a:pt x="66" y="312"/>
                  </a:lnTo>
                  <a:lnTo>
                    <a:pt x="63" y="312"/>
                  </a:lnTo>
                  <a:lnTo>
                    <a:pt x="63" y="312"/>
                  </a:lnTo>
                  <a:lnTo>
                    <a:pt x="60" y="309"/>
                  </a:lnTo>
                  <a:lnTo>
                    <a:pt x="60" y="306"/>
                  </a:lnTo>
                  <a:lnTo>
                    <a:pt x="60" y="306"/>
                  </a:lnTo>
                  <a:lnTo>
                    <a:pt x="60" y="291"/>
                  </a:lnTo>
                  <a:lnTo>
                    <a:pt x="60" y="288"/>
                  </a:lnTo>
                  <a:lnTo>
                    <a:pt x="60" y="285"/>
                  </a:lnTo>
                  <a:lnTo>
                    <a:pt x="57" y="282"/>
                  </a:lnTo>
                  <a:lnTo>
                    <a:pt x="57" y="279"/>
                  </a:lnTo>
                  <a:lnTo>
                    <a:pt x="60" y="276"/>
                  </a:lnTo>
                  <a:lnTo>
                    <a:pt x="66" y="273"/>
                  </a:lnTo>
                  <a:lnTo>
                    <a:pt x="84" y="267"/>
                  </a:lnTo>
                  <a:lnTo>
                    <a:pt x="99" y="264"/>
                  </a:lnTo>
                  <a:lnTo>
                    <a:pt x="99" y="264"/>
                  </a:lnTo>
                  <a:lnTo>
                    <a:pt x="102" y="264"/>
                  </a:lnTo>
                  <a:lnTo>
                    <a:pt x="102" y="261"/>
                  </a:lnTo>
                  <a:lnTo>
                    <a:pt x="99" y="258"/>
                  </a:lnTo>
                  <a:lnTo>
                    <a:pt x="99" y="258"/>
                  </a:lnTo>
                  <a:lnTo>
                    <a:pt x="102" y="255"/>
                  </a:lnTo>
                  <a:lnTo>
                    <a:pt x="105" y="255"/>
                  </a:lnTo>
                  <a:lnTo>
                    <a:pt x="108" y="255"/>
                  </a:lnTo>
                  <a:lnTo>
                    <a:pt x="111" y="255"/>
                  </a:lnTo>
                  <a:lnTo>
                    <a:pt x="114" y="255"/>
                  </a:lnTo>
                  <a:lnTo>
                    <a:pt x="120" y="261"/>
                  </a:lnTo>
                  <a:lnTo>
                    <a:pt x="123" y="261"/>
                  </a:lnTo>
                  <a:lnTo>
                    <a:pt x="126" y="261"/>
                  </a:lnTo>
                  <a:lnTo>
                    <a:pt x="126" y="258"/>
                  </a:lnTo>
                  <a:lnTo>
                    <a:pt x="129" y="258"/>
                  </a:lnTo>
                  <a:lnTo>
                    <a:pt x="132" y="258"/>
                  </a:lnTo>
                  <a:lnTo>
                    <a:pt x="135" y="261"/>
                  </a:lnTo>
                  <a:lnTo>
                    <a:pt x="138" y="261"/>
                  </a:lnTo>
                  <a:lnTo>
                    <a:pt x="138" y="261"/>
                  </a:lnTo>
                  <a:lnTo>
                    <a:pt x="141" y="258"/>
                  </a:lnTo>
                  <a:lnTo>
                    <a:pt x="141" y="255"/>
                  </a:lnTo>
                  <a:lnTo>
                    <a:pt x="141" y="255"/>
                  </a:lnTo>
                  <a:lnTo>
                    <a:pt x="141" y="246"/>
                  </a:lnTo>
                  <a:lnTo>
                    <a:pt x="141" y="240"/>
                  </a:lnTo>
                  <a:lnTo>
                    <a:pt x="138" y="240"/>
                  </a:lnTo>
                  <a:lnTo>
                    <a:pt x="138" y="237"/>
                  </a:lnTo>
                  <a:lnTo>
                    <a:pt x="138" y="234"/>
                  </a:lnTo>
                  <a:lnTo>
                    <a:pt x="141" y="234"/>
                  </a:lnTo>
                  <a:lnTo>
                    <a:pt x="144" y="231"/>
                  </a:lnTo>
                  <a:lnTo>
                    <a:pt x="144" y="228"/>
                  </a:lnTo>
                  <a:lnTo>
                    <a:pt x="141" y="222"/>
                  </a:lnTo>
                  <a:lnTo>
                    <a:pt x="138" y="219"/>
                  </a:lnTo>
                  <a:lnTo>
                    <a:pt x="138" y="216"/>
                  </a:lnTo>
                  <a:lnTo>
                    <a:pt x="141" y="213"/>
                  </a:lnTo>
                  <a:lnTo>
                    <a:pt x="144" y="210"/>
                  </a:lnTo>
                  <a:lnTo>
                    <a:pt x="144" y="207"/>
                  </a:lnTo>
                  <a:lnTo>
                    <a:pt x="144" y="204"/>
                  </a:lnTo>
                  <a:lnTo>
                    <a:pt x="144" y="201"/>
                  </a:lnTo>
                  <a:lnTo>
                    <a:pt x="144" y="198"/>
                  </a:lnTo>
                  <a:lnTo>
                    <a:pt x="144" y="195"/>
                  </a:lnTo>
                  <a:lnTo>
                    <a:pt x="147" y="192"/>
                  </a:lnTo>
                  <a:lnTo>
                    <a:pt x="144" y="189"/>
                  </a:lnTo>
                  <a:lnTo>
                    <a:pt x="144" y="189"/>
                  </a:lnTo>
                  <a:lnTo>
                    <a:pt x="144" y="186"/>
                  </a:lnTo>
                  <a:lnTo>
                    <a:pt x="141" y="180"/>
                  </a:lnTo>
                  <a:lnTo>
                    <a:pt x="141" y="177"/>
                  </a:lnTo>
                  <a:lnTo>
                    <a:pt x="141" y="174"/>
                  </a:lnTo>
                  <a:lnTo>
                    <a:pt x="141" y="171"/>
                  </a:lnTo>
                  <a:lnTo>
                    <a:pt x="144" y="171"/>
                  </a:lnTo>
                  <a:lnTo>
                    <a:pt x="147" y="171"/>
                  </a:lnTo>
                  <a:lnTo>
                    <a:pt x="150" y="171"/>
                  </a:lnTo>
                  <a:lnTo>
                    <a:pt x="153" y="168"/>
                  </a:lnTo>
                  <a:lnTo>
                    <a:pt x="156" y="168"/>
                  </a:lnTo>
                  <a:lnTo>
                    <a:pt x="159" y="162"/>
                  </a:lnTo>
                  <a:lnTo>
                    <a:pt x="159" y="159"/>
                  </a:lnTo>
                  <a:lnTo>
                    <a:pt x="162" y="156"/>
                  </a:lnTo>
                  <a:lnTo>
                    <a:pt x="165" y="156"/>
                  </a:lnTo>
                  <a:lnTo>
                    <a:pt x="165" y="153"/>
                  </a:lnTo>
                  <a:lnTo>
                    <a:pt x="168" y="150"/>
                  </a:lnTo>
                  <a:lnTo>
                    <a:pt x="177" y="144"/>
                  </a:lnTo>
                  <a:lnTo>
                    <a:pt x="180" y="141"/>
                  </a:lnTo>
                  <a:lnTo>
                    <a:pt x="180" y="138"/>
                  </a:lnTo>
                  <a:lnTo>
                    <a:pt x="180" y="135"/>
                  </a:lnTo>
                  <a:lnTo>
                    <a:pt x="177" y="129"/>
                  </a:lnTo>
                  <a:lnTo>
                    <a:pt x="174" y="126"/>
                  </a:lnTo>
                  <a:lnTo>
                    <a:pt x="174" y="126"/>
                  </a:lnTo>
                  <a:lnTo>
                    <a:pt x="177" y="114"/>
                  </a:lnTo>
                  <a:lnTo>
                    <a:pt x="177" y="108"/>
                  </a:lnTo>
                  <a:lnTo>
                    <a:pt x="180" y="105"/>
                  </a:lnTo>
                  <a:lnTo>
                    <a:pt x="183" y="99"/>
                  </a:lnTo>
                  <a:lnTo>
                    <a:pt x="183" y="96"/>
                  </a:lnTo>
                  <a:lnTo>
                    <a:pt x="183" y="93"/>
                  </a:lnTo>
                  <a:lnTo>
                    <a:pt x="183" y="90"/>
                  </a:lnTo>
                  <a:lnTo>
                    <a:pt x="180" y="84"/>
                  </a:lnTo>
                  <a:lnTo>
                    <a:pt x="177" y="81"/>
                  </a:lnTo>
                  <a:lnTo>
                    <a:pt x="177" y="78"/>
                  </a:lnTo>
                  <a:lnTo>
                    <a:pt x="177" y="72"/>
                  </a:lnTo>
                  <a:lnTo>
                    <a:pt x="177" y="66"/>
                  </a:lnTo>
                  <a:lnTo>
                    <a:pt x="177" y="66"/>
                  </a:lnTo>
                  <a:lnTo>
                    <a:pt x="189" y="66"/>
                  </a:lnTo>
                  <a:lnTo>
                    <a:pt x="222" y="75"/>
                  </a:lnTo>
                  <a:lnTo>
                    <a:pt x="222" y="75"/>
                  </a:lnTo>
                  <a:lnTo>
                    <a:pt x="228" y="72"/>
                  </a:lnTo>
                  <a:lnTo>
                    <a:pt x="258" y="57"/>
                  </a:lnTo>
                  <a:lnTo>
                    <a:pt x="267" y="57"/>
                  </a:lnTo>
                  <a:lnTo>
                    <a:pt x="270" y="54"/>
                  </a:lnTo>
                  <a:lnTo>
                    <a:pt x="270" y="54"/>
                  </a:lnTo>
                  <a:lnTo>
                    <a:pt x="270" y="51"/>
                  </a:lnTo>
                  <a:lnTo>
                    <a:pt x="273" y="45"/>
                  </a:lnTo>
                  <a:lnTo>
                    <a:pt x="273" y="36"/>
                  </a:lnTo>
                  <a:lnTo>
                    <a:pt x="273" y="33"/>
                  </a:lnTo>
                  <a:lnTo>
                    <a:pt x="273" y="33"/>
                  </a:lnTo>
                  <a:lnTo>
                    <a:pt x="273" y="30"/>
                  </a:lnTo>
                  <a:lnTo>
                    <a:pt x="273" y="27"/>
                  </a:lnTo>
                  <a:lnTo>
                    <a:pt x="273" y="24"/>
                  </a:lnTo>
                  <a:lnTo>
                    <a:pt x="297" y="0"/>
                  </a:lnTo>
                  <a:lnTo>
                    <a:pt x="297" y="0"/>
                  </a:lnTo>
                  <a:lnTo>
                    <a:pt x="303" y="0"/>
                  </a:lnTo>
                  <a:lnTo>
                    <a:pt x="303" y="3"/>
                  </a:lnTo>
                  <a:close/>
                </a:path>
              </a:pathLst>
            </a:custGeom>
            <a:solidFill>
              <a:schemeClr val="bg2">
                <a:lumMod val="75000"/>
              </a:schemeClr>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9" name="Freeform 31">
              <a:extLst>
                <a:ext uri="{FF2B5EF4-FFF2-40B4-BE49-F238E27FC236}">
                  <a16:creationId xmlns:a16="http://schemas.microsoft.com/office/drawing/2014/main" xmlns="" id="{5EFBB897-7D39-DB49-B088-3AFF73AB3DA0}"/>
                </a:ext>
              </a:extLst>
            </p:cNvPr>
            <p:cNvSpPr>
              <a:spLocks/>
            </p:cNvSpPr>
            <p:nvPr/>
          </p:nvSpPr>
          <p:spPr bwMode="auto">
            <a:xfrm>
              <a:off x="9564360" y="2250137"/>
              <a:ext cx="446088" cy="827088"/>
            </a:xfrm>
            <a:custGeom>
              <a:avLst/>
              <a:gdLst>
                <a:gd name="T0" fmla="*/ 134 w 281"/>
                <a:gd name="T1" fmla="*/ 36 h 521"/>
                <a:gd name="T2" fmla="*/ 152 w 281"/>
                <a:gd name="T3" fmla="*/ 33 h 521"/>
                <a:gd name="T4" fmla="*/ 173 w 281"/>
                <a:gd name="T5" fmla="*/ 6 h 521"/>
                <a:gd name="T6" fmla="*/ 221 w 281"/>
                <a:gd name="T7" fmla="*/ 9 h 521"/>
                <a:gd name="T8" fmla="*/ 275 w 281"/>
                <a:gd name="T9" fmla="*/ 39 h 521"/>
                <a:gd name="T10" fmla="*/ 245 w 281"/>
                <a:gd name="T11" fmla="*/ 87 h 521"/>
                <a:gd name="T12" fmla="*/ 236 w 281"/>
                <a:gd name="T13" fmla="*/ 96 h 521"/>
                <a:gd name="T14" fmla="*/ 221 w 281"/>
                <a:gd name="T15" fmla="*/ 116 h 521"/>
                <a:gd name="T16" fmla="*/ 197 w 281"/>
                <a:gd name="T17" fmla="*/ 164 h 521"/>
                <a:gd name="T18" fmla="*/ 191 w 281"/>
                <a:gd name="T19" fmla="*/ 182 h 521"/>
                <a:gd name="T20" fmla="*/ 182 w 281"/>
                <a:gd name="T21" fmla="*/ 212 h 521"/>
                <a:gd name="T22" fmla="*/ 182 w 281"/>
                <a:gd name="T23" fmla="*/ 233 h 521"/>
                <a:gd name="T24" fmla="*/ 158 w 281"/>
                <a:gd name="T25" fmla="*/ 281 h 521"/>
                <a:gd name="T26" fmla="*/ 149 w 281"/>
                <a:gd name="T27" fmla="*/ 308 h 521"/>
                <a:gd name="T28" fmla="*/ 149 w 281"/>
                <a:gd name="T29" fmla="*/ 356 h 521"/>
                <a:gd name="T30" fmla="*/ 146 w 281"/>
                <a:gd name="T31" fmla="*/ 371 h 521"/>
                <a:gd name="T32" fmla="*/ 146 w 281"/>
                <a:gd name="T33" fmla="*/ 377 h 521"/>
                <a:gd name="T34" fmla="*/ 143 w 281"/>
                <a:gd name="T35" fmla="*/ 392 h 521"/>
                <a:gd name="T36" fmla="*/ 140 w 281"/>
                <a:gd name="T37" fmla="*/ 425 h 521"/>
                <a:gd name="T38" fmla="*/ 140 w 281"/>
                <a:gd name="T39" fmla="*/ 443 h 521"/>
                <a:gd name="T40" fmla="*/ 152 w 281"/>
                <a:gd name="T41" fmla="*/ 464 h 521"/>
                <a:gd name="T42" fmla="*/ 137 w 281"/>
                <a:gd name="T43" fmla="*/ 473 h 521"/>
                <a:gd name="T44" fmla="*/ 131 w 281"/>
                <a:gd name="T45" fmla="*/ 491 h 521"/>
                <a:gd name="T46" fmla="*/ 128 w 281"/>
                <a:gd name="T47" fmla="*/ 497 h 521"/>
                <a:gd name="T48" fmla="*/ 116 w 281"/>
                <a:gd name="T49" fmla="*/ 497 h 521"/>
                <a:gd name="T50" fmla="*/ 116 w 281"/>
                <a:gd name="T51" fmla="*/ 509 h 521"/>
                <a:gd name="T52" fmla="*/ 78 w 281"/>
                <a:gd name="T53" fmla="*/ 521 h 521"/>
                <a:gd name="T54" fmla="*/ 63 w 281"/>
                <a:gd name="T55" fmla="*/ 512 h 521"/>
                <a:gd name="T56" fmla="*/ 60 w 281"/>
                <a:gd name="T57" fmla="*/ 494 h 521"/>
                <a:gd name="T58" fmla="*/ 45 w 281"/>
                <a:gd name="T59" fmla="*/ 467 h 521"/>
                <a:gd name="T60" fmla="*/ 33 w 281"/>
                <a:gd name="T61" fmla="*/ 458 h 521"/>
                <a:gd name="T62" fmla="*/ 39 w 281"/>
                <a:gd name="T63" fmla="*/ 443 h 521"/>
                <a:gd name="T64" fmla="*/ 3 w 281"/>
                <a:gd name="T65" fmla="*/ 404 h 521"/>
                <a:gd name="T66" fmla="*/ 12 w 281"/>
                <a:gd name="T67" fmla="*/ 386 h 521"/>
                <a:gd name="T68" fmla="*/ 15 w 281"/>
                <a:gd name="T69" fmla="*/ 365 h 521"/>
                <a:gd name="T70" fmla="*/ 30 w 281"/>
                <a:gd name="T71" fmla="*/ 335 h 521"/>
                <a:gd name="T72" fmla="*/ 45 w 281"/>
                <a:gd name="T73" fmla="*/ 293 h 521"/>
                <a:gd name="T74" fmla="*/ 69 w 281"/>
                <a:gd name="T75" fmla="*/ 233 h 521"/>
                <a:gd name="T76" fmla="*/ 51 w 281"/>
                <a:gd name="T77" fmla="*/ 227 h 521"/>
                <a:gd name="T78" fmla="*/ 54 w 281"/>
                <a:gd name="T79" fmla="*/ 185 h 521"/>
                <a:gd name="T80" fmla="*/ 69 w 281"/>
                <a:gd name="T81" fmla="*/ 170 h 521"/>
                <a:gd name="T82" fmla="*/ 86 w 281"/>
                <a:gd name="T83" fmla="*/ 149 h 521"/>
                <a:gd name="T84" fmla="*/ 84 w 281"/>
                <a:gd name="T85" fmla="*/ 125 h 521"/>
                <a:gd name="T86" fmla="*/ 95 w 281"/>
                <a:gd name="T87" fmla="*/ 99 h 521"/>
                <a:gd name="T88" fmla="*/ 78 w 281"/>
                <a:gd name="T89" fmla="*/ 78 h 521"/>
                <a:gd name="T90" fmla="*/ 72 w 281"/>
                <a:gd name="T91" fmla="*/ 66 h 521"/>
                <a:gd name="T92" fmla="*/ 63 w 281"/>
                <a:gd name="T93" fmla="*/ 78 h 521"/>
                <a:gd name="T94" fmla="*/ 51 w 281"/>
                <a:gd name="T95" fmla="*/ 87 h 521"/>
                <a:gd name="T96" fmla="*/ 45 w 281"/>
                <a:gd name="T97" fmla="*/ 72 h 521"/>
                <a:gd name="T98" fmla="*/ 27 w 281"/>
                <a:gd name="T99" fmla="*/ 54 h 521"/>
                <a:gd name="T100" fmla="*/ 24 w 281"/>
                <a:gd name="T101" fmla="*/ 39 h 521"/>
                <a:gd name="T102" fmla="*/ 36 w 281"/>
                <a:gd name="T103" fmla="*/ 24 h 521"/>
                <a:gd name="T104" fmla="*/ 45 w 281"/>
                <a:gd name="T105" fmla="*/ 9 h 521"/>
                <a:gd name="T106" fmla="*/ 54 w 281"/>
                <a:gd name="T107" fmla="*/ 3 h 521"/>
                <a:gd name="T108" fmla="*/ 78 w 281"/>
                <a:gd name="T109" fmla="*/ 24 h 521"/>
                <a:gd name="T110" fmla="*/ 92 w 281"/>
                <a:gd name="T111" fmla="*/ 36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1" h="521">
                  <a:moveTo>
                    <a:pt x="95" y="36"/>
                  </a:moveTo>
                  <a:lnTo>
                    <a:pt x="98" y="39"/>
                  </a:lnTo>
                  <a:lnTo>
                    <a:pt x="107" y="39"/>
                  </a:lnTo>
                  <a:lnTo>
                    <a:pt x="128" y="33"/>
                  </a:lnTo>
                  <a:lnTo>
                    <a:pt x="131" y="33"/>
                  </a:lnTo>
                  <a:lnTo>
                    <a:pt x="134" y="33"/>
                  </a:lnTo>
                  <a:lnTo>
                    <a:pt x="134" y="36"/>
                  </a:lnTo>
                  <a:lnTo>
                    <a:pt x="140" y="39"/>
                  </a:lnTo>
                  <a:lnTo>
                    <a:pt x="143" y="39"/>
                  </a:lnTo>
                  <a:lnTo>
                    <a:pt x="143" y="39"/>
                  </a:lnTo>
                  <a:lnTo>
                    <a:pt x="146" y="39"/>
                  </a:lnTo>
                  <a:lnTo>
                    <a:pt x="149" y="39"/>
                  </a:lnTo>
                  <a:lnTo>
                    <a:pt x="149" y="36"/>
                  </a:lnTo>
                  <a:lnTo>
                    <a:pt x="152" y="33"/>
                  </a:lnTo>
                  <a:lnTo>
                    <a:pt x="155" y="21"/>
                  </a:lnTo>
                  <a:lnTo>
                    <a:pt x="164" y="9"/>
                  </a:lnTo>
                  <a:lnTo>
                    <a:pt x="164" y="9"/>
                  </a:lnTo>
                  <a:lnTo>
                    <a:pt x="167" y="9"/>
                  </a:lnTo>
                  <a:lnTo>
                    <a:pt x="170" y="6"/>
                  </a:lnTo>
                  <a:lnTo>
                    <a:pt x="173" y="6"/>
                  </a:lnTo>
                  <a:lnTo>
                    <a:pt x="173" y="6"/>
                  </a:lnTo>
                  <a:lnTo>
                    <a:pt x="179" y="9"/>
                  </a:lnTo>
                  <a:lnTo>
                    <a:pt x="182" y="9"/>
                  </a:lnTo>
                  <a:lnTo>
                    <a:pt x="182" y="9"/>
                  </a:lnTo>
                  <a:lnTo>
                    <a:pt x="188" y="6"/>
                  </a:lnTo>
                  <a:lnTo>
                    <a:pt x="191" y="6"/>
                  </a:lnTo>
                  <a:lnTo>
                    <a:pt x="209" y="9"/>
                  </a:lnTo>
                  <a:lnTo>
                    <a:pt x="221" y="9"/>
                  </a:lnTo>
                  <a:lnTo>
                    <a:pt x="224" y="9"/>
                  </a:lnTo>
                  <a:lnTo>
                    <a:pt x="257" y="27"/>
                  </a:lnTo>
                  <a:lnTo>
                    <a:pt x="278" y="30"/>
                  </a:lnTo>
                  <a:lnTo>
                    <a:pt x="281" y="33"/>
                  </a:lnTo>
                  <a:lnTo>
                    <a:pt x="281" y="33"/>
                  </a:lnTo>
                  <a:lnTo>
                    <a:pt x="281" y="33"/>
                  </a:lnTo>
                  <a:lnTo>
                    <a:pt x="275" y="39"/>
                  </a:lnTo>
                  <a:lnTo>
                    <a:pt x="269" y="51"/>
                  </a:lnTo>
                  <a:lnTo>
                    <a:pt x="260" y="78"/>
                  </a:lnTo>
                  <a:lnTo>
                    <a:pt x="257" y="81"/>
                  </a:lnTo>
                  <a:lnTo>
                    <a:pt x="257" y="84"/>
                  </a:lnTo>
                  <a:lnTo>
                    <a:pt x="248" y="87"/>
                  </a:lnTo>
                  <a:lnTo>
                    <a:pt x="248" y="87"/>
                  </a:lnTo>
                  <a:lnTo>
                    <a:pt x="245" y="87"/>
                  </a:lnTo>
                  <a:lnTo>
                    <a:pt x="245" y="90"/>
                  </a:lnTo>
                  <a:lnTo>
                    <a:pt x="245" y="90"/>
                  </a:lnTo>
                  <a:lnTo>
                    <a:pt x="245" y="93"/>
                  </a:lnTo>
                  <a:lnTo>
                    <a:pt x="242" y="96"/>
                  </a:lnTo>
                  <a:lnTo>
                    <a:pt x="242" y="96"/>
                  </a:lnTo>
                  <a:lnTo>
                    <a:pt x="239" y="96"/>
                  </a:lnTo>
                  <a:lnTo>
                    <a:pt x="236" y="96"/>
                  </a:lnTo>
                  <a:lnTo>
                    <a:pt x="233" y="99"/>
                  </a:lnTo>
                  <a:lnTo>
                    <a:pt x="230" y="102"/>
                  </a:lnTo>
                  <a:lnTo>
                    <a:pt x="230" y="108"/>
                  </a:lnTo>
                  <a:lnTo>
                    <a:pt x="230" y="111"/>
                  </a:lnTo>
                  <a:lnTo>
                    <a:pt x="227" y="113"/>
                  </a:lnTo>
                  <a:lnTo>
                    <a:pt x="224" y="113"/>
                  </a:lnTo>
                  <a:lnTo>
                    <a:pt x="221" y="116"/>
                  </a:lnTo>
                  <a:lnTo>
                    <a:pt x="215" y="122"/>
                  </a:lnTo>
                  <a:lnTo>
                    <a:pt x="212" y="125"/>
                  </a:lnTo>
                  <a:lnTo>
                    <a:pt x="209" y="128"/>
                  </a:lnTo>
                  <a:lnTo>
                    <a:pt x="206" y="128"/>
                  </a:lnTo>
                  <a:lnTo>
                    <a:pt x="197" y="143"/>
                  </a:lnTo>
                  <a:lnTo>
                    <a:pt x="197" y="152"/>
                  </a:lnTo>
                  <a:lnTo>
                    <a:pt x="197" y="164"/>
                  </a:lnTo>
                  <a:lnTo>
                    <a:pt x="197" y="164"/>
                  </a:lnTo>
                  <a:lnTo>
                    <a:pt x="200" y="170"/>
                  </a:lnTo>
                  <a:lnTo>
                    <a:pt x="200" y="173"/>
                  </a:lnTo>
                  <a:lnTo>
                    <a:pt x="200" y="173"/>
                  </a:lnTo>
                  <a:lnTo>
                    <a:pt x="194" y="176"/>
                  </a:lnTo>
                  <a:lnTo>
                    <a:pt x="191" y="179"/>
                  </a:lnTo>
                  <a:lnTo>
                    <a:pt x="191" y="182"/>
                  </a:lnTo>
                  <a:lnTo>
                    <a:pt x="191" y="188"/>
                  </a:lnTo>
                  <a:lnTo>
                    <a:pt x="188" y="191"/>
                  </a:lnTo>
                  <a:lnTo>
                    <a:pt x="188" y="194"/>
                  </a:lnTo>
                  <a:lnTo>
                    <a:pt x="185" y="197"/>
                  </a:lnTo>
                  <a:lnTo>
                    <a:pt x="185" y="200"/>
                  </a:lnTo>
                  <a:lnTo>
                    <a:pt x="182" y="209"/>
                  </a:lnTo>
                  <a:lnTo>
                    <a:pt x="182" y="212"/>
                  </a:lnTo>
                  <a:lnTo>
                    <a:pt x="182" y="212"/>
                  </a:lnTo>
                  <a:lnTo>
                    <a:pt x="182" y="218"/>
                  </a:lnTo>
                  <a:lnTo>
                    <a:pt x="185" y="221"/>
                  </a:lnTo>
                  <a:lnTo>
                    <a:pt x="185" y="224"/>
                  </a:lnTo>
                  <a:lnTo>
                    <a:pt x="185" y="224"/>
                  </a:lnTo>
                  <a:lnTo>
                    <a:pt x="185" y="230"/>
                  </a:lnTo>
                  <a:lnTo>
                    <a:pt x="182" y="233"/>
                  </a:lnTo>
                  <a:lnTo>
                    <a:pt x="179" y="236"/>
                  </a:lnTo>
                  <a:lnTo>
                    <a:pt x="176" y="239"/>
                  </a:lnTo>
                  <a:lnTo>
                    <a:pt x="173" y="245"/>
                  </a:lnTo>
                  <a:lnTo>
                    <a:pt x="173" y="251"/>
                  </a:lnTo>
                  <a:lnTo>
                    <a:pt x="173" y="257"/>
                  </a:lnTo>
                  <a:lnTo>
                    <a:pt x="170" y="263"/>
                  </a:lnTo>
                  <a:lnTo>
                    <a:pt x="158" y="281"/>
                  </a:lnTo>
                  <a:lnTo>
                    <a:pt x="155" y="284"/>
                  </a:lnTo>
                  <a:lnTo>
                    <a:pt x="155" y="290"/>
                  </a:lnTo>
                  <a:lnTo>
                    <a:pt x="155" y="293"/>
                  </a:lnTo>
                  <a:lnTo>
                    <a:pt x="152" y="293"/>
                  </a:lnTo>
                  <a:lnTo>
                    <a:pt x="152" y="296"/>
                  </a:lnTo>
                  <a:lnTo>
                    <a:pt x="149" y="302"/>
                  </a:lnTo>
                  <a:lnTo>
                    <a:pt x="149" y="308"/>
                  </a:lnTo>
                  <a:lnTo>
                    <a:pt x="149" y="308"/>
                  </a:lnTo>
                  <a:lnTo>
                    <a:pt x="149" y="320"/>
                  </a:lnTo>
                  <a:lnTo>
                    <a:pt x="158" y="338"/>
                  </a:lnTo>
                  <a:lnTo>
                    <a:pt x="158" y="347"/>
                  </a:lnTo>
                  <a:lnTo>
                    <a:pt x="158" y="347"/>
                  </a:lnTo>
                  <a:lnTo>
                    <a:pt x="155" y="350"/>
                  </a:lnTo>
                  <a:lnTo>
                    <a:pt x="149" y="356"/>
                  </a:lnTo>
                  <a:lnTo>
                    <a:pt x="149" y="362"/>
                  </a:lnTo>
                  <a:lnTo>
                    <a:pt x="149" y="362"/>
                  </a:lnTo>
                  <a:lnTo>
                    <a:pt x="149" y="365"/>
                  </a:lnTo>
                  <a:lnTo>
                    <a:pt x="149" y="365"/>
                  </a:lnTo>
                  <a:lnTo>
                    <a:pt x="149" y="368"/>
                  </a:lnTo>
                  <a:lnTo>
                    <a:pt x="149" y="371"/>
                  </a:lnTo>
                  <a:lnTo>
                    <a:pt x="146" y="371"/>
                  </a:lnTo>
                  <a:lnTo>
                    <a:pt x="146" y="374"/>
                  </a:lnTo>
                  <a:lnTo>
                    <a:pt x="146" y="374"/>
                  </a:lnTo>
                  <a:lnTo>
                    <a:pt x="146" y="377"/>
                  </a:lnTo>
                  <a:lnTo>
                    <a:pt x="146" y="377"/>
                  </a:lnTo>
                  <a:lnTo>
                    <a:pt x="146" y="377"/>
                  </a:lnTo>
                  <a:lnTo>
                    <a:pt x="146" y="377"/>
                  </a:lnTo>
                  <a:lnTo>
                    <a:pt x="146" y="377"/>
                  </a:lnTo>
                  <a:lnTo>
                    <a:pt x="146" y="380"/>
                  </a:lnTo>
                  <a:lnTo>
                    <a:pt x="146" y="380"/>
                  </a:lnTo>
                  <a:lnTo>
                    <a:pt x="146" y="386"/>
                  </a:lnTo>
                  <a:lnTo>
                    <a:pt x="146" y="386"/>
                  </a:lnTo>
                  <a:lnTo>
                    <a:pt x="146" y="389"/>
                  </a:lnTo>
                  <a:lnTo>
                    <a:pt x="143" y="389"/>
                  </a:lnTo>
                  <a:lnTo>
                    <a:pt x="143" y="392"/>
                  </a:lnTo>
                  <a:lnTo>
                    <a:pt x="140" y="401"/>
                  </a:lnTo>
                  <a:lnTo>
                    <a:pt x="137" y="407"/>
                  </a:lnTo>
                  <a:lnTo>
                    <a:pt x="137" y="407"/>
                  </a:lnTo>
                  <a:lnTo>
                    <a:pt x="140" y="416"/>
                  </a:lnTo>
                  <a:lnTo>
                    <a:pt x="140" y="416"/>
                  </a:lnTo>
                  <a:lnTo>
                    <a:pt x="140" y="422"/>
                  </a:lnTo>
                  <a:lnTo>
                    <a:pt x="140" y="425"/>
                  </a:lnTo>
                  <a:lnTo>
                    <a:pt x="137" y="428"/>
                  </a:lnTo>
                  <a:lnTo>
                    <a:pt x="134" y="431"/>
                  </a:lnTo>
                  <a:lnTo>
                    <a:pt x="134" y="431"/>
                  </a:lnTo>
                  <a:lnTo>
                    <a:pt x="137" y="437"/>
                  </a:lnTo>
                  <a:lnTo>
                    <a:pt x="137" y="440"/>
                  </a:lnTo>
                  <a:lnTo>
                    <a:pt x="137" y="443"/>
                  </a:lnTo>
                  <a:lnTo>
                    <a:pt x="140" y="443"/>
                  </a:lnTo>
                  <a:lnTo>
                    <a:pt x="143" y="446"/>
                  </a:lnTo>
                  <a:lnTo>
                    <a:pt x="149" y="458"/>
                  </a:lnTo>
                  <a:lnTo>
                    <a:pt x="149" y="458"/>
                  </a:lnTo>
                  <a:lnTo>
                    <a:pt x="152" y="458"/>
                  </a:lnTo>
                  <a:lnTo>
                    <a:pt x="152" y="461"/>
                  </a:lnTo>
                  <a:lnTo>
                    <a:pt x="152" y="464"/>
                  </a:lnTo>
                  <a:lnTo>
                    <a:pt x="152" y="464"/>
                  </a:lnTo>
                  <a:lnTo>
                    <a:pt x="152" y="464"/>
                  </a:lnTo>
                  <a:lnTo>
                    <a:pt x="152" y="467"/>
                  </a:lnTo>
                  <a:lnTo>
                    <a:pt x="152" y="467"/>
                  </a:lnTo>
                  <a:lnTo>
                    <a:pt x="149" y="470"/>
                  </a:lnTo>
                  <a:lnTo>
                    <a:pt x="152" y="470"/>
                  </a:lnTo>
                  <a:lnTo>
                    <a:pt x="143" y="470"/>
                  </a:lnTo>
                  <a:lnTo>
                    <a:pt x="137" y="473"/>
                  </a:lnTo>
                  <a:lnTo>
                    <a:pt x="128" y="482"/>
                  </a:lnTo>
                  <a:lnTo>
                    <a:pt x="128" y="482"/>
                  </a:lnTo>
                  <a:lnTo>
                    <a:pt x="134" y="485"/>
                  </a:lnTo>
                  <a:lnTo>
                    <a:pt x="134" y="485"/>
                  </a:lnTo>
                  <a:lnTo>
                    <a:pt x="134" y="488"/>
                  </a:lnTo>
                  <a:lnTo>
                    <a:pt x="134" y="488"/>
                  </a:lnTo>
                  <a:lnTo>
                    <a:pt x="131" y="491"/>
                  </a:lnTo>
                  <a:lnTo>
                    <a:pt x="128" y="491"/>
                  </a:lnTo>
                  <a:lnTo>
                    <a:pt x="128" y="491"/>
                  </a:lnTo>
                  <a:lnTo>
                    <a:pt x="128" y="491"/>
                  </a:lnTo>
                  <a:lnTo>
                    <a:pt x="128" y="491"/>
                  </a:lnTo>
                  <a:lnTo>
                    <a:pt x="128" y="494"/>
                  </a:lnTo>
                  <a:lnTo>
                    <a:pt x="131" y="494"/>
                  </a:lnTo>
                  <a:lnTo>
                    <a:pt x="128" y="497"/>
                  </a:lnTo>
                  <a:lnTo>
                    <a:pt x="128" y="497"/>
                  </a:lnTo>
                  <a:lnTo>
                    <a:pt x="128" y="497"/>
                  </a:lnTo>
                  <a:lnTo>
                    <a:pt x="125" y="500"/>
                  </a:lnTo>
                  <a:lnTo>
                    <a:pt x="122" y="500"/>
                  </a:lnTo>
                  <a:lnTo>
                    <a:pt x="122" y="500"/>
                  </a:lnTo>
                  <a:lnTo>
                    <a:pt x="119" y="497"/>
                  </a:lnTo>
                  <a:lnTo>
                    <a:pt x="116" y="497"/>
                  </a:lnTo>
                  <a:lnTo>
                    <a:pt x="113" y="497"/>
                  </a:lnTo>
                  <a:lnTo>
                    <a:pt x="113" y="500"/>
                  </a:lnTo>
                  <a:lnTo>
                    <a:pt x="116" y="503"/>
                  </a:lnTo>
                  <a:lnTo>
                    <a:pt x="116" y="503"/>
                  </a:lnTo>
                  <a:lnTo>
                    <a:pt x="116" y="503"/>
                  </a:lnTo>
                  <a:lnTo>
                    <a:pt x="119" y="506"/>
                  </a:lnTo>
                  <a:lnTo>
                    <a:pt x="116" y="509"/>
                  </a:lnTo>
                  <a:lnTo>
                    <a:pt x="116" y="509"/>
                  </a:lnTo>
                  <a:lnTo>
                    <a:pt x="113" y="515"/>
                  </a:lnTo>
                  <a:lnTo>
                    <a:pt x="110" y="515"/>
                  </a:lnTo>
                  <a:lnTo>
                    <a:pt x="107" y="518"/>
                  </a:lnTo>
                  <a:lnTo>
                    <a:pt x="92" y="515"/>
                  </a:lnTo>
                  <a:lnTo>
                    <a:pt x="86" y="518"/>
                  </a:lnTo>
                  <a:lnTo>
                    <a:pt x="78" y="521"/>
                  </a:lnTo>
                  <a:lnTo>
                    <a:pt x="78" y="521"/>
                  </a:lnTo>
                  <a:lnTo>
                    <a:pt x="75" y="521"/>
                  </a:lnTo>
                  <a:lnTo>
                    <a:pt x="75" y="518"/>
                  </a:lnTo>
                  <a:lnTo>
                    <a:pt x="75" y="518"/>
                  </a:lnTo>
                  <a:lnTo>
                    <a:pt x="75" y="518"/>
                  </a:lnTo>
                  <a:lnTo>
                    <a:pt x="69" y="515"/>
                  </a:lnTo>
                  <a:lnTo>
                    <a:pt x="63" y="512"/>
                  </a:lnTo>
                  <a:lnTo>
                    <a:pt x="63" y="506"/>
                  </a:lnTo>
                  <a:lnTo>
                    <a:pt x="66" y="500"/>
                  </a:lnTo>
                  <a:lnTo>
                    <a:pt x="60" y="500"/>
                  </a:lnTo>
                  <a:lnTo>
                    <a:pt x="57" y="500"/>
                  </a:lnTo>
                  <a:lnTo>
                    <a:pt x="57" y="500"/>
                  </a:lnTo>
                  <a:lnTo>
                    <a:pt x="60" y="494"/>
                  </a:lnTo>
                  <a:lnTo>
                    <a:pt x="60" y="494"/>
                  </a:lnTo>
                  <a:lnTo>
                    <a:pt x="60" y="491"/>
                  </a:lnTo>
                  <a:lnTo>
                    <a:pt x="60" y="488"/>
                  </a:lnTo>
                  <a:lnTo>
                    <a:pt x="60" y="488"/>
                  </a:lnTo>
                  <a:lnTo>
                    <a:pt x="60" y="485"/>
                  </a:lnTo>
                  <a:lnTo>
                    <a:pt x="57" y="482"/>
                  </a:lnTo>
                  <a:lnTo>
                    <a:pt x="57" y="479"/>
                  </a:lnTo>
                  <a:lnTo>
                    <a:pt x="45" y="467"/>
                  </a:lnTo>
                  <a:lnTo>
                    <a:pt x="42" y="464"/>
                  </a:lnTo>
                  <a:lnTo>
                    <a:pt x="39" y="464"/>
                  </a:lnTo>
                  <a:lnTo>
                    <a:pt x="36" y="464"/>
                  </a:lnTo>
                  <a:lnTo>
                    <a:pt x="36" y="464"/>
                  </a:lnTo>
                  <a:lnTo>
                    <a:pt x="33" y="464"/>
                  </a:lnTo>
                  <a:lnTo>
                    <a:pt x="33" y="461"/>
                  </a:lnTo>
                  <a:lnTo>
                    <a:pt x="33" y="458"/>
                  </a:lnTo>
                  <a:lnTo>
                    <a:pt x="33" y="458"/>
                  </a:lnTo>
                  <a:lnTo>
                    <a:pt x="33" y="455"/>
                  </a:lnTo>
                  <a:lnTo>
                    <a:pt x="36" y="452"/>
                  </a:lnTo>
                  <a:lnTo>
                    <a:pt x="39" y="449"/>
                  </a:lnTo>
                  <a:lnTo>
                    <a:pt x="39" y="446"/>
                  </a:lnTo>
                  <a:lnTo>
                    <a:pt x="39" y="446"/>
                  </a:lnTo>
                  <a:lnTo>
                    <a:pt x="39" y="443"/>
                  </a:lnTo>
                  <a:lnTo>
                    <a:pt x="39" y="440"/>
                  </a:lnTo>
                  <a:lnTo>
                    <a:pt x="39" y="440"/>
                  </a:lnTo>
                  <a:lnTo>
                    <a:pt x="39" y="431"/>
                  </a:lnTo>
                  <a:lnTo>
                    <a:pt x="39" y="428"/>
                  </a:lnTo>
                  <a:lnTo>
                    <a:pt x="36" y="425"/>
                  </a:lnTo>
                  <a:lnTo>
                    <a:pt x="33" y="422"/>
                  </a:lnTo>
                  <a:lnTo>
                    <a:pt x="3" y="404"/>
                  </a:lnTo>
                  <a:lnTo>
                    <a:pt x="0" y="401"/>
                  </a:lnTo>
                  <a:lnTo>
                    <a:pt x="0" y="401"/>
                  </a:lnTo>
                  <a:lnTo>
                    <a:pt x="0" y="395"/>
                  </a:lnTo>
                  <a:lnTo>
                    <a:pt x="3" y="395"/>
                  </a:lnTo>
                  <a:lnTo>
                    <a:pt x="9" y="392"/>
                  </a:lnTo>
                  <a:lnTo>
                    <a:pt x="9" y="389"/>
                  </a:lnTo>
                  <a:lnTo>
                    <a:pt x="12" y="386"/>
                  </a:lnTo>
                  <a:lnTo>
                    <a:pt x="12" y="383"/>
                  </a:lnTo>
                  <a:lnTo>
                    <a:pt x="12" y="383"/>
                  </a:lnTo>
                  <a:lnTo>
                    <a:pt x="9" y="380"/>
                  </a:lnTo>
                  <a:lnTo>
                    <a:pt x="9" y="377"/>
                  </a:lnTo>
                  <a:lnTo>
                    <a:pt x="9" y="374"/>
                  </a:lnTo>
                  <a:lnTo>
                    <a:pt x="15" y="368"/>
                  </a:lnTo>
                  <a:lnTo>
                    <a:pt x="15" y="365"/>
                  </a:lnTo>
                  <a:lnTo>
                    <a:pt x="15" y="362"/>
                  </a:lnTo>
                  <a:lnTo>
                    <a:pt x="15" y="359"/>
                  </a:lnTo>
                  <a:lnTo>
                    <a:pt x="18" y="353"/>
                  </a:lnTo>
                  <a:lnTo>
                    <a:pt x="18" y="353"/>
                  </a:lnTo>
                  <a:lnTo>
                    <a:pt x="18" y="347"/>
                  </a:lnTo>
                  <a:lnTo>
                    <a:pt x="27" y="338"/>
                  </a:lnTo>
                  <a:lnTo>
                    <a:pt x="30" y="335"/>
                  </a:lnTo>
                  <a:lnTo>
                    <a:pt x="33" y="326"/>
                  </a:lnTo>
                  <a:lnTo>
                    <a:pt x="39" y="311"/>
                  </a:lnTo>
                  <a:lnTo>
                    <a:pt x="45" y="305"/>
                  </a:lnTo>
                  <a:lnTo>
                    <a:pt x="45" y="302"/>
                  </a:lnTo>
                  <a:lnTo>
                    <a:pt x="45" y="299"/>
                  </a:lnTo>
                  <a:lnTo>
                    <a:pt x="45" y="296"/>
                  </a:lnTo>
                  <a:lnTo>
                    <a:pt x="45" y="293"/>
                  </a:lnTo>
                  <a:lnTo>
                    <a:pt x="42" y="293"/>
                  </a:lnTo>
                  <a:lnTo>
                    <a:pt x="45" y="290"/>
                  </a:lnTo>
                  <a:lnTo>
                    <a:pt x="45" y="287"/>
                  </a:lnTo>
                  <a:lnTo>
                    <a:pt x="72" y="242"/>
                  </a:lnTo>
                  <a:lnTo>
                    <a:pt x="72" y="239"/>
                  </a:lnTo>
                  <a:lnTo>
                    <a:pt x="72" y="236"/>
                  </a:lnTo>
                  <a:lnTo>
                    <a:pt x="69" y="233"/>
                  </a:lnTo>
                  <a:lnTo>
                    <a:pt x="66" y="233"/>
                  </a:lnTo>
                  <a:lnTo>
                    <a:pt x="57" y="233"/>
                  </a:lnTo>
                  <a:lnTo>
                    <a:pt x="57" y="233"/>
                  </a:lnTo>
                  <a:lnTo>
                    <a:pt x="54" y="233"/>
                  </a:lnTo>
                  <a:lnTo>
                    <a:pt x="51" y="230"/>
                  </a:lnTo>
                  <a:lnTo>
                    <a:pt x="51" y="230"/>
                  </a:lnTo>
                  <a:lnTo>
                    <a:pt x="51" y="227"/>
                  </a:lnTo>
                  <a:lnTo>
                    <a:pt x="51" y="227"/>
                  </a:lnTo>
                  <a:lnTo>
                    <a:pt x="51" y="224"/>
                  </a:lnTo>
                  <a:lnTo>
                    <a:pt x="51" y="218"/>
                  </a:lnTo>
                  <a:lnTo>
                    <a:pt x="54" y="215"/>
                  </a:lnTo>
                  <a:lnTo>
                    <a:pt x="54" y="212"/>
                  </a:lnTo>
                  <a:lnTo>
                    <a:pt x="54" y="197"/>
                  </a:lnTo>
                  <a:lnTo>
                    <a:pt x="54" y="185"/>
                  </a:lnTo>
                  <a:lnTo>
                    <a:pt x="57" y="182"/>
                  </a:lnTo>
                  <a:lnTo>
                    <a:pt x="57" y="179"/>
                  </a:lnTo>
                  <a:lnTo>
                    <a:pt x="60" y="179"/>
                  </a:lnTo>
                  <a:lnTo>
                    <a:pt x="57" y="179"/>
                  </a:lnTo>
                  <a:lnTo>
                    <a:pt x="45" y="173"/>
                  </a:lnTo>
                  <a:lnTo>
                    <a:pt x="48" y="170"/>
                  </a:lnTo>
                  <a:lnTo>
                    <a:pt x="69" y="170"/>
                  </a:lnTo>
                  <a:lnTo>
                    <a:pt x="69" y="167"/>
                  </a:lnTo>
                  <a:lnTo>
                    <a:pt x="72" y="164"/>
                  </a:lnTo>
                  <a:lnTo>
                    <a:pt x="72" y="161"/>
                  </a:lnTo>
                  <a:lnTo>
                    <a:pt x="81" y="158"/>
                  </a:lnTo>
                  <a:lnTo>
                    <a:pt x="84" y="155"/>
                  </a:lnTo>
                  <a:lnTo>
                    <a:pt x="84" y="152"/>
                  </a:lnTo>
                  <a:lnTo>
                    <a:pt x="86" y="149"/>
                  </a:lnTo>
                  <a:lnTo>
                    <a:pt x="86" y="140"/>
                  </a:lnTo>
                  <a:lnTo>
                    <a:pt x="89" y="134"/>
                  </a:lnTo>
                  <a:lnTo>
                    <a:pt x="89" y="131"/>
                  </a:lnTo>
                  <a:lnTo>
                    <a:pt x="89" y="128"/>
                  </a:lnTo>
                  <a:lnTo>
                    <a:pt x="86" y="128"/>
                  </a:lnTo>
                  <a:lnTo>
                    <a:pt x="86" y="125"/>
                  </a:lnTo>
                  <a:lnTo>
                    <a:pt x="84" y="125"/>
                  </a:lnTo>
                  <a:lnTo>
                    <a:pt x="84" y="122"/>
                  </a:lnTo>
                  <a:lnTo>
                    <a:pt x="84" y="119"/>
                  </a:lnTo>
                  <a:lnTo>
                    <a:pt x="84" y="116"/>
                  </a:lnTo>
                  <a:lnTo>
                    <a:pt x="89" y="113"/>
                  </a:lnTo>
                  <a:lnTo>
                    <a:pt x="92" y="102"/>
                  </a:lnTo>
                  <a:lnTo>
                    <a:pt x="95" y="102"/>
                  </a:lnTo>
                  <a:lnTo>
                    <a:pt x="95" y="99"/>
                  </a:lnTo>
                  <a:lnTo>
                    <a:pt x="95" y="99"/>
                  </a:lnTo>
                  <a:lnTo>
                    <a:pt x="95" y="96"/>
                  </a:lnTo>
                  <a:lnTo>
                    <a:pt x="92" y="96"/>
                  </a:lnTo>
                  <a:lnTo>
                    <a:pt x="92" y="93"/>
                  </a:lnTo>
                  <a:lnTo>
                    <a:pt x="92" y="93"/>
                  </a:lnTo>
                  <a:lnTo>
                    <a:pt x="81" y="78"/>
                  </a:lnTo>
                  <a:lnTo>
                    <a:pt x="78" y="78"/>
                  </a:lnTo>
                  <a:lnTo>
                    <a:pt x="75" y="75"/>
                  </a:lnTo>
                  <a:lnTo>
                    <a:pt x="72" y="75"/>
                  </a:lnTo>
                  <a:lnTo>
                    <a:pt x="72" y="72"/>
                  </a:lnTo>
                  <a:lnTo>
                    <a:pt x="72" y="72"/>
                  </a:lnTo>
                  <a:lnTo>
                    <a:pt x="72" y="69"/>
                  </a:lnTo>
                  <a:lnTo>
                    <a:pt x="72" y="69"/>
                  </a:lnTo>
                  <a:lnTo>
                    <a:pt x="72" y="66"/>
                  </a:lnTo>
                  <a:lnTo>
                    <a:pt x="69" y="69"/>
                  </a:lnTo>
                  <a:lnTo>
                    <a:pt x="69" y="69"/>
                  </a:lnTo>
                  <a:lnTo>
                    <a:pt x="69" y="72"/>
                  </a:lnTo>
                  <a:lnTo>
                    <a:pt x="69" y="75"/>
                  </a:lnTo>
                  <a:lnTo>
                    <a:pt x="66" y="78"/>
                  </a:lnTo>
                  <a:lnTo>
                    <a:pt x="66" y="78"/>
                  </a:lnTo>
                  <a:lnTo>
                    <a:pt x="63" y="78"/>
                  </a:lnTo>
                  <a:lnTo>
                    <a:pt x="60" y="78"/>
                  </a:lnTo>
                  <a:lnTo>
                    <a:pt x="60" y="81"/>
                  </a:lnTo>
                  <a:lnTo>
                    <a:pt x="57" y="84"/>
                  </a:lnTo>
                  <a:lnTo>
                    <a:pt x="54" y="87"/>
                  </a:lnTo>
                  <a:lnTo>
                    <a:pt x="54" y="87"/>
                  </a:lnTo>
                  <a:lnTo>
                    <a:pt x="51" y="87"/>
                  </a:lnTo>
                  <a:lnTo>
                    <a:pt x="51" y="87"/>
                  </a:lnTo>
                  <a:lnTo>
                    <a:pt x="48" y="84"/>
                  </a:lnTo>
                  <a:lnTo>
                    <a:pt x="48" y="81"/>
                  </a:lnTo>
                  <a:lnTo>
                    <a:pt x="45" y="78"/>
                  </a:lnTo>
                  <a:lnTo>
                    <a:pt x="45" y="78"/>
                  </a:lnTo>
                  <a:lnTo>
                    <a:pt x="45" y="78"/>
                  </a:lnTo>
                  <a:lnTo>
                    <a:pt x="45" y="75"/>
                  </a:lnTo>
                  <a:lnTo>
                    <a:pt x="45" y="72"/>
                  </a:lnTo>
                  <a:lnTo>
                    <a:pt x="48" y="69"/>
                  </a:lnTo>
                  <a:lnTo>
                    <a:pt x="48" y="66"/>
                  </a:lnTo>
                  <a:lnTo>
                    <a:pt x="48" y="66"/>
                  </a:lnTo>
                  <a:lnTo>
                    <a:pt x="42" y="63"/>
                  </a:lnTo>
                  <a:lnTo>
                    <a:pt x="30" y="57"/>
                  </a:lnTo>
                  <a:lnTo>
                    <a:pt x="27" y="57"/>
                  </a:lnTo>
                  <a:lnTo>
                    <a:pt x="27" y="54"/>
                  </a:lnTo>
                  <a:lnTo>
                    <a:pt x="24" y="54"/>
                  </a:lnTo>
                  <a:lnTo>
                    <a:pt x="24" y="51"/>
                  </a:lnTo>
                  <a:lnTo>
                    <a:pt x="24" y="48"/>
                  </a:lnTo>
                  <a:lnTo>
                    <a:pt x="24" y="48"/>
                  </a:lnTo>
                  <a:lnTo>
                    <a:pt x="24" y="45"/>
                  </a:lnTo>
                  <a:lnTo>
                    <a:pt x="24" y="42"/>
                  </a:lnTo>
                  <a:lnTo>
                    <a:pt x="24" y="39"/>
                  </a:lnTo>
                  <a:lnTo>
                    <a:pt x="27" y="39"/>
                  </a:lnTo>
                  <a:lnTo>
                    <a:pt x="27" y="36"/>
                  </a:lnTo>
                  <a:lnTo>
                    <a:pt x="36" y="30"/>
                  </a:lnTo>
                  <a:lnTo>
                    <a:pt x="36" y="27"/>
                  </a:lnTo>
                  <a:lnTo>
                    <a:pt x="36" y="27"/>
                  </a:lnTo>
                  <a:lnTo>
                    <a:pt x="36" y="24"/>
                  </a:lnTo>
                  <a:lnTo>
                    <a:pt x="36" y="24"/>
                  </a:lnTo>
                  <a:lnTo>
                    <a:pt x="36" y="21"/>
                  </a:lnTo>
                  <a:lnTo>
                    <a:pt x="36" y="21"/>
                  </a:lnTo>
                  <a:lnTo>
                    <a:pt x="39" y="21"/>
                  </a:lnTo>
                  <a:lnTo>
                    <a:pt x="39" y="15"/>
                  </a:lnTo>
                  <a:lnTo>
                    <a:pt x="42" y="15"/>
                  </a:lnTo>
                  <a:lnTo>
                    <a:pt x="45" y="12"/>
                  </a:lnTo>
                  <a:lnTo>
                    <a:pt x="45" y="9"/>
                  </a:lnTo>
                  <a:lnTo>
                    <a:pt x="45" y="6"/>
                  </a:lnTo>
                  <a:lnTo>
                    <a:pt x="45" y="3"/>
                  </a:lnTo>
                  <a:lnTo>
                    <a:pt x="45" y="0"/>
                  </a:lnTo>
                  <a:lnTo>
                    <a:pt x="45" y="0"/>
                  </a:lnTo>
                  <a:lnTo>
                    <a:pt x="48" y="0"/>
                  </a:lnTo>
                  <a:lnTo>
                    <a:pt x="51" y="0"/>
                  </a:lnTo>
                  <a:lnTo>
                    <a:pt x="54" y="3"/>
                  </a:lnTo>
                  <a:lnTo>
                    <a:pt x="54" y="3"/>
                  </a:lnTo>
                  <a:lnTo>
                    <a:pt x="57" y="12"/>
                  </a:lnTo>
                  <a:lnTo>
                    <a:pt x="57" y="15"/>
                  </a:lnTo>
                  <a:lnTo>
                    <a:pt x="57" y="18"/>
                  </a:lnTo>
                  <a:lnTo>
                    <a:pt x="60" y="18"/>
                  </a:lnTo>
                  <a:lnTo>
                    <a:pt x="69" y="21"/>
                  </a:lnTo>
                  <a:lnTo>
                    <a:pt x="78" y="24"/>
                  </a:lnTo>
                  <a:lnTo>
                    <a:pt x="86" y="27"/>
                  </a:lnTo>
                  <a:lnTo>
                    <a:pt x="86" y="27"/>
                  </a:lnTo>
                  <a:lnTo>
                    <a:pt x="89" y="30"/>
                  </a:lnTo>
                  <a:lnTo>
                    <a:pt x="89" y="30"/>
                  </a:lnTo>
                  <a:lnTo>
                    <a:pt x="89" y="33"/>
                  </a:lnTo>
                  <a:lnTo>
                    <a:pt x="92" y="36"/>
                  </a:lnTo>
                  <a:lnTo>
                    <a:pt x="92" y="36"/>
                  </a:lnTo>
                  <a:lnTo>
                    <a:pt x="95" y="36"/>
                  </a:lnTo>
                  <a:close/>
                </a:path>
              </a:pathLst>
            </a:custGeom>
            <a:solidFill>
              <a:schemeClr val="bg2">
                <a:lumMod val="75000"/>
              </a:schemeClr>
            </a:solidFill>
            <a:ln w="3175" cap="flat">
              <a:no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sp>
        <p:nvSpPr>
          <p:cNvPr id="2" name="Rectangle 1">
            <a:extLst>
              <a:ext uri="{FF2B5EF4-FFF2-40B4-BE49-F238E27FC236}">
                <a16:creationId xmlns:a16="http://schemas.microsoft.com/office/drawing/2014/main" xmlns="" id="{59318DF3-DF72-384D-BC11-E01858B71097}"/>
              </a:ext>
            </a:extLst>
          </p:cNvPr>
          <p:cNvSpPr/>
          <p:nvPr/>
        </p:nvSpPr>
        <p:spPr>
          <a:xfrm>
            <a:off x="5061585" y="4638184"/>
            <a:ext cx="1588897" cy="461665"/>
          </a:xfrm>
          <a:prstGeom prst="rect">
            <a:avLst/>
          </a:prstGeom>
        </p:spPr>
        <p:txBody>
          <a:bodyPr wrap="none">
            <a:spAutoFit/>
          </a:bodyPr>
          <a:lstStyle/>
          <a:p>
            <a:pPr algn="r"/>
            <a:r>
              <a:rPr lang="fr-FR" sz="12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Nouvelle-Aquitaine </a:t>
            </a:r>
          </a:p>
          <a:p>
            <a:pPr algn="r"/>
            <a:r>
              <a:rPr lang="fr-FR"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+12%</a:t>
            </a:r>
            <a:endParaRPr lang="fr-FR" sz="1200" b="1"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0" name="Rectangle 69">
            <a:extLst>
              <a:ext uri="{FF2B5EF4-FFF2-40B4-BE49-F238E27FC236}">
                <a16:creationId xmlns:a16="http://schemas.microsoft.com/office/drawing/2014/main" xmlns="" id="{DE6FC29A-0B75-0649-8FD5-18C80EE7959A}"/>
              </a:ext>
            </a:extLst>
          </p:cNvPr>
          <p:cNvSpPr/>
          <p:nvPr/>
        </p:nvSpPr>
        <p:spPr>
          <a:xfrm>
            <a:off x="9650890" y="4132713"/>
            <a:ext cx="1861535" cy="461665"/>
          </a:xfrm>
          <a:prstGeom prst="rect">
            <a:avLst/>
          </a:prstGeom>
        </p:spPr>
        <p:txBody>
          <a:bodyPr wrap="none">
            <a:spAutoFit/>
          </a:bodyPr>
          <a:lstStyle/>
          <a:p>
            <a:r>
              <a:rPr lang="fr-FR" sz="1200" dirty="0">
                <a:solidFill>
                  <a:schemeClr val="accent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Rhône-Alpes-Auvergne </a:t>
            </a:r>
          </a:p>
          <a:p>
            <a:r>
              <a:rPr lang="fr-FR" sz="1200" b="1" dirty="0">
                <a:solidFill>
                  <a:schemeClr val="accent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+14%</a:t>
            </a:r>
            <a:endParaRPr lang="fr-FR" sz="1200" b="1" dirty="0">
              <a:solidFill>
                <a:schemeClr val="accent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grpSp>
        <p:nvGrpSpPr>
          <p:cNvPr id="78" name="Groupe 77">
            <a:extLst>
              <a:ext uri="{FF2B5EF4-FFF2-40B4-BE49-F238E27FC236}">
                <a16:creationId xmlns:a16="http://schemas.microsoft.com/office/drawing/2014/main" xmlns="" id="{B1EE1952-604E-9640-BB8D-5747BCFB1D6A}"/>
              </a:ext>
            </a:extLst>
          </p:cNvPr>
          <p:cNvGrpSpPr/>
          <p:nvPr/>
        </p:nvGrpSpPr>
        <p:grpSpPr>
          <a:xfrm>
            <a:off x="7608607" y="4828826"/>
            <a:ext cx="637008" cy="607306"/>
            <a:chOff x="7509286" y="3399359"/>
            <a:chExt cx="637008" cy="607306"/>
          </a:xfrm>
        </p:grpSpPr>
        <p:pic>
          <p:nvPicPr>
            <p:cNvPr id="79" name="Graphique 78" descr="Eau">
              <a:extLst>
                <a:ext uri="{FF2B5EF4-FFF2-40B4-BE49-F238E27FC236}">
                  <a16:creationId xmlns:a16="http://schemas.microsoft.com/office/drawing/2014/main" xmlns="" id="{448666AE-00EB-E240-B2A6-99FFF4724D1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0800000">
              <a:off x="7509286" y="3399359"/>
              <a:ext cx="637008" cy="607306"/>
            </a:xfrm>
            <a:prstGeom prst="rect">
              <a:avLst/>
            </a:prstGeom>
          </p:spPr>
        </p:pic>
        <p:sp>
          <p:nvSpPr>
            <p:cNvPr id="80" name="Rectangle 79">
              <a:extLst>
                <a:ext uri="{FF2B5EF4-FFF2-40B4-BE49-F238E27FC236}">
                  <a16:creationId xmlns:a16="http://schemas.microsoft.com/office/drawing/2014/main" xmlns="" id="{6E9E541E-B61C-4745-B0C8-2BEF128B2F6C}"/>
                </a:ext>
              </a:extLst>
            </p:cNvPr>
            <p:cNvSpPr/>
            <p:nvPr/>
          </p:nvSpPr>
          <p:spPr>
            <a:xfrm>
              <a:off x="7598362" y="3510287"/>
              <a:ext cx="449162" cy="276999"/>
            </a:xfrm>
            <a:prstGeom prst="rect">
              <a:avLst/>
            </a:prstGeom>
          </p:spPr>
          <p:txBody>
            <a:bodyPr wrap="none">
              <a:spAutoFit/>
            </a:bodyPr>
            <a:lstStyle/>
            <a:p>
              <a:r>
                <a:rPr lang="fr-FR"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177</a:t>
              </a:r>
            </a:p>
          </p:txBody>
        </p:sp>
      </p:grpSp>
      <p:sp>
        <p:nvSpPr>
          <p:cNvPr id="81" name="Rectangle 80">
            <a:extLst>
              <a:ext uri="{FF2B5EF4-FFF2-40B4-BE49-F238E27FC236}">
                <a16:creationId xmlns:a16="http://schemas.microsoft.com/office/drawing/2014/main" xmlns="" id="{7FDF96F1-B5B3-FF46-9208-7CB0D155501B}"/>
              </a:ext>
            </a:extLst>
          </p:cNvPr>
          <p:cNvSpPr/>
          <p:nvPr/>
        </p:nvSpPr>
        <p:spPr>
          <a:xfrm>
            <a:off x="6753886" y="5819299"/>
            <a:ext cx="854721" cy="461665"/>
          </a:xfrm>
          <a:prstGeom prst="rect">
            <a:avLst/>
          </a:prstGeom>
        </p:spPr>
        <p:txBody>
          <a:bodyPr wrap="none">
            <a:spAutoFit/>
          </a:bodyPr>
          <a:lstStyle/>
          <a:p>
            <a:r>
              <a:rPr lang="fr-FR" sz="1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Occitanie </a:t>
            </a:r>
          </a:p>
          <a:p>
            <a:r>
              <a:rPr lang="fr-FR"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Stable </a:t>
            </a:r>
            <a:endParaRPr lang="fr-FR" sz="12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85" name="Rectangle 84">
            <a:extLst>
              <a:ext uri="{FF2B5EF4-FFF2-40B4-BE49-F238E27FC236}">
                <a16:creationId xmlns:a16="http://schemas.microsoft.com/office/drawing/2014/main" xmlns="" id="{BCBCE835-A241-AB4A-A552-4DF79AD9E60A}"/>
              </a:ext>
            </a:extLst>
          </p:cNvPr>
          <p:cNvSpPr/>
          <p:nvPr/>
        </p:nvSpPr>
        <p:spPr>
          <a:xfrm>
            <a:off x="9785802" y="4864645"/>
            <a:ext cx="1597389" cy="461665"/>
          </a:xfrm>
          <a:prstGeom prst="rect">
            <a:avLst/>
          </a:prstGeom>
        </p:spPr>
        <p:txBody>
          <a:bodyPr wrap="square">
            <a:spAutoFit/>
          </a:bodyPr>
          <a:lstStyle/>
          <a:p>
            <a:r>
              <a:rPr lang="fr-FR" sz="1200" dirty="0">
                <a:solidFill>
                  <a:schemeClr val="accent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Provence-Alpes-</a:t>
            </a:r>
          </a:p>
          <a:p>
            <a:r>
              <a:rPr lang="fr-FR" sz="1200" dirty="0">
                <a:solidFill>
                  <a:schemeClr val="accent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Côte d'Azur </a:t>
            </a:r>
            <a:r>
              <a:rPr lang="fr-FR" sz="1200" b="1" dirty="0">
                <a:solidFill>
                  <a:schemeClr val="accent2">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-7%</a:t>
            </a:r>
            <a:endParaRPr lang="fr-FR" sz="1200" b="1" dirty="0">
              <a:solidFill>
                <a:schemeClr val="accent2">
                  <a:lumMod val="60000"/>
                  <a:lumOff val="4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3" name="Rectangle 132">
            <a:extLst>
              <a:ext uri="{FF2B5EF4-FFF2-40B4-BE49-F238E27FC236}">
                <a16:creationId xmlns:a16="http://schemas.microsoft.com/office/drawing/2014/main" xmlns="" id="{E5D9B50A-8051-854B-8134-FF2272C78D90}"/>
              </a:ext>
            </a:extLst>
          </p:cNvPr>
          <p:cNvSpPr/>
          <p:nvPr/>
        </p:nvSpPr>
        <p:spPr>
          <a:xfrm>
            <a:off x="9581525" y="3471410"/>
            <a:ext cx="2350142" cy="461665"/>
          </a:xfrm>
          <a:prstGeom prst="rect">
            <a:avLst/>
          </a:prstGeom>
        </p:spPr>
        <p:txBody>
          <a:bodyPr wrap="square">
            <a:spAutoFit/>
          </a:bodyPr>
          <a:lstStyle/>
          <a:p>
            <a:r>
              <a:rPr lang="fr-FR"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Bourgogne-Franche-Comté </a:t>
            </a:r>
            <a:r>
              <a:rPr lang="fr-FR" sz="1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+36%</a:t>
            </a:r>
            <a:endParaRPr lang="fr-FR" sz="1200" b="1" dirty="0">
              <a:solidFill>
                <a:schemeClr val="bg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4" name="Rectangle 133">
            <a:extLst>
              <a:ext uri="{FF2B5EF4-FFF2-40B4-BE49-F238E27FC236}">
                <a16:creationId xmlns:a16="http://schemas.microsoft.com/office/drawing/2014/main" xmlns="" id="{06627C4C-BEE6-F941-892E-2524653BD0C5}"/>
              </a:ext>
            </a:extLst>
          </p:cNvPr>
          <p:cNvSpPr/>
          <p:nvPr/>
        </p:nvSpPr>
        <p:spPr>
          <a:xfrm>
            <a:off x="9074583" y="1927771"/>
            <a:ext cx="2350142" cy="461665"/>
          </a:xfrm>
          <a:prstGeom prst="rect">
            <a:avLst/>
          </a:prstGeom>
        </p:spPr>
        <p:txBody>
          <a:bodyPr wrap="square">
            <a:spAutoFit/>
          </a:bodyPr>
          <a:lstStyle/>
          <a:p>
            <a:r>
              <a:rPr lang="fr-FR"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Grand-Est </a:t>
            </a:r>
          </a:p>
          <a:p>
            <a:r>
              <a:rPr lang="fr-FR" sz="1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+11%</a:t>
            </a:r>
            <a:r>
              <a:rPr lang="fr-FR"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fr-FR" sz="1200" dirty="0">
              <a:solidFill>
                <a:schemeClr val="bg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0" name="Rectangle 139">
            <a:extLst>
              <a:ext uri="{FF2B5EF4-FFF2-40B4-BE49-F238E27FC236}">
                <a16:creationId xmlns:a16="http://schemas.microsoft.com/office/drawing/2014/main" xmlns="" id="{77BC17B3-3F89-674D-BC82-8C0ED52B38F0}"/>
              </a:ext>
            </a:extLst>
          </p:cNvPr>
          <p:cNvSpPr/>
          <p:nvPr/>
        </p:nvSpPr>
        <p:spPr>
          <a:xfrm>
            <a:off x="8225739" y="1414066"/>
            <a:ext cx="2350142" cy="461665"/>
          </a:xfrm>
          <a:prstGeom prst="rect">
            <a:avLst/>
          </a:prstGeom>
        </p:spPr>
        <p:txBody>
          <a:bodyPr wrap="square">
            <a:spAutoFit/>
          </a:bodyPr>
          <a:lstStyle/>
          <a:p>
            <a:r>
              <a:rPr lang="fr-FR" sz="12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Hauts de France </a:t>
            </a:r>
          </a:p>
          <a:p>
            <a:r>
              <a:rPr lang="fr-FR"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+32%</a:t>
            </a:r>
            <a:endParaRPr lang="fr-FR" sz="1200" b="1"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1" name="Rectangle 140">
            <a:extLst>
              <a:ext uri="{FF2B5EF4-FFF2-40B4-BE49-F238E27FC236}">
                <a16:creationId xmlns:a16="http://schemas.microsoft.com/office/drawing/2014/main" xmlns="" id="{9F57750B-233E-C14B-9F78-DC81BED18402}"/>
              </a:ext>
            </a:extLst>
          </p:cNvPr>
          <p:cNvSpPr/>
          <p:nvPr/>
        </p:nvSpPr>
        <p:spPr>
          <a:xfrm>
            <a:off x="6258173" y="1532810"/>
            <a:ext cx="1339741" cy="461665"/>
          </a:xfrm>
          <a:prstGeom prst="rect">
            <a:avLst/>
          </a:prstGeom>
        </p:spPr>
        <p:txBody>
          <a:bodyPr wrap="square">
            <a:spAutoFit/>
          </a:bodyPr>
          <a:lstStyle/>
          <a:p>
            <a:pPr algn="r"/>
            <a:r>
              <a:rPr lang="fr-FR"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Île-de-France</a:t>
            </a:r>
          </a:p>
          <a:p>
            <a:pPr algn="r"/>
            <a:r>
              <a:rPr lang="fr-FR" sz="1200" b="1"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rPr>
              <a:t>+13%</a:t>
            </a:r>
          </a:p>
        </p:txBody>
      </p:sp>
      <p:sp>
        <p:nvSpPr>
          <p:cNvPr id="142" name="Rectangle 141">
            <a:extLst>
              <a:ext uri="{FF2B5EF4-FFF2-40B4-BE49-F238E27FC236}">
                <a16:creationId xmlns:a16="http://schemas.microsoft.com/office/drawing/2014/main" xmlns="" id="{7115C637-FA4C-8B4A-855E-1F2D6AA77D98}"/>
              </a:ext>
            </a:extLst>
          </p:cNvPr>
          <p:cNvSpPr/>
          <p:nvPr/>
        </p:nvSpPr>
        <p:spPr>
          <a:xfrm>
            <a:off x="5455144" y="1842217"/>
            <a:ext cx="1339741" cy="461665"/>
          </a:xfrm>
          <a:prstGeom prst="rect">
            <a:avLst/>
          </a:prstGeom>
        </p:spPr>
        <p:txBody>
          <a:bodyPr wrap="square">
            <a:spAutoFit/>
          </a:bodyPr>
          <a:lstStyle/>
          <a:p>
            <a:pPr algn="r"/>
            <a:r>
              <a:rPr lang="fr-FR"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Normandie </a:t>
            </a:r>
          </a:p>
          <a:p>
            <a:pPr algn="r"/>
            <a:r>
              <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+9%</a:t>
            </a:r>
            <a:endParaRPr lang="fr-FR" sz="1200" b="1"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4" name="Rectangle 143">
            <a:extLst>
              <a:ext uri="{FF2B5EF4-FFF2-40B4-BE49-F238E27FC236}">
                <a16:creationId xmlns:a16="http://schemas.microsoft.com/office/drawing/2014/main" xmlns="" id="{D74BA0BE-E184-4D4A-9C86-0870CFB7F2A1}"/>
              </a:ext>
            </a:extLst>
          </p:cNvPr>
          <p:cNvSpPr/>
          <p:nvPr/>
        </p:nvSpPr>
        <p:spPr>
          <a:xfrm>
            <a:off x="5011195" y="3521915"/>
            <a:ext cx="1344018" cy="461665"/>
          </a:xfrm>
          <a:prstGeom prst="rect">
            <a:avLst/>
          </a:prstGeom>
        </p:spPr>
        <p:txBody>
          <a:bodyPr wrap="square">
            <a:spAutoFit/>
          </a:bodyPr>
          <a:lstStyle/>
          <a:p>
            <a:pPr algn="r"/>
            <a:r>
              <a:rPr lang="fr-FR"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Pays-de-la-Loire </a:t>
            </a:r>
            <a:r>
              <a:rPr lang="fr-FR" sz="1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+5%</a:t>
            </a:r>
            <a:endParaRPr lang="fr-FR" sz="1200" b="1" dirty="0">
              <a:solidFill>
                <a:schemeClr val="bg2">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5" name="Rectangle 144">
            <a:extLst>
              <a:ext uri="{FF2B5EF4-FFF2-40B4-BE49-F238E27FC236}">
                <a16:creationId xmlns:a16="http://schemas.microsoft.com/office/drawing/2014/main" xmlns="" id="{D973E8F5-D14A-CC48-B7EA-278A01E7D5EB}"/>
              </a:ext>
            </a:extLst>
          </p:cNvPr>
          <p:cNvSpPr/>
          <p:nvPr/>
        </p:nvSpPr>
        <p:spPr>
          <a:xfrm>
            <a:off x="5219920" y="2249261"/>
            <a:ext cx="892496" cy="461665"/>
          </a:xfrm>
          <a:prstGeom prst="rect">
            <a:avLst/>
          </a:prstGeom>
        </p:spPr>
        <p:txBody>
          <a:bodyPr wrap="square">
            <a:spAutoFit/>
          </a:bodyPr>
          <a:lstStyle/>
          <a:p>
            <a:pPr algn="r"/>
            <a:r>
              <a:rPr lang="fr-FR" sz="12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Bretagne</a:t>
            </a:r>
          </a:p>
          <a:p>
            <a:pPr algn="r"/>
            <a:r>
              <a:rPr lang="fr-FR" sz="12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+13%</a:t>
            </a:r>
            <a:endParaRPr lang="fr-FR" sz="1200" b="1" dirty="0">
              <a:solidFill>
                <a:schemeClr val="accent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a:extLst>
              <a:ext uri="{FF2B5EF4-FFF2-40B4-BE49-F238E27FC236}">
                <a16:creationId xmlns:a16="http://schemas.microsoft.com/office/drawing/2014/main" xmlns="" id="{984D05C0-B3BB-144C-8C24-7BB734AAB201}"/>
              </a:ext>
            </a:extLst>
          </p:cNvPr>
          <p:cNvSpPr/>
          <p:nvPr/>
        </p:nvSpPr>
        <p:spPr>
          <a:xfrm>
            <a:off x="5059783" y="4073926"/>
            <a:ext cx="1563633" cy="461665"/>
          </a:xfrm>
          <a:prstGeom prst="rect">
            <a:avLst/>
          </a:prstGeom>
        </p:spPr>
        <p:txBody>
          <a:bodyPr wrap="square">
            <a:spAutoFit/>
          </a:bodyPr>
          <a:lstStyle/>
          <a:p>
            <a:pPr algn="r"/>
            <a:r>
              <a:rPr lang="fr-FR" sz="1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Centre-Val-de-Loire </a:t>
            </a:r>
            <a:r>
              <a:rPr lang="fr-FR" sz="1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+9%</a:t>
            </a:r>
          </a:p>
        </p:txBody>
      </p:sp>
      <p:grpSp>
        <p:nvGrpSpPr>
          <p:cNvPr id="30" name="Groupe 29">
            <a:extLst>
              <a:ext uri="{FF2B5EF4-FFF2-40B4-BE49-F238E27FC236}">
                <a16:creationId xmlns:a16="http://schemas.microsoft.com/office/drawing/2014/main" xmlns="" id="{A06BCAEB-4CB8-6241-8EC8-819771A02920}"/>
              </a:ext>
            </a:extLst>
          </p:cNvPr>
          <p:cNvGrpSpPr/>
          <p:nvPr/>
        </p:nvGrpSpPr>
        <p:grpSpPr>
          <a:xfrm>
            <a:off x="8976294" y="4821005"/>
            <a:ext cx="637008" cy="607306"/>
            <a:chOff x="9548095" y="4481470"/>
            <a:chExt cx="637008" cy="607306"/>
          </a:xfrm>
          <a:solidFill>
            <a:schemeClr val="accent2">
              <a:lumMod val="60000"/>
              <a:lumOff val="40000"/>
            </a:schemeClr>
          </a:solidFill>
        </p:grpSpPr>
        <p:pic>
          <p:nvPicPr>
            <p:cNvPr id="115" name="Graphique 114" descr="Eau">
              <a:extLst>
                <a:ext uri="{FF2B5EF4-FFF2-40B4-BE49-F238E27FC236}">
                  <a16:creationId xmlns:a16="http://schemas.microsoft.com/office/drawing/2014/main" xmlns="" id="{E5CFE8E9-B6A3-1F43-880D-F697DD80521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0800000">
              <a:off x="9548095" y="4481470"/>
              <a:ext cx="637008" cy="607306"/>
            </a:xfrm>
            <a:prstGeom prst="rect">
              <a:avLst/>
            </a:prstGeom>
          </p:spPr>
        </p:pic>
        <p:sp>
          <p:nvSpPr>
            <p:cNvPr id="116" name="Rectangle 115">
              <a:extLst>
                <a:ext uri="{FF2B5EF4-FFF2-40B4-BE49-F238E27FC236}">
                  <a16:creationId xmlns:a16="http://schemas.microsoft.com/office/drawing/2014/main" xmlns="" id="{DDA77C31-1E98-844F-8693-6C65A51A7B23}"/>
                </a:ext>
              </a:extLst>
            </p:cNvPr>
            <p:cNvSpPr/>
            <p:nvPr/>
          </p:nvSpPr>
          <p:spPr>
            <a:xfrm>
              <a:off x="9690044" y="4568385"/>
              <a:ext cx="360996" cy="276999"/>
            </a:xfrm>
            <a:prstGeom prst="rect">
              <a:avLst/>
            </a:prstGeom>
            <a:noFill/>
          </p:spPr>
          <p:txBody>
            <a:bodyPr wrap="none">
              <a:spAutoFit/>
            </a:bodyPr>
            <a:lstStyle/>
            <a:p>
              <a:pPr algn="ctr"/>
              <a:r>
                <a:rPr lang="fr-F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87</a:t>
              </a:r>
            </a:p>
          </p:txBody>
        </p:sp>
      </p:grpSp>
      <p:grpSp>
        <p:nvGrpSpPr>
          <p:cNvPr id="120" name="Groupe 119">
            <a:extLst>
              <a:ext uri="{FF2B5EF4-FFF2-40B4-BE49-F238E27FC236}">
                <a16:creationId xmlns:a16="http://schemas.microsoft.com/office/drawing/2014/main" xmlns="" id="{52E28C1D-742E-3548-B8BA-DF2A82EC879B}"/>
              </a:ext>
            </a:extLst>
          </p:cNvPr>
          <p:cNvGrpSpPr/>
          <p:nvPr/>
        </p:nvGrpSpPr>
        <p:grpSpPr>
          <a:xfrm>
            <a:off x="8650157" y="4150640"/>
            <a:ext cx="637008" cy="607306"/>
            <a:chOff x="9548095" y="4481470"/>
            <a:chExt cx="637008" cy="607306"/>
          </a:xfrm>
        </p:grpSpPr>
        <p:pic>
          <p:nvPicPr>
            <p:cNvPr id="121" name="Graphique 120" descr="Eau">
              <a:extLst>
                <a:ext uri="{FF2B5EF4-FFF2-40B4-BE49-F238E27FC236}">
                  <a16:creationId xmlns:a16="http://schemas.microsoft.com/office/drawing/2014/main" xmlns="" id="{A3E7FA83-7712-D744-A30E-167711C644D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rot="10800000">
              <a:off x="9548095" y="4481470"/>
              <a:ext cx="637008" cy="607306"/>
            </a:xfrm>
            <a:prstGeom prst="rect">
              <a:avLst/>
            </a:prstGeom>
          </p:spPr>
        </p:pic>
        <p:sp>
          <p:nvSpPr>
            <p:cNvPr id="122" name="Rectangle 121">
              <a:extLst>
                <a:ext uri="{FF2B5EF4-FFF2-40B4-BE49-F238E27FC236}">
                  <a16:creationId xmlns:a16="http://schemas.microsoft.com/office/drawing/2014/main" xmlns="" id="{1292F372-2E24-CC45-BDC4-D9F3F3FAA209}"/>
                </a:ext>
              </a:extLst>
            </p:cNvPr>
            <p:cNvSpPr/>
            <p:nvPr/>
          </p:nvSpPr>
          <p:spPr>
            <a:xfrm>
              <a:off x="9690044" y="4568385"/>
              <a:ext cx="360996" cy="276999"/>
            </a:xfrm>
            <a:prstGeom prst="rect">
              <a:avLst/>
            </a:prstGeom>
          </p:spPr>
          <p:txBody>
            <a:bodyPr wrap="none">
              <a:spAutoFit/>
            </a:bodyPr>
            <a:lstStyle/>
            <a:p>
              <a:pPr algn="ctr"/>
              <a:r>
                <a:rPr lang="fr-FR" sz="12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94</a:t>
              </a:r>
            </a:p>
          </p:txBody>
        </p:sp>
      </p:grpSp>
      <p:grpSp>
        <p:nvGrpSpPr>
          <p:cNvPr id="129" name="Groupe 128">
            <a:extLst>
              <a:ext uri="{FF2B5EF4-FFF2-40B4-BE49-F238E27FC236}">
                <a16:creationId xmlns:a16="http://schemas.microsoft.com/office/drawing/2014/main" xmlns="" id="{A1AEF32A-35AE-E44D-A27C-27D059AAB90C}"/>
              </a:ext>
            </a:extLst>
          </p:cNvPr>
          <p:cNvGrpSpPr/>
          <p:nvPr/>
        </p:nvGrpSpPr>
        <p:grpSpPr>
          <a:xfrm>
            <a:off x="7735360" y="1772073"/>
            <a:ext cx="637008" cy="607306"/>
            <a:chOff x="7509286" y="3399359"/>
            <a:chExt cx="637008" cy="607306"/>
          </a:xfrm>
        </p:grpSpPr>
        <p:pic>
          <p:nvPicPr>
            <p:cNvPr id="130" name="Graphique 129" descr="Eau">
              <a:extLst>
                <a:ext uri="{FF2B5EF4-FFF2-40B4-BE49-F238E27FC236}">
                  <a16:creationId xmlns:a16="http://schemas.microsoft.com/office/drawing/2014/main" xmlns="" id="{65911355-8C47-F24E-A391-0FD3C8BF91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10800000">
              <a:off x="7509286" y="3399359"/>
              <a:ext cx="637008" cy="607306"/>
            </a:xfrm>
            <a:prstGeom prst="rect">
              <a:avLst/>
            </a:prstGeom>
          </p:spPr>
        </p:pic>
        <p:sp>
          <p:nvSpPr>
            <p:cNvPr id="131" name="Rectangle 130">
              <a:extLst>
                <a:ext uri="{FF2B5EF4-FFF2-40B4-BE49-F238E27FC236}">
                  <a16:creationId xmlns:a16="http://schemas.microsoft.com/office/drawing/2014/main" xmlns="" id="{013BDA1F-D32A-5D44-A7D6-D637B113538E}"/>
                </a:ext>
              </a:extLst>
            </p:cNvPr>
            <p:cNvSpPr/>
            <p:nvPr/>
          </p:nvSpPr>
          <p:spPr>
            <a:xfrm>
              <a:off x="7588935" y="3510287"/>
              <a:ext cx="449162" cy="276999"/>
            </a:xfrm>
            <a:prstGeom prst="rect">
              <a:avLst/>
            </a:prstGeom>
          </p:spPr>
          <p:txBody>
            <a:bodyPr wrap="none">
              <a:spAutoFit/>
            </a:bodyPr>
            <a:lstStyle/>
            <a:p>
              <a:r>
                <a:rPr lang="fr-FR" sz="12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152</a:t>
              </a:r>
            </a:p>
          </p:txBody>
        </p:sp>
      </p:grpSp>
      <p:grpSp>
        <p:nvGrpSpPr>
          <p:cNvPr id="132" name="Groupe 131">
            <a:extLst>
              <a:ext uri="{FF2B5EF4-FFF2-40B4-BE49-F238E27FC236}">
                <a16:creationId xmlns:a16="http://schemas.microsoft.com/office/drawing/2014/main" xmlns="" id="{FE37DA09-2911-304F-9ED7-68B556DDAA28}"/>
              </a:ext>
            </a:extLst>
          </p:cNvPr>
          <p:cNvGrpSpPr/>
          <p:nvPr/>
        </p:nvGrpSpPr>
        <p:grpSpPr>
          <a:xfrm>
            <a:off x="6744264" y="2193528"/>
            <a:ext cx="637008" cy="607306"/>
            <a:chOff x="7509286" y="3399359"/>
            <a:chExt cx="637008" cy="607306"/>
          </a:xfrm>
          <a:solidFill>
            <a:schemeClr val="accent2">
              <a:lumMod val="50000"/>
            </a:schemeClr>
          </a:solidFill>
        </p:grpSpPr>
        <p:pic>
          <p:nvPicPr>
            <p:cNvPr id="135" name="Graphique 134" descr="Eau">
              <a:extLst>
                <a:ext uri="{FF2B5EF4-FFF2-40B4-BE49-F238E27FC236}">
                  <a16:creationId xmlns:a16="http://schemas.microsoft.com/office/drawing/2014/main" xmlns="" id="{4AA85C1E-33A8-2A45-99B5-0D07FF516D4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10800000">
              <a:off x="7509286" y="3399359"/>
              <a:ext cx="637008" cy="607306"/>
            </a:xfrm>
            <a:prstGeom prst="rect">
              <a:avLst/>
            </a:prstGeom>
          </p:spPr>
        </p:pic>
        <p:sp>
          <p:nvSpPr>
            <p:cNvPr id="136" name="Rectangle 135">
              <a:extLst>
                <a:ext uri="{FF2B5EF4-FFF2-40B4-BE49-F238E27FC236}">
                  <a16:creationId xmlns:a16="http://schemas.microsoft.com/office/drawing/2014/main" xmlns="" id="{53F94F92-1B26-684E-8ED4-A782900DB529}"/>
                </a:ext>
              </a:extLst>
            </p:cNvPr>
            <p:cNvSpPr/>
            <p:nvPr/>
          </p:nvSpPr>
          <p:spPr>
            <a:xfrm>
              <a:off x="7606027" y="3493195"/>
              <a:ext cx="449162" cy="276999"/>
            </a:xfrm>
            <a:prstGeom prst="rect">
              <a:avLst/>
            </a:prstGeom>
            <a:noFill/>
          </p:spPr>
          <p:txBody>
            <a:bodyPr wrap="none">
              <a:spAutoFit/>
            </a:bodyPr>
            <a:lstStyle/>
            <a:p>
              <a:r>
                <a:rPr lang="fr-FR" sz="1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257</a:t>
              </a:r>
            </a:p>
          </p:txBody>
        </p:sp>
      </p:grpSp>
      <p:grpSp>
        <p:nvGrpSpPr>
          <p:cNvPr id="137" name="Groupe 136">
            <a:extLst>
              <a:ext uri="{FF2B5EF4-FFF2-40B4-BE49-F238E27FC236}">
                <a16:creationId xmlns:a16="http://schemas.microsoft.com/office/drawing/2014/main" xmlns="" id="{1FBD8790-1C2F-4F4C-B618-AC72A2EFE8E1}"/>
              </a:ext>
            </a:extLst>
          </p:cNvPr>
          <p:cNvGrpSpPr/>
          <p:nvPr/>
        </p:nvGrpSpPr>
        <p:grpSpPr>
          <a:xfrm>
            <a:off x="5852290" y="2652271"/>
            <a:ext cx="637008" cy="607306"/>
            <a:chOff x="7509286" y="3399359"/>
            <a:chExt cx="637008" cy="607306"/>
          </a:xfrm>
        </p:grpSpPr>
        <p:pic>
          <p:nvPicPr>
            <p:cNvPr id="138" name="Graphique 137" descr="Eau">
              <a:extLst>
                <a:ext uri="{FF2B5EF4-FFF2-40B4-BE49-F238E27FC236}">
                  <a16:creationId xmlns:a16="http://schemas.microsoft.com/office/drawing/2014/main" xmlns="" id="{26B7DB0E-4560-CF43-B211-357F6E8F146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10800000">
              <a:off x="7509286" y="3399359"/>
              <a:ext cx="637008" cy="607306"/>
            </a:xfrm>
            <a:prstGeom prst="rect">
              <a:avLst/>
            </a:prstGeom>
          </p:spPr>
        </p:pic>
        <p:sp>
          <p:nvSpPr>
            <p:cNvPr id="139" name="Rectangle 138">
              <a:extLst>
                <a:ext uri="{FF2B5EF4-FFF2-40B4-BE49-F238E27FC236}">
                  <a16:creationId xmlns:a16="http://schemas.microsoft.com/office/drawing/2014/main" xmlns="" id="{9922EDB0-4E53-0144-B572-17CE6C2F67C7}"/>
                </a:ext>
              </a:extLst>
            </p:cNvPr>
            <p:cNvSpPr/>
            <p:nvPr/>
          </p:nvSpPr>
          <p:spPr>
            <a:xfrm>
              <a:off x="7597422" y="3501729"/>
              <a:ext cx="449162" cy="276999"/>
            </a:xfrm>
            <a:prstGeom prst="rect">
              <a:avLst/>
            </a:prstGeom>
            <a:ln>
              <a:noFill/>
            </a:ln>
          </p:spPr>
          <p:txBody>
            <a:bodyPr wrap="none">
              <a:spAutoFit/>
            </a:bodyPr>
            <a:lstStyle/>
            <a:p>
              <a:r>
                <a:rPr lang="fr-FR" sz="1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319</a:t>
              </a:r>
            </a:p>
          </p:txBody>
        </p:sp>
      </p:grpSp>
      <p:grpSp>
        <p:nvGrpSpPr>
          <p:cNvPr id="143" name="Groupe 142">
            <a:extLst>
              <a:ext uri="{FF2B5EF4-FFF2-40B4-BE49-F238E27FC236}">
                <a16:creationId xmlns:a16="http://schemas.microsoft.com/office/drawing/2014/main" xmlns="" id="{8722A02D-3C12-FA45-8F71-E50F93F2CCE8}"/>
              </a:ext>
            </a:extLst>
          </p:cNvPr>
          <p:cNvGrpSpPr/>
          <p:nvPr/>
        </p:nvGrpSpPr>
        <p:grpSpPr>
          <a:xfrm>
            <a:off x="6408276" y="3262309"/>
            <a:ext cx="637008" cy="607306"/>
            <a:chOff x="9548095" y="4481470"/>
            <a:chExt cx="637008" cy="607306"/>
          </a:xfrm>
        </p:grpSpPr>
        <p:pic>
          <p:nvPicPr>
            <p:cNvPr id="146" name="Graphique 145" descr="Eau">
              <a:extLst>
                <a:ext uri="{FF2B5EF4-FFF2-40B4-BE49-F238E27FC236}">
                  <a16:creationId xmlns:a16="http://schemas.microsoft.com/office/drawing/2014/main" xmlns="" id="{F07851AF-C9EC-6943-88A8-8063E5CA587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10800000">
              <a:off x="9548095" y="4481470"/>
              <a:ext cx="637008" cy="607306"/>
            </a:xfrm>
            <a:prstGeom prst="rect">
              <a:avLst/>
            </a:prstGeom>
          </p:spPr>
        </p:pic>
        <p:sp>
          <p:nvSpPr>
            <p:cNvPr id="147" name="Rectangle 146">
              <a:extLst>
                <a:ext uri="{FF2B5EF4-FFF2-40B4-BE49-F238E27FC236}">
                  <a16:creationId xmlns:a16="http://schemas.microsoft.com/office/drawing/2014/main" xmlns="" id="{04957C3F-7920-ED47-A0FE-6C7BE08ACB13}"/>
                </a:ext>
              </a:extLst>
            </p:cNvPr>
            <p:cNvSpPr/>
            <p:nvPr/>
          </p:nvSpPr>
          <p:spPr>
            <a:xfrm>
              <a:off x="9690044" y="4568385"/>
              <a:ext cx="360996" cy="276999"/>
            </a:xfrm>
            <a:prstGeom prst="rect">
              <a:avLst/>
            </a:prstGeom>
          </p:spPr>
          <p:txBody>
            <a:bodyPr wrap="none">
              <a:spAutoFit/>
            </a:bodyPr>
            <a:lstStyle/>
            <a:p>
              <a:r>
                <a:rPr lang="fr-FR" sz="1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33</a:t>
              </a:r>
            </a:p>
          </p:txBody>
        </p:sp>
      </p:grpSp>
      <p:grpSp>
        <p:nvGrpSpPr>
          <p:cNvPr id="154" name="Groupe 153">
            <a:extLst>
              <a:ext uri="{FF2B5EF4-FFF2-40B4-BE49-F238E27FC236}">
                <a16:creationId xmlns:a16="http://schemas.microsoft.com/office/drawing/2014/main" xmlns="" id="{97D830BE-8B48-5648-9D8D-4FA716277961}"/>
              </a:ext>
            </a:extLst>
          </p:cNvPr>
          <p:cNvGrpSpPr/>
          <p:nvPr/>
        </p:nvGrpSpPr>
        <p:grpSpPr>
          <a:xfrm>
            <a:off x="7429321" y="3123804"/>
            <a:ext cx="637008" cy="607306"/>
            <a:chOff x="9548095" y="4481470"/>
            <a:chExt cx="637008" cy="607306"/>
          </a:xfrm>
          <a:solidFill>
            <a:schemeClr val="bg2">
              <a:lumMod val="90000"/>
            </a:schemeClr>
          </a:solidFill>
        </p:grpSpPr>
        <p:pic>
          <p:nvPicPr>
            <p:cNvPr id="155" name="Graphique 154" descr="Eau">
              <a:extLst>
                <a:ext uri="{FF2B5EF4-FFF2-40B4-BE49-F238E27FC236}">
                  <a16:creationId xmlns:a16="http://schemas.microsoft.com/office/drawing/2014/main" xmlns="" id="{091FF590-7594-294F-A2FC-EDB92368006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10800000">
              <a:off x="9548095" y="4481470"/>
              <a:ext cx="637008" cy="607306"/>
            </a:xfrm>
            <a:prstGeom prst="rect">
              <a:avLst/>
            </a:prstGeom>
          </p:spPr>
        </p:pic>
        <p:sp>
          <p:nvSpPr>
            <p:cNvPr id="156" name="Rectangle 155">
              <a:extLst>
                <a:ext uri="{FF2B5EF4-FFF2-40B4-BE49-F238E27FC236}">
                  <a16:creationId xmlns:a16="http://schemas.microsoft.com/office/drawing/2014/main" xmlns="" id="{3B9D7C24-08A9-1B47-873F-D129E56BBB70}"/>
                </a:ext>
              </a:extLst>
            </p:cNvPr>
            <p:cNvSpPr/>
            <p:nvPr/>
          </p:nvSpPr>
          <p:spPr>
            <a:xfrm>
              <a:off x="9683931" y="4566307"/>
              <a:ext cx="360996" cy="276999"/>
            </a:xfrm>
            <a:prstGeom prst="rect">
              <a:avLst/>
            </a:prstGeom>
            <a:noFill/>
          </p:spPr>
          <p:txBody>
            <a:bodyPr wrap="none">
              <a:spAutoFit/>
            </a:bodyPr>
            <a:lstStyle/>
            <a:p>
              <a:r>
                <a:rPr lang="fr-FR" sz="1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24</a:t>
              </a:r>
            </a:p>
          </p:txBody>
        </p:sp>
      </p:grpSp>
      <p:grpSp>
        <p:nvGrpSpPr>
          <p:cNvPr id="157" name="Groupe 156">
            <a:extLst>
              <a:ext uri="{FF2B5EF4-FFF2-40B4-BE49-F238E27FC236}">
                <a16:creationId xmlns:a16="http://schemas.microsoft.com/office/drawing/2014/main" xmlns="" id="{6576D2CA-E552-2D41-8FA6-242936938908}"/>
              </a:ext>
            </a:extLst>
          </p:cNvPr>
          <p:cNvGrpSpPr/>
          <p:nvPr/>
        </p:nvGrpSpPr>
        <p:grpSpPr>
          <a:xfrm>
            <a:off x="7628655" y="2312195"/>
            <a:ext cx="797458" cy="760275"/>
            <a:chOff x="7509286" y="3399358"/>
            <a:chExt cx="797458" cy="760275"/>
          </a:xfrm>
          <a:solidFill>
            <a:schemeClr val="accent2">
              <a:lumMod val="50000"/>
            </a:schemeClr>
          </a:solidFill>
        </p:grpSpPr>
        <p:pic>
          <p:nvPicPr>
            <p:cNvPr id="158" name="Graphique 157" descr="Eau">
              <a:extLst>
                <a:ext uri="{FF2B5EF4-FFF2-40B4-BE49-F238E27FC236}">
                  <a16:creationId xmlns:a16="http://schemas.microsoft.com/office/drawing/2014/main" xmlns="" id="{71883AA3-09A8-0541-A406-BB3E277A0088}"/>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rot="10800000">
              <a:off x="7509286" y="3399358"/>
              <a:ext cx="797458" cy="760275"/>
            </a:xfrm>
            <a:prstGeom prst="rect">
              <a:avLst/>
            </a:prstGeom>
          </p:spPr>
        </p:pic>
        <p:sp>
          <p:nvSpPr>
            <p:cNvPr id="159" name="Rectangle 158">
              <a:extLst>
                <a:ext uri="{FF2B5EF4-FFF2-40B4-BE49-F238E27FC236}">
                  <a16:creationId xmlns:a16="http://schemas.microsoft.com/office/drawing/2014/main" xmlns="" id="{7E536D56-A50D-1A44-8D2D-7A776A14B44A}"/>
                </a:ext>
              </a:extLst>
            </p:cNvPr>
            <p:cNvSpPr/>
            <p:nvPr/>
          </p:nvSpPr>
          <p:spPr>
            <a:xfrm>
              <a:off x="7639534" y="3537160"/>
              <a:ext cx="537327" cy="276999"/>
            </a:xfrm>
            <a:prstGeom prst="rect">
              <a:avLst/>
            </a:prstGeom>
            <a:noFill/>
          </p:spPr>
          <p:txBody>
            <a:bodyPr wrap="none">
              <a:spAutoFit/>
            </a:bodyPr>
            <a:lstStyle/>
            <a:p>
              <a:r>
                <a:rPr lang="fr-FR" sz="1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2069</a:t>
              </a:r>
            </a:p>
          </p:txBody>
        </p:sp>
      </p:grpSp>
      <p:grpSp>
        <p:nvGrpSpPr>
          <p:cNvPr id="162" name="Groupe 161">
            <a:extLst>
              <a:ext uri="{FF2B5EF4-FFF2-40B4-BE49-F238E27FC236}">
                <a16:creationId xmlns:a16="http://schemas.microsoft.com/office/drawing/2014/main" xmlns="" id="{B48FB0CB-03C9-524B-87DB-EEDBE36BBE09}"/>
              </a:ext>
            </a:extLst>
          </p:cNvPr>
          <p:cNvGrpSpPr/>
          <p:nvPr/>
        </p:nvGrpSpPr>
        <p:grpSpPr>
          <a:xfrm>
            <a:off x="8297985" y="3259578"/>
            <a:ext cx="637008" cy="607306"/>
            <a:chOff x="9548095" y="4481470"/>
            <a:chExt cx="637008" cy="607306"/>
          </a:xfrm>
        </p:grpSpPr>
        <p:pic>
          <p:nvPicPr>
            <p:cNvPr id="163" name="Graphique 162" descr="Eau">
              <a:extLst>
                <a:ext uri="{FF2B5EF4-FFF2-40B4-BE49-F238E27FC236}">
                  <a16:creationId xmlns:a16="http://schemas.microsoft.com/office/drawing/2014/main" xmlns="" id="{6554EF75-D358-2049-A441-B09346FED70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10800000">
              <a:off x="9548095" y="4481470"/>
              <a:ext cx="637008" cy="607306"/>
            </a:xfrm>
            <a:prstGeom prst="rect">
              <a:avLst/>
            </a:prstGeom>
          </p:spPr>
        </p:pic>
        <p:sp>
          <p:nvSpPr>
            <p:cNvPr id="164" name="Rectangle 163">
              <a:extLst>
                <a:ext uri="{FF2B5EF4-FFF2-40B4-BE49-F238E27FC236}">
                  <a16:creationId xmlns:a16="http://schemas.microsoft.com/office/drawing/2014/main" xmlns="" id="{6C655862-7353-6744-9C30-CEFEEE62A535}"/>
                </a:ext>
              </a:extLst>
            </p:cNvPr>
            <p:cNvSpPr/>
            <p:nvPr/>
          </p:nvSpPr>
          <p:spPr>
            <a:xfrm>
              <a:off x="9683931" y="4566307"/>
              <a:ext cx="360996" cy="276999"/>
            </a:xfrm>
            <a:prstGeom prst="rect">
              <a:avLst/>
            </a:prstGeom>
          </p:spPr>
          <p:txBody>
            <a:bodyPr wrap="none">
              <a:spAutoFit/>
            </a:bodyPr>
            <a:lstStyle/>
            <a:p>
              <a:r>
                <a:rPr lang="fr-FR" sz="1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30</a:t>
              </a:r>
            </a:p>
          </p:txBody>
        </p:sp>
      </p:grpSp>
      <p:grpSp>
        <p:nvGrpSpPr>
          <p:cNvPr id="165" name="Groupe 164">
            <a:extLst>
              <a:ext uri="{FF2B5EF4-FFF2-40B4-BE49-F238E27FC236}">
                <a16:creationId xmlns:a16="http://schemas.microsoft.com/office/drawing/2014/main" xmlns="" id="{2D966FFB-43D6-2742-8B25-E874D0F219A0}"/>
              </a:ext>
            </a:extLst>
          </p:cNvPr>
          <p:cNvGrpSpPr/>
          <p:nvPr/>
        </p:nvGrpSpPr>
        <p:grpSpPr>
          <a:xfrm>
            <a:off x="8877714" y="2480072"/>
            <a:ext cx="637008" cy="607306"/>
            <a:chOff x="9548095" y="4481470"/>
            <a:chExt cx="637008" cy="607306"/>
          </a:xfrm>
          <a:solidFill>
            <a:schemeClr val="bg2">
              <a:lumMod val="75000"/>
            </a:schemeClr>
          </a:solidFill>
        </p:grpSpPr>
        <p:pic>
          <p:nvPicPr>
            <p:cNvPr id="166" name="Graphique 165" descr="Eau">
              <a:extLst>
                <a:ext uri="{FF2B5EF4-FFF2-40B4-BE49-F238E27FC236}">
                  <a16:creationId xmlns:a16="http://schemas.microsoft.com/office/drawing/2014/main" xmlns="" id="{A12D5E36-21F6-BC44-BFB9-BE4D1E984A9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10800000">
              <a:off x="9548095" y="4481470"/>
              <a:ext cx="637008" cy="607306"/>
            </a:xfrm>
            <a:prstGeom prst="rect">
              <a:avLst/>
            </a:prstGeom>
          </p:spPr>
        </p:pic>
        <p:sp>
          <p:nvSpPr>
            <p:cNvPr id="167" name="Rectangle 166">
              <a:extLst>
                <a:ext uri="{FF2B5EF4-FFF2-40B4-BE49-F238E27FC236}">
                  <a16:creationId xmlns:a16="http://schemas.microsoft.com/office/drawing/2014/main" xmlns="" id="{263E24D2-6386-5349-BB10-024A10247E06}"/>
                </a:ext>
              </a:extLst>
            </p:cNvPr>
            <p:cNvSpPr/>
            <p:nvPr/>
          </p:nvSpPr>
          <p:spPr>
            <a:xfrm>
              <a:off x="9683931" y="4566307"/>
              <a:ext cx="360996" cy="276999"/>
            </a:xfrm>
            <a:prstGeom prst="rect">
              <a:avLst/>
            </a:prstGeom>
            <a:noFill/>
          </p:spPr>
          <p:txBody>
            <a:bodyPr wrap="none">
              <a:spAutoFit/>
            </a:bodyPr>
            <a:lstStyle/>
            <a:p>
              <a:r>
                <a:rPr lang="fr-FR" sz="1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24</a:t>
              </a:r>
            </a:p>
          </p:txBody>
        </p:sp>
      </p:grpSp>
      <p:grpSp>
        <p:nvGrpSpPr>
          <p:cNvPr id="168" name="Groupe 167">
            <a:extLst>
              <a:ext uri="{FF2B5EF4-FFF2-40B4-BE49-F238E27FC236}">
                <a16:creationId xmlns:a16="http://schemas.microsoft.com/office/drawing/2014/main" xmlns="" id="{F0866A71-0474-1248-8345-4FC3C69F9ABD}"/>
              </a:ext>
            </a:extLst>
          </p:cNvPr>
          <p:cNvGrpSpPr/>
          <p:nvPr/>
        </p:nvGrpSpPr>
        <p:grpSpPr>
          <a:xfrm>
            <a:off x="6912070" y="4127966"/>
            <a:ext cx="637008" cy="607306"/>
            <a:chOff x="9548095" y="4481470"/>
            <a:chExt cx="637008" cy="607306"/>
          </a:xfrm>
        </p:grpSpPr>
        <p:pic>
          <p:nvPicPr>
            <p:cNvPr id="169" name="Graphique 168" descr="Eau">
              <a:extLst>
                <a:ext uri="{FF2B5EF4-FFF2-40B4-BE49-F238E27FC236}">
                  <a16:creationId xmlns:a16="http://schemas.microsoft.com/office/drawing/2014/main" xmlns="" id="{A2ACFD61-BE55-0643-9819-EAFDA95C55E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rot="10800000">
              <a:off x="9548095" y="4481470"/>
              <a:ext cx="637008" cy="607306"/>
            </a:xfrm>
            <a:prstGeom prst="rect">
              <a:avLst/>
            </a:prstGeom>
          </p:spPr>
        </p:pic>
        <p:sp>
          <p:nvSpPr>
            <p:cNvPr id="170" name="Rectangle 169">
              <a:extLst>
                <a:ext uri="{FF2B5EF4-FFF2-40B4-BE49-F238E27FC236}">
                  <a16:creationId xmlns:a16="http://schemas.microsoft.com/office/drawing/2014/main" xmlns="" id="{3CD83018-CE3D-104F-81C0-1D3D9BFBCA54}"/>
                </a:ext>
              </a:extLst>
            </p:cNvPr>
            <p:cNvSpPr/>
            <p:nvPr/>
          </p:nvSpPr>
          <p:spPr>
            <a:xfrm>
              <a:off x="9636796" y="4566307"/>
              <a:ext cx="360996" cy="276999"/>
            </a:xfrm>
            <a:prstGeom prst="rect">
              <a:avLst/>
            </a:prstGeom>
          </p:spPr>
          <p:txBody>
            <a:bodyPr wrap="none">
              <a:spAutoFit/>
            </a:bodyPr>
            <a:lstStyle/>
            <a:p>
              <a:pPr algn="ctr"/>
              <a:r>
                <a:rPr lang="fr-FR" sz="1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83</a:t>
              </a:r>
            </a:p>
          </p:txBody>
        </p:sp>
      </p:grpSp>
      <p:cxnSp>
        <p:nvCxnSpPr>
          <p:cNvPr id="97" name="Connecteur droit 96">
            <a:extLst>
              <a:ext uri="{FF2B5EF4-FFF2-40B4-BE49-F238E27FC236}">
                <a16:creationId xmlns:a16="http://schemas.microsoft.com/office/drawing/2014/main" xmlns="" id="{824D3C98-8850-AF4D-9EA9-7C180AD1B978}"/>
              </a:ext>
            </a:extLst>
          </p:cNvPr>
          <p:cNvCxnSpPr>
            <a:cxnSpLocks/>
          </p:cNvCxnSpPr>
          <p:nvPr/>
        </p:nvCxnSpPr>
        <p:spPr>
          <a:xfrm flipV="1">
            <a:off x="417205" y="1749495"/>
            <a:ext cx="4125234" cy="22111"/>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9F3FBF17-1103-DB4B-9EC9-744B5641FEF1}"/>
              </a:ext>
            </a:extLst>
          </p:cNvPr>
          <p:cNvSpPr/>
          <p:nvPr/>
        </p:nvSpPr>
        <p:spPr>
          <a:xfrm>
            <a:off x="1466494" y="5494390"/>
            <a:ext cx="4128823" cy="369332"/>
          </a:xfrm>
          <a:prstGeom prst="rect">
            <a:avLst/>
          </a:prstGeom>
        </p:spPr>
        <p:txBody>
          <a:bodyPr wrap="none">
            <a:spAutoFit/>
          </a:bodyPr>
          <a:lstStyle/>
          <a:p>
            <a:pPr fontAlgn="ctr"/>
            <a:r>
              <a:rPr lang="en-US" b="1" dirty="0" err="1">
                <a:solidFill>
                  <a:schemeClr val="tx1">
                    <a:lumMod val="65000"/>
                    <a:lumOff val="35000"/>
                  </a:schemeClr>
                </a:solidFill>
                <a:latin typeface="Open Sans" panose="020B0606030504020204" pitchFamily="34" charset="0"/>
              </a:rPr>
              <a:t>Maisons</a:t>
            </a:r>
            <a:r>
              <a:rPr lang="en-US" b="1" dirty="0">
                <a:solidFill>
                  <a:schemeClr val="tx1">
                    <a:lumMod val="65000"/>
                    <a:lumOff val="35000"/>
                  </a:schemeClr>
                </a:solidFill>
                <a:latin typeface="Open Sans" panose="020B0606030504020204" pitchFamily="34" charset="0"/>
              </a:rPr>
              <a:t> de vente</a:t>
            </a:r>
            <a:r>
              <a:rPr lang="fr-FR" b="1" dirty="0">
                <a:solidFill>
                  <a:schemeClr val="tx1">
                    <a:lumMod val="65000"/>
                    <a:lumOff val="35000"/>
                  </a:schemeClr>
                </a:solidFill>
                <a:latin typeface="Open Sans" panose="020B0606030504020204" pitchFamily="34" charset="0"/>
              </a:rPr>
              <a:t> au total en 2019  </a:t>
            </a:r>
          </a:p>
        </p:txBody>
      </p:sp>
      <p:sp>
        <p:nvSpPr>
          <p:cNvPr id="24" name="Rectangle : coins arrondis 23">
            <a:extLst>
              <a:ext uri="{FF2B5EF4-FFF2-40B4-BE49-F238E27FC236}">
                <a16:creationId xmlns:a16="http://schemas.microsoft.com/office/drawing/2014/main" xmlns="" id="{ACB45526-DA28-194A-A20F-AA2E00CEE0E9}"/>
              </a:ext>
            </a:extLst>
          </p:cNvPr>
          <p:cNvSpPr/>
          <p:nvPr/>
        </p:nvSpPr>
        <p:spPr>
          <a:xfrm>
            <a:off x="573860" y="5473789"/>
            <a:ext cx="821506" cy="425383"/>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415</a:t>
            </a:r>
          </a:p>
        </p:txBody>
      </p:sp>
      <p:sp>
        <p:nvSpPr>
          <p:cNvPr id="126" name="TextBox 3">
            <a:extLst>
              <a:ext uri="{FF2B5EF4-FFF2-40B4-BE49-F238E27FC236}">
                <a16:creationId xmlns:a16="http://schemas.microsoft.com/office/drawing/2014/main" xmlns="" id="{61076D66-6CD3-426D-AB28-BBEB3ACCBD4B}"/>
              </a:ext>
            </a:extLst>
          </p:cNvPr>
          <p:cNvSpPr txBox="1"/>
          <p:nvPr/>
        </p:nvSpPr>
        <p:spPr>
          <a:xfrm>
            <a:off x="1537445" y="3338943"/>
            <a:ext cx="2950471" cy="610348"/>
          </a:xfrm>
          <a:prstGeom prst="rect">
            <a:avLst/>
          </a:prstGeom>
          <a:noFill/>
        </p:spPr>
        <p:txBody>
          <a:bodyPr wrap="square" rtlCol="0">
            <a:noAutofit/>
          </a:bodyPr>
          <a:lstStyle/>
          <a:p>
            <a:r>
              <a:rPr lang="fr-FR" sz="16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des maisons de vente situées hors de l’Ile de France</a:t>
            </a:r>
            <a:r>
              <a:rPr lang="fr-FR"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94" name="Rectangle : coins arrondis 93">
            <a:extLst>
              <a:ext uri="{FF2B5EF4-FFF2-40B4-BE49-F238E27FC236}">
                <a16:creationId xmlns:a16="http://schemas.microsoft.com/office/drawing/2014/main" xmlns="" id="{9F445D21-13D7-6F47-9369-D19E84275F60}"/>
              </a:ext>
            </a:extLst>
          </p:cNvPr>
          <p:cNvSpPr/>
          <p:nvPr/>
        </p:nvSpPr>
        <p:spPr>
          <a:xfrm>
            <a:off x="565043" y="3419918"/>
            <a:ext cx="812162" cy="40338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latin typeface="Open Sans" panose="020B0606030504020204" pitchFamily="34" charset="0"/>
                <a:ea typeface="Open Sans" panose="020B0606030504020204" pitchFamily="34" charset="0"/>
                <a:cs typeface="Open Sans" panose="020B0606030504020204" pitchFamily="34" charset="0"/>
              </a:rPr>
              <a:t>2/3</a:t>
            </a:r>
          </a:p>
        </p:txBody>
      </p:sp>
      <p:sp>
        <p:nvSpPr>
          <p:cNvPr id="95" name="Rectangle : coins arrondis 94">
            <a:extLst>
              <a:ext uri="{FF2B5EF4-FFF2-40B4-BE49-F238E27FC236}">
                <a16:creationId xmlns:a16="http://schemas.microsoft.com/office/drawing/2014/main" xmlns="" id="{36456B92-8943-7B4C-AAEC-A657C178167B}"/>
              </a:ext>
            </a:extLst>
          </p:cNvPr>
          <p:cNvSpPr/>
          <p:nvPr/>
        </p:nvSpPr>
        <p:spPr>
          <a:xfrm>
            <a:off x="565043" y="4167605"/>
            <a:ext cx="823897" cy="403386"/>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latin typeface="Open Sans" panose="020B0606030504020204" pitchFamily="34" charset="0"/>
                <a:ea typeface="Open Sans" panose="020B0606030504020204" pitchFamily="34" charset="0"/>
                <a:cs typeface="Open Sans" panose="020B0606030504020204" pitchFamily="34" charset="0"/>
              </a:rPr>
              <a:t>38%</a:t>
            </a:r>
          </a:p>
        </p:txBody>
      </p:sp>
      <p:sp>
        <p:nvSpPr>
          <p:cNvPr id="3" name="Rectangle 2">
            <a:extLst>
              <a:ext uri="{FF2B5EF4-FFF2-40B4-BE49-F238E27FC236}">
                <a16:creationId xmlns:a16="http://schemas.microsoft.com/office/drawing/2014/main" xmlns="" id="{AEE3428F-9562-8444-B3D4-2B7B2D49B13F}"/>
              </a:ext>
            </a:extLst>
          </p:cNvPr>
          <p:cNvSpPr/>
          <p:nvPr/>
        </p:nvSpPr>
        <p:spPr>
          <a:xfrm>
            <a:off x="1516034" y="4140291"/>
            <a:ext cx="2664055" cy="830997"/>
          </a:xfrm>
          <a:prstGeom prst="rect">
            <a:avLst/>
          </a:prstGeom>
        </p:spPr>
        <p:txBody>
          <a:bodyPr wrap="square">
            <a:spAutoFit/>
          </a:bodyPr>
          <a:lstStyle/>
          <a:p>
            <a:r>
              <a:rPr lang="fr-FR"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Elles réalisent 38% </a:t>
            </a:r>
          </a:p>
          <a:p>
            <a:r>
              <a:rPr lang="fr-FR"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du</a:t>
            </a:r>
            <a:r>
              <a:rPr lang="fr-FR"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fr-FR" sz="16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montant total </a:t>
            </a:r>
          </a:p>
          <a:p>
            <a:r>
              <a:rPr lang="fr-FR"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des ventes aux enchères </a:t>
            </a:r>
          </a:p>
        </p:txBody>
      </p:sp>
      <p:sp>
        <p:nvSpPr>
          <p:cNvPr id="102" name="Rectangle 101">
            <a:extLst>
              <a:ext uri="{FF2B5EF4-FFF2-40B4-BE49-F238E27FC236}">
                <a16:creationId xmlns:a16="http://schemas.microsoft.com/office/drawing/2014/main" xmlns="" id="{F0FD0282-6B1A-6846-B20C-5F819ED5AFD9}"/>
              </a:ext>
            </a:extLst>
          </p:cNvPr>
          <p:cNvSpPr/>
          <p:nvPr/>
        </p:nvSpPr>
        <p:spPr>
          <a:xfrm>
            <a:off x="1195179" y="2622066"/>
            <a:ext cx="2756711" cy="707886"/>
          </a:xfrm>
          <a:prstGeom prst="rect">
            <a:avLst/>
          </a:prstGeom>
        </p:spPr>
        <p:txBody>
          <a:bodyPr wrap="square">
            <a:spAutoFit/>
          </a:bodyPr>
          <a:lstStyle/>
          <a:p>
            <a:pPr algn="ctr"/>
            <a:r>
              <a:rPr lang="fr-FR"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Un maillage territorial dense</a:t>
            </a:r>
            <a:endParaRPr lang="fr-FR" sz="2000" b="1" dirty="0">
              <a:solidFill>
                <a:schemeClr val="accent2">
                  <a:lumMod val="50000"/>
                </a:schemeClr>
              </a:solidFill>
            </a:endParaRPr>
          </a:p>
        </p:txBody>
      </p:sp>
      <p:pic>
        <p:nvPicPr>
          <p:cNvPr id="103" name="Graphique 102" descr="Repère">
            <a:extLst>
              <a:ext uri="{FF2B5EF4-FFF2-40B4-BE49-F238E27FC236}">
                <a16:creationId xmlns:a16="http://schemas.microsoft.com/office/drawing/2014/main" xmlns="" id="{136575B1-E4A4-734C-93BE-D36ACB2B8FEE}"/>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tretch>
            <a:fillRect/>
          </a:stretch>
        </p:blipFill>
        <p:spPr>
          <a:xfrm>
            <a:off x="655187" y="2691912"/>
            <a:ext cx="562688" cy="562688"/>
          </a:xfrm>
          <a:prstGeom prst="rect">
            <a:avLst/>
          </a:prstGeom>
        </p:spPr>
      </p:pic>
      <p:sp>
        <p:nvSpPr>
          <p:cNvPr id="99" name="bk object 19">
            <a:extLst>
              <a:ext uri="{FF2B5EF4-FFF2-40B4-BE49-F238E27FC236}">
                <a16:creationId xmlns:a16="http://schemas.microsoft.com/office/drawing/2014/main" xmlns="" id="{F39B47D8-5842-4D54-B845-6B49A80B7A45}"/>
              </a:ext>
            </a:extLst>
          </p:cNvPr>
          <p:cNvSpPr/>
          <p:nvPr/>
        </p:nvSpPr>
        <p:spPr>
          <a:xfrm>
            <a:off x="11394580" y="5904014"/>
            <a:ext cx="531662" cy="547628"/>
          </a:xfrm>
          <a:prstGeom prst="rect">
            <a:avLst/>
          </a:prstGeom>
          <a:blipFill>
            <a:blip r:embed="rId2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247546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60"/>
                                        </p:tgtEl>
                                        <p:attrNameLst>
                                          <p:attrName>style.visibility</p:attrName>
                                        </p:attrNameLst>
                                      </p:cBhvr>
                                      <p:to>
                                        <p:strVal val="visible"/>
                                      </p:to>
                                    </p:set>
                                    <p:anim calcmode="lin" valueType="num">
                                      <p:cBhvr additive="base">
                                        <p:cTn id="11" dur="500" fill="hold"/>
                                        <p:tgtEl>
                                          <p:spTgt spid="160"/>
                                        </p:tgtEl>
                                        <p:attrNameLst>
                                          <p:attrName>ppt_x</p:attrName>
                                        </p:attrNameLst>
                                      </p:cBhvr>
                                      <p:tavLst>
                                        <p:tav tm="0">
                                          <p:val>
                                            <p:strVal val="#ppt_x"/>
                                          </p:val>
                                        </p:tav>
                                        <p:tav tm="100000">
                                          <p:val>
                                            <p:strVal val="#ppt_x"/>
                                          </p:val>
                                        </p:tav>
                                      </p:tavLst>
                                    </p:anim>
                                    <p:anim calcmode="lin" valueType="num">
                                      <p:cBhvr additive="base">
                                        <p:cTn id="12" dur="500" fill="hold"/>
                                        <p:tgtEl>
                                          <p:spTgt spid="160"/>
                                        </p:tgtEl>
                                        <p:attrNameLst>
                                          <p:attrName>ppt_y</p:attrName>
                                        </p:attrNameLst>
                                      </p:cBhvr>
                                      <p:tavLst>
                                        <p:tav tm="0">
                                          <p:val>
                                            <p:strVal val="0-#ppt_h/2"/>
                                          </p:val>
                                        </p:tav>
                                        <p:tav tm="100000">
                                          <p:val>
                                            <p:strVal val="#ppt_y"/>
                                          </p:val>
                                        </p:tav>
                                      </p:tavLst>
                                    </p:anim>
                                  </p:childTnLst>
                                </p:cTn>
                              </p:par>
                              <p:par>
                                <p:cTn id="13" presetID="1" presetClass="entr" presetSubtype="0"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4"/>
                                        </p:tgtEl>
                                        <p:attrNameLst>
                                          <p:attrName>style.visibility</p:attrName>
                                        </p:attrNameLst>
                                      </p:cBhvr>
                                      <p:to>
                                        <p:strVal val="visible"/>
                                      </p:to>
                                    </p:set>
                                  </p:childTnLst>
                                </p:cTn>
                              </p:par>
                              <p:par>
                                <p:cTn id="17" presetID="2" presetClass="entr" presetSubtype="1" fill="hold" nodeType="with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additive="base">
                                        <p:cTn id="19" dur="500" fill="hold"/>
                                        <p:tgtEl>
                                          <p:spTgt spid="157"/>
                                        </p:tgtEl>
                                        <p:attrNameLst>
                                          <p:attrName>ppt_x</p:attrName>
                                        </p:attrNameLst>
                                      </p:cBhvr>
                                      <p:tavLst>
                                        <p:tav tm="0">
                                          <p:val>
                                            <p:strVal val="#ppt_x"/>
                                          </p:val>
                                        </p:tav>
                                        <p:tav tm="100000">
                                          <p:val>
                                            <p:strVal val="#ppt_x"/>
                                          </p:val>
                                        </p:tav>
                                      </p:tavLst>
                                    </p:anim>
                                    <p:anim calcmode="lin" valueType="num">
                                      <p:cBhvr additive="base">
                                        <p:cTn id="20" dur="500" fill="hold"/>
                                        <p:tgtEl>
                                          <p:spTgt spid="15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41"/>
                                        </p:tgtEl>
                                        <p:attrNameLst>
                                          <p:attrName>style.visibility</p:attrName>
                                        </p:attrNameLst>
                                      </p:cBhvr>
                                      <p:to>
                                        <p:strVal val="visible"/>
                                      </p:to>
                                    </p:set>
                                    <p:anim calcmode="lin" valueType="num">
                                      <p:cBhvr additive="base">
                                        <p:cTn id="23" dur="500" fill="hold"/>
                                        <p:tgtEl>
                                          <p:spTgt spid="141"/>
                                        </p:tgtEl>
                                        <p:attrNameLst>
                                          <p:attrName>ppt_x</p:attrName>
                                        </p:attrNameLst>
                                      </p:cBhvr>
                                      <p:tavLst>
                                        <p:tav tm="0">
                                          <p:val>
                                            <p:strVal val="#ppt_x"/>
                                          </p:val>
                                        </p:tav>
                                        <p:tav tm="100000">
                                          <p:val>
                                            <p:strVal val="#ppt_x"/>
                                          </p:val>
                                        </p:tav>
                                      </p:tavLst>
                                    </p:anim>
                                    <p:anim calcmode="lin" valueType="num">
                                      <p:cBhvr additive="base">
                                        <p:cTn id="24" dur="500" fill="hold"/>
                                        <p:tgtEl>
                                          <p:spTgt spid="14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2" presetClass="entr" presetSubtype="1" fill="hold" grpId="0" nodeType="afterEffect">
                                  <p:stCondLst>
                                    <p:cond delay="0"/>
                                  </p:stCondLst>
                                  <p:childTnLst>
                                    <p:set>
                                      <p:cBhvr>
                                        <p:cTn id="27" dur="1" fill="hold">
                                          <p:stCondLst>
                                            <p:cond delay="0"/>
                                          </p:stCondLst>
                                        </p:cTn>
                                        <p:tgtEl>
                                          <p:spTgt spid="98"/>
                                        </p:tgtEl>
                                        <p:attrNameLst>
                                          <p:attrName>style.visibility</p:attrName>
                                        </p:attrNameLst>
                                      </p:cBhvr>
                                      <p:to>
                                        <p:strVal val="visible"/>
                                      </p:to>
                                    </p:set>
                                    <p:anim calcmode="lin" valueType="num">
                                      <p:cBhvr additive="base">
                                        <p:cTn id="28" dur="500"/>
                                        <p:tgtEl>
                                          <p:spTgt spid="98"/>
                                        </p:tgtEl>
                                        <p:attrNameLst>
                                          <p:attrName>ppt_y</p:attrName>
                                        </p:attrNameLst>
                                      </p:cBhvr>
                                      <p:tavLst>
                                        <p:tav tm="0">
                                          <p:val>
                                            <p:strVal val="#ppt_y-#ppt_h*1.125000"/>
                                          </p:val>
                                        </p:tav>
                                        <p:tav tm="100000">
                                          <p:val>
                                            <p:strVal val="#ppt_y"/>
                                          </p:val>
                                        </p:tav>
                                      </p:tavLst>
                                    </p:anim>
                                    <p:animEffect transition="in" filter="wipe(down)">
                                      <p:cBhvr>
                                        <p:cTn id="29" dur="500"/>
                                        <p:tgtEl>
                                          <p:spTgt spid="98"/>
                                        </p:tgtEl>
                                      </p:cBhvr>
                                    </p:animEffect>
                                  </p:childTnLst>
                                </p:cTn>
                              </p:par>
                            </p:childTnLst>
                          </p:cTn>
                        </p:par>
                        <p:par>
                          <p:cTn id="30" fill="hold">
                            <p:stCondLst>
                              <p:cond delay="1000"/>
                            </p:stCondLst>
                            <p:childTnLst>
                              <p:par>
                                <p:cTn id="31" presetID="12" presetClass="entr" presetSubtype="1" fill="hold" nodeType="afterEffect">
                                  <p:stCondLst>
                                    <p:cond delay="0"/>
                                  </p:stCondLst>
                                  <p:childTnLst>
                                    <p:set>
                                      <p:cBhvr>
                                        <p:cTn id="32" dur="1" fill="hold">
                                          <p:stCondLst>
                                            <p:cond delay="0"/>
                                          </p:stCondLst>
                                        </p:cTn>
                                        <p:tgtEl>
                                          <p:spTgt spid="103"/>
                                        </p:tgtEl>
                                        <p:attrNameLst>
                                          <p:attrName>style.visibility</p:attrName>
                                        </p:attrNameLst>
                                      </p:cBhvr>
                                      <p:to>
                                        <p:strVal val="visible"/>
                                      </p:to>
                                    </p:set>
                                    <p:anim calcmode="lin" valueType="num">
                                      <p:cBhvr additive="base">
                                        <p:cTn id="33" dur="500"/>
                                        <p:tgtEl>
                                          <p:spTgt spid="103"/>
                                        </p:tgtEl>
                                        <p:attrNameLst>
                                          <p:attrName>ppt_y</p:attrName>
                                        </p:attrNameLst>
                                      </p:cBhvr>
                                      <p:tavLst>
                                        <p:tav tm="0">
                                          <p:val>
                                            <p:strVal val="#ppt_y-#ppt_h*1.125000"/>
                                          </p:val>
                                        </p:tav>
                                        <p:tav tm="100000">
                                          <p:val>
                                            <p:strVal val="#ppt_y"/>
                                          </p:val>
                                        </p:tav>
                                      </p:tavLst>
                                    </p:anim>
                                    <p:animEffect transition="in" filter="wipe(down)">
                                      <p:cBhvr>
                                        <p:cTn id="34" dur="500"/>
                                        <p:tgtEl>
                                          <p:spTgt spid="103"/>
                                        </p:tgtEl>
                                      </p:cBhvr>
                                    </p:animEffect>
                                  </p:childTnLst>
                                </p:cTn>
                              </p:par>
                            </p:childTnLst>
                          </p:cTn>
                        </p:par>
                        <p:par>
                          <p:cTn id="35" fill="hold">
                            <p:stCondLst>
                              <p:cond delay="1500"/>
                            </p:stCondLst>
                            <p:childTnLst>
                              <p:par>
                                <p:cTn id="36" presetID="12" presetClass="entr" presetSubtype="1" fill="hold" grpId="0" nodeType="after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additive="base">
                                        <p:cTn id="38" dur="500"/>
                                        <p:tgtEl>
                                          <p:spTgt spid="102"/>
                                        </p:tgtEl>
                                        <p:attrNameLst>
                                          <p:attrName>ppt_y</p:attrName>
                                        </p:attrNameLst>
                                      </p:cBhvr>
                                      <p:tavLst>
                                        <p:tav tm="0">
                                          <p:val>
                                            <p:strVal val="#ppt_y-#ppt_h*1.125000"/>
                                          </p:val>
                                        </p:tav>
                                        <p:tav tm="100000">
                                          <p:val>
                                            <p:strVal val="#ppt_y"/>
                                          </p:val>
                                        </p:tav>
                                      </p:tavLst>
                                    </p:anim>
                                    <p:animEffect transition="in" filter="wipe(down)">
                                      <p:cBhvr>
                                        <p:cTn id="39" dur="500"/>
                                        <p:tgtEl>
                                          <p:spTgt spid="102"/>
                                        </p:tgtEl>
                                      </p:cBhvr>
                                    </p:animEffect>
                                  </p:childTnLst>
                                </p:cTn>
                              </p:par>
                            </p:childTnLst>
                          </p:cTn>
                        </p:par>
                        <p:par>
                          <p:cTn id="40" fill="hold">
                            <p:stCondLst>
                              <p:cond delay="2000"/>
                            </p:stCondLst>
                            <p:childTnLst>
                              <p:par>
                                <p:cTn id="41" presetID="12" presetClass="entr" presetSubtype="1" fill="hold" grpId="0" nodeType="after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additive="base">
                                        <p:cTn id="43" dur="500"/>
                                        <p:tgtEl>
                                          <p:spTgt spid="94"/>
                                        </p:tgtEl>
                                        <p:attrNameLst>
                                          <p:attrName>ppt_y</p:attrName>
                                        </p:attrNameLst>
                                      </p:cBhvr>
                                      <p:tavLst>
                                        <p:tav tm="0">
                                          <p:val>
                                            <p:strVal val="#ppt_y-#ppt_h*1.125000"/>
                                          </p:val>
                                        </p:tav>
                                        <p:tav tm="100000">
                                          <p:val>
                                            <p:strVal val="#ppt_y"/>
                                          </p:val>
                                        </p:tav>
                                      </p:tavLst>
                                    </p:anim>
                                    <p:animEffect transition="in" filter="wipe(down)">
                                      <p:cBhvr>
                                        <p:cTn id="44" dur="500"/>
                                        <p:tgtEl>
                                          <p:spTgt spid="94"/>
                                        </p:tgtEl>
                                      </p:cBhvr>
                                    </p:animEffect>
                                  </p:childTnLst>
                                </p:cTn>
                              </p:par>
                            </p:childTnLst>
                          </p:cTn>
                        </p:par>
                        <p:par>
                          <p:cTn id="45" fill="hold">
                            <p:stCondLst>
                              <p:cond delay="2500"/>
                            </p:stCondLst>
                            <p:childTnLst>
                              <p:par>
                                <p:cTn id="46" presetID="12" presetClass="entr" presetSubtype="1" fill="hold" grpId="0" nodeType="afterEffect">
                                  <p:stCondLst>
                                    <p:cond delay="0"/>
                                  </p:stCondLst>
                                  <p:childTnLst>
                                    <p:set>
                                      <p:cBhvr>
                                        <p:cTn id="47" dur="1" fill="hold">
                                          <p:stCondLst>
                                            <p:cond delay="0"/>
                                          </p:stCondLst>
                                        </p:cTn>
                                        <p:tgtEl>
                                          <p:spTgt spid="126"/>
                                        </p:tgtEl>
                                        <p:attrNameLst>
                                          <p:attrName>style.visibility</p:attrName>
                                        </p:attrNameLst>
                                      </p:cBhvr>
                                      <p:to>
                                        <p:strVal val="visible"/>
                                      </p:to>
                                    </p:set>
                                    <p:anim calcmode="lin" valueType="num">
                                      <p:cBhvr additive="base">
                                        <p:cTn id="48" dur="500"/>
                                        <p:tgtEl>
                                          <p:spTgt spid="126"/>
                                        </p:tgtEl>
                                        <p:attrNameLst>
                                          <p:attrName>ppt_y</p:attrName>
                                        </p:attrNameLst>
                                      </p:cBhvr>
                                      <p:tavLst>
                                        <p:tav tm="0">
                                          <p:val>
                                            <p:strVal val="#ppt_y-#ppt_h*1.125000"/>
                                          </p:val>
                                        </p:tav>
                                        <p:tav tm="100000">
                                          <p:val>
                                            <p:strVal val="#ppt_y"/>
                                          </p:val>
                                        </p:tav>
                                      </p:tavLst>
                                    </p:anim>
                                    <p:animEffect transition="in" filter="wipe(down)">
                                      <p:cBhvr>
                                        <p:cTn id="49" dur="500"/>
                                        <p:tgtEl>
                                          <p:spTgt spid="126"/>
                                        </p:tgtEl>
                                      </p:cBhvr>
                                    </p:animEffect>
                                  </p:childTnLst>
                                </p:cTn>
                              </p:par>
                            </p:childTnLst>
                          </p:cTn>
                        </p:par>
                        <p:par>
                          <p:cTn id="50" fill="hold">
                            <p:stCondLst>
                              <p:cond delay="3000"/>
                            </p:stCondLst>
                            <p:childTnLst>
                              <p:par>
                                <p:cTn id="51" presetID="12" presetClass="entr" presetSubtype="1" fill="hold" grpId="0" nodeType="afterEffect">
                                  <p:stCondLst>
                                    <p:cond delay="0"/>
                                  </p:stCondLst>
                                  <p:childTnLst>
                                    <p:set>
                                      <p:cBhvr>
                                        <p:cTn id="52" dur="1" fill="hold">
                                          <p:stCondLst>
                                            <p:cond delay="0"/>
                                          </p:stCondLst>
                                        </p:cTn>
                                        <p:tgtEl>
                                          <p:spTgt spid="95"/>
                                        </p:tgtEl>
                                        <p:attrNameLst>
                                          <p:attrName>style.visibility</p:attrName>
                                        </p:attrNameLst>
                                      </p:cBhvr>
                                      <p:to>
                                        <p:strVal val="visible"/>
                                      </p:to>
                                    </p:set>
                                    <p:anim calcmode="lin" valueType="num">
                                      <p:cBhvr additive="base">
                                        <p:cTn id="53" dur="500"/>
                                        <p:tgtEl>
                                          <p:spTgt spid="95"/>
                                        </p:tgtEl>
                                        <p:attrNameLst>
                                          <p:attrName>ppt_y</p:attrName>
                                        </p:attrNameLst>
                                      </p:cBhvr>
                                      <p:tavLst>
                                        <p:tav tm="0">
                                          <p:val>
                                            <p:strVal val="#ppt_y-#ppt_h*1.125000"/>
                                          </p:val>
                                        </p:tav>
                                        <p:tav tm="100000">
                                          <p:val>
                                            <p:strVal val="#ppt_y"/>
                                          </p:val>
                                        </p:tav>
                                      </p:tavLst>
                                    </p:anim>
                                    <p:animEffect transition="in" filter="wipe(down)">
                                      <p:cBhvr>
                                        <p:cTn id="54" dur="500"/>
                                        <p:tgtEl>
                                          <p:spTgt spid="95"/>
                                        </p:tgtEl>
                                      </p:cBhvr>
                                    </p:animEffect>
                                  </p:childTnLst>
                                </p:cTn>
                              </p:par>
                            </p:childTnLst>
                          </p:cTn>
                        </p:par>
                        <p:par>
                          <p:cTn id="55" fill="hold">
                            <p:stCondLst>
                              <p:cond delay="3500"/>
                            </p:stCondLst>
                            <p:childTnLst>
                              <p:par>
                                <p:cTn id="56" presetID="12" presetClass="entr" presetSubtype="1" fill="hold" grpId="0" nodeType="afterEffect">
                                  <p:stCondLst>
                                    <p:cond delay="0"/>
                                  </p:stCondLst>
                                  <p:childTnLst>
                                    <p:set>
                                      <p:cBhvr>
                                        <p:cTn id="57" dur="1" fill="hold">
                                          <p:stCondLst>
                                            <p:cond delay="0"/>
                                          </p:stCondLst>
                                        </p:cTn>
                                        <p:tgtEl>
                                          <p:spTgt spid="3"/>
                                        </p:tgtEl>
                                        <p:attrNameLst>
                                          <p:attrName>style.visibility</p:attrName>
                                        </p:attrNameLst>
                                      </p:cBhvr>
                                      <p:to>
                                        <p:strVal val="visible"/>
                                      </p:to>
                                    </p:set>
                                    <p:anim calcmode="lin" valueType="num">
                                      <p:cBhvr additive="base">
                                        <p:cTn id="58" dur="500"/>
                                        <p:tgtEl>
                                          <p:spTgt spid="3"/>
                                        </p:tgtEl>
                                        <p:attrNameLst>
                                          <p:attrName>ppt_y</p:attrName>
                                        </p:attrNameLst>
                                      </p:cBhvr>
                                      <p:tavLst>
                                        <p:tav tm="0">
                                          <p:val>
                                            <p:strVal val="#ppt_y-#ppt_h*1.125000"/>
                                          </p:val>
                                        </p:tav>
                                        <p:tav tm="100000">
                                          <p:val>
                                            <p:strVal val="#ppt_y"/>
                                          </p:val>
                                        </p:tav>
                                      </p:tavLst>
                                    </p:anim>
                                    <p:animEffect transition="in" filter="wipe(down)">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nodeType="clickEffect">
                                  <p:stCondLst>
                                    <p:cond delay="0"/>
                                  </p:stCondLst>
                                  <p:childTnLst>
                                    <p:set>
                                      <p:cBhvr>
                                        <p:cTn id="63" dur="1" fill="hold">
                                          <p:stCondLst>
                                            <p:cond delay="0"/>
                                          </p:stCondLst>
                                        </p:cTn>
                                        <p:tgtEl>
                                          <p:spTgt spid="132"/>
                                        </p:tgtEl>
                                        <p:attrNameLst>
                                          <p:attrName>style.visibility</p:attrName>
                                        </p:attrNameLst>
                                      </p:cBhvr>
                                      <p:to>
                                        <p:strVal val="visible"/>
                                      </p:to>
                                    </p:set>
                                    <p:anim calcmode="lin" valueType="num">
                                      <p:cBhvr additive="base">
                                        <p:cTn id="64" dur="500" fill="hold"/>
                                        <p:tgtEl>
                                          <p:spTgt spid="132"/>
                                        </p:tgtEl>
                                        <p:attrNameLst>
                                          <p:attrName>ppt_x</p:attrName>
                                        </p:attrNameLst>
                                      </p:cBhvr>
                                      <p:tavLst>
                                        <p:tav tm="0">
                                          <p:val>
                                            <p:strVal val="#ppt_x"/>
                                          </p:val>
                                        </p:tav>
                                        <p:tav tm="100000">
                                          <p:val>
                                            <p:strVal val="#ppt_x"/>
                                          </p:val>
                                        </p:tav>
                                      </p:tavLst>
                                    </p:anim>
                                    <p:anim calcmode="lin" valueType="num">
                                      <p:cBhvr additive="base">
                                        <p:cTn id="65" dur="500" fill="hold"/>
                                        <p:tgtEl>
                                          <p:spTgt spid="132"/>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0"/>
                                  </p:stCondLst>
                                  <p:childTnLst>
                                    <p:set>
                                      <p:cBhvr>
                                        <p:cTn id="67" dur="1" fill="hold">
                                          <p:stCondLst>
                                            <p:cond delay="0"/>
                                          </p:stCondLst>
                                        </p:cTn>
                                        <p:tgtEl>
                                          <p:spTgt spid="142"/>
                                        </p:tgtEl>
                                        <p:attrNameLst>
                                          <p:attrName>style.visibility</p:attrName>
                                        </p:attrNameLst>
                                      </p:cBhvr>
                                      <p:to>
                                        <p:strVal val="visible"/>
                                      </p:to>
                                    </p:set>
                                    <p:anim calcmode="lin" valueType="num">
                                      <p:cBhvr additive="base">
                                        <p:cTn id="68" dur="500" fill="hold"/>
                                        <p:tgtEl>
                                          <p:spTgt spid="142"/>
                                        </p:tgtEl>
                                        <p:attrNameLst>
                                          <p:attrName>ppt_x</p:attrName>
                                        </p:attrNameLst>
                                      </p:cBhvr>
                                      <p:tavLst>
                                        <p:tav tm="0">
                                          <p:val>
                                            <p:strVal val="#ppt_x"/>
                                          </p:val>
                                        </p:tav>
                                        <p:tav tm="100000">
                                          <p:val>
                                            <p:strVal val="#ppt_x"/>
                                          </p:val>
                                        </p:tav>
                                      </p:tavLst>
                                    </p:anim>
                                    <p:anim calcmode="lin" valueType="num">
                                      <p:cBhvr additive="base">
                                        <p:cTn id="69" dur="500" fill="hold"/>
                                        <p:tgtEl>
                                          <p:spTgt spid="142"/>
                                        </p:tgtEl>
                                        <p:attrNameLst>
                                          <p:attrName>ppt_y</p:attrName>
                                        </p:attrNameLst>
                                      </p:cBhvr>
                                      <p:tavLst>
                                        <p:tav tm="0">
                                          <p:val>
                                            <p:strVal val="0-#ppt_h/2"/>
                                          </p:val>
                                        </p:tav>
                                        <p:tav tm="100000">
                                          <p:val>
                                            <p:strVal val="#ppt_y"/>
                                          </p:val>
                                        </p:tav>
                                      </p:tavLst>
                                    </p:anim>
                                  </p:childTnLst>
                                </p:cTn>
                              </p:par>
                              <p:par>
                                <p:cTn id="70" presetID="2" presetClass="entr" presetSubtype="1" fill="hold" nodeType="with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ppt_x"/>
                                          </p:val>
                                        </p:tav>
                                        <p:tav tm="100000">
                                          <p:val>
                                            <p:strVal val="#ppt_x"/>
                                          </p:val>
                                        </p:tav>
                                      </p:tavLst>
                                    </p:anim>
                                    <p:anim calcmode="lin" valueType="num">
                                      <p:cBhvr additive="base">
                                        <p:cTn id="73" dur="500" fill="hold"/>
                                        <p:tgtEl>
                                          <p:spTgt spid="137"/>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0"/>
                                  </p:stCondLst>
                                  <p:childTnLst>
                                    <p:set>
                                      <p:cBhvr>
                                        <p:cTn id="75" dur="1" fill="hold">
                                          <p:stCondLst>
                                            <p:cond delay="0"/>
                                          </p:stCondLst>
                                        </p:cTn>
                                        <p:tgtEl>
                                          <p:spTgt spid="145"/>
                                        </p:tgtEl>
                                        <p:attrNameLst>
                                          <p:attrName>style.visibility</p:attrName>
                                        </p:attrNameLst>
                                      </p:cBhvr>
                                      <p:to>
                                        <p:strVal val="visible"/>
                                      </p:to>
                                    </p:set>
                                    <p:anim calcmode="lin" valueType="num">
                                      <p:cBhvr additive="base">
                                        <p:cTn id="76" dur="500" fill="hold"/>
                                        <p:tgtEl>
                                          <p:spTgt spid="145"/>
                                        </p:tgtEl>
                                        <p:attrNameLst>
                                          <p:attrName>ppt_x</p:attrName>
                                        </p:attrNameLst>
                                      </p:cBhvr>
                                      <p:tavLst>
                                        <p:tav tm="0">
                                          <p:val>
                                            <p:strVal val="#ppt_x"/>
                                          </p:val>
                                        </p:tav>
                                        <p:tav tm="100000">
                                          <p:val>
                                            <p:strVal val="#ppt_x"/>
                                          </p:val>
                                        </p:tav>
                                      </p:tavLst>
                                    </p:anim>
                                    <p:anim calcmode="lin" valueType="num">
                                      <p:cBhvr additive="base">
                                        <p:cTn id="77" dur="500" fill="hold"/>
                                        <p:tgtEl>
                                          <p:spTgt spid="145"/>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fill="hold" nodeType="clickEffect">
                                  <p:stCondLst>
                                    <p:cond delay="0"/>
                                  </p:stCondLst>
                                  <p:childTnLst>
                                    <p:set>
                                      <p:cBhvr>
                                        <p:cTn id="81" dur="1" fill="hold">
                                          <p:stCondLst>
                                            <p:cond delay="0"/>
                                          </p:stCondLst>
                                        </p:cTn>
                                        <p:tgtEl>
                                          <p:spTgt spid="161"/>
                                        </p:tgtEl>
                                        <p:attrNameLst>
                                          <p:attrName>style.visibility</p:attrName>
                                        </p:attrNameLst>
                                      </p:cBhvr>
                                      <p:to>
                                        <p:strVal val="visible"/>
                                      </p:to>
                                    </p:set>
                                    <p:anim calcmode="lin" valueType="num">
                                      <p:cBhvr additive="base">
                                        <p:cTn id="82" dur="500" fill="hold"/>
                                        <p:tgtEl>
                                          <p:spTgt spid="161"/>
                                        </p:tgtEl>
                                        <p:attrNameLst>
                                          <p:attrName>ppt_x</p:attrName>
                                        </p:attrNameLst>
                                      </p:cBhvr>
                                      <p:tavLst>
                                        <p:tav tm="0">
                                          <p:val>
                                            <p:strVal val="#ppt_x"/>
                                          </p:val>
                                        </p:tav>
                                        <p:tav tm="100000">
                                          <p:val>
                                            <p:strVal val="#ppt_x"/>
                                          </p:val>
                                        </p:tav>
                                      </p:tavLst>
                                    </p:anim>
                                    <p:anim calcmode="lin" valueType="num">
                                      <p:cBhvr additive="base">
                                        <p:cTn id="83" dur="500" fill="hold"/>
                                        <p:tgtEl>
                                          <p:spTgt spid="161"/>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150"/>
                                        </p:tgtEl>
                                        <p:attrNameLst>
                                          <p:attrName>style.visibility</p:attrName>
                                        </p:attrNameLst>
                                      </p:cBhvr>
                                      <p:to>
                                        <p:strVal val="visible"/>
                                      </p:to>
                                    </p:set>
                                    <p:anim calcmode="lin" valueType="num">
                                      <p:cBhvr additive="base">
                                        <p:cTn id="86" dur="500" fill="hold"/>
                                        <p:tgtEl>
                                          <p:spTgt spid="150"/>
                                        </p:tgtEl>
                                        <p:attrNameLst>
                                          <p:attrName>ppt_x</p:attrName>
                                        </p:attrNameLst>
                                      </p:cBhvr>
                                      <p:tavLst>
                                        <p:tav tm="0">
                                          <p:val>
                                            <p:strVal val="#ppt_x"/>
                                          </p:val>
                                        </p:tav>
                                        <p:tav tm="100000">
                                          <p:val>
                                            <p:strVal val="#ppt_x"/>
                                          </p:val>
                                        </p:tav>
                                      </p:tavLst>
                                    </p:anim>
                                    <p:anim calcmode="lin" valueType="num">
                                      <p:cBhvr additive="base">
                                        <p:cTn id="87" dur="500" fill="hold"/>
                                        <p:tgtEl>
                                          <p:spTgt spid="150"/>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78"/>
                                        </p:tgtEl>
                                        <p:attrNameLst>
                                          <p:attrName>style.visibility</p:attrName>
                                        </p:attrNameLst>
                                      </p:cBhvr>
                                      <p:to>
                                        <p:strVal val="visible"/>
                                      </p:to>
                                    </p:set>
                                    <p:anim calcmode="lin" valueType="num">
                                      <p:cBhvr additive="base">
                                        <p:cTn id="90" dur="500" fill="hold"/>
                                        <p:tgtEl>
                                          <p:spTgt spid="78"/>
                                        </p:tgtEl>
                                        <p:attrNameLst>
                                          <p:attrName>ppt_x</p:attrName>
                                        </p:attrNameLst>
                                      </p:cBhvr>
                                      <p:tavLst>
                                        <p:tav tm="0">
                                          <p:val>
                                            <p:strVal val="#ppt_x"/>
                                          </p:val>
                                        </p:tav>
                                        <p:tav tm="100000">
                                          <p:val>
                                            <p:strVal val="#ppt_x"/>
                                          </p:val>
                                        </p:tav>
                                      </p:tavLst>
                                    </p:anim>
                                    <p:anim calcmode="lin" valueType="num">
                                      <p:cBhvr additive="base">
                                        <p:cTn id="91" dur="500" fill="hold"/>
                                        <p:tgtEl>
                                          <p:spTgt spid="78"/>
                                        </p:tgtEl>
                                        <p:attrNameLst>
                                          <p:attrName>ppt_y</p:attrName>
                                        </p:attrNameLst>
                                      </p:cBhvr>
                                      <p:tavLst>
                                        <p:tav tm="0">
                                          <p:val>
                                            <p:strVal val="0-#ppt_h/2"/>
                                          </p:val>
                                        </p:tav>
                                        <p:tav tm="100000">
                                          <p:val>
                                            <p:strVal val="#ppt_y"/>
                                          </p:val>
                                        </p:tav>
                                      </p:tavLst>
                                    </p:anim>
                                  </p:childTnLst>
                                </p:cTn>
                              </p:par>
                              <p:par>
                                <p:cTn id="92" presetID="2" presetClass="entr" presetSubtype="1"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500" fill="hold"/>
                                        <p:tgtEl>
                                          <p:spTgt spid="81"/>
                                        </p:tgtEl>
                                        <p:attrNameLst>
                                          <p:attrName>ppt_x</p:attrName>
                                        </p:attrNameLst>
                                      </p:cBhvr>
                                      <p:tavLst>
                                        <p:tav tm="0">
                                          <p:val>
                                            <p:strVal val="#ppt_x"/>
                                          </p:val>
                                        </p:tav>
                                        <p:tav tm="100000">
                                          <p:val>
                                            <p:strVal val="#ppt_x"/>
                                          </p:val>
                                        </p:tav>
                                      </p:tavLst>
                                    </p:anim>
                                    <p:anim calcmode="lin" valueType="num">
                                      <p:cBhvr additive="base">
                                        <p:cTn id="95" dur="500" fill="hold"/>
                                        <p:tgtEl>
                                          <p:spTgt spid="81"/>
                                        </p:tgtEl>
                                        <p:attrNameLst>
                                          <p:attrName>ppt_y</p:attrName>
                                        </p:attrNameLst>
                                      </p:cBhvr>
                                      <p:tavLst>
                                        <p:tav tm="0">
                                          <p:val>
                                            <p:strVal val="0-#ppt_h/2"/>
                                          </p:val>
                                        </p:tav>
                                        <p:tav tm="100000">
                                          <p:val>
                                            <p:strVal val="#ppt_y"/>
                                          </p:val>
                                        </p:tav>
                                      </p:tavLst>
                                    </p:anim>
                                  </p:childTnLst>
                                </p:cTn>
                              </p:par>
                              <p:par>
                                <p:cTn id="96" presetID="2" presetClass="entr" presetSubtype="1" fill="hold" nodeType="withEffect">
                                  <p:stCondLst>
                                    <p:cond delay="0"/>
                                  </p:stCondLst>
                                  <p:childTnLst>
                                    <p:set>
                                      <p:cBhvr>
                                        <p:cTn id="97" dur="1" fill="hold">
                                          <p:stCondLst>
                                            <p:cond delay="0"/>
                                          </p:stCondLst>
                                        </p:cTn>
                                        <p:tgtEl>
                                          <p:spTgt spid="129"/>
                                        </p:tgtEl>
                                        <p:attrNameLst>
                                          <p:attrName>style.visibility</p:attrName>
                                        </p:attrNameLst>
                                      </p:cBhvr>
                                      <p:to>
                                        <p:strVal val="visible"/>
                                      </p:to>
                                    </p:set>
                                    <p:anim calcmode="lin" valueType="num">
                                      <p:cBhvr additive="base">
                                        <p:cTn id="98" dur="500" fill="hold"/>
                                        <p:tgtEl>
                                          <p:spTgt spid="129"/>
                                        </p:tgtEl>
                                        <p:attrNameLst>
                                          <p:attrName>ppt_x</p:attrName>
                                        </p:attrNameLst>
                                      </p:cBhvr>
                                      <p:tavLst>
                                        <p:tav tm="0">
                                          <p:val>
                                            <p:strVal val="#ppt_x"/>
                                          </p:val>
                                        </p:tav>
                                        <p:tav tm="100000">
                                          <p:val>
                                            <p:strVal val="#ppt_x"/>
                                          </p:val>
                                        </p:tav>
                                      </p:tavLst>
                                    </p:anim>
                                    <p:anim calcmode="lin" valueType="num">
                                      <p:cBhvr additive="base">
                                        <p:cTn id="99" dur="500" fill="hold"/>
                                        <p:tgtEl>
                                          <p:spTgt spid="129"/>
                                        </p:tgtEl>
                                        <p:attrNameLst>
                                          <p:attrName>ppt_y</p:attrName>
                                        </p:attrNameLst>
                                      </p:cBhvr>
                                      <p:tavLst>
                                        <p:tav tm="0">
                                          <p:val>
                                            <p:strVal val="0-#ppt_h/2"/>
                                          </p:val>
                                        </p:tav>
                                        <p:tav tm="100000">
                                          <p:val>
                                            <p:strVal val="#ppt_y"/>
                                          </p:val>
                                        </p:tav>
                                      </p:tavLst>
                                    </p:anim>
                                  </p:childTnLst>
                                </p:cTn>
                              </p:par>
                              <p:par>
                                <p:cTn id="100" presetID="2" presetClass="entr" presetSubtype="1" fill="hold" grpId="0" nodeType="with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ppt_x"/>
                                          </p:val>
                                        </p:tav>
                                        <p:tav tm="100000">
                                          <p:val>
                                            <p:strVal val="#ppt_x"/>
                                          </p:val>
                                        </p:tav>
                                      </p:tavLst>
                                    </p:anim>
                                    <p:anim calcmode="lin" valueType="num">
                                      <p:cBhvr additive="base">
                                        <p:cTn id="103" dur="500" fill="hold"/>
                                        <p:tgtEl>
                                          <p:spTgt spid="2"/>
                                        </p:tgtEl>
                                        <p:attrNameLst>
                                          <p:attrName>ppt_y</p:attrName>
                                        </p:attrNameLst>
                                      </p:cBhvr>
                                      <p:tavLst>
                                        <p:tav tm="0">
                                          <p:val>
                                            <p:strVal val="0-#ppt_h/2"/>
                                          </p:val>
                                        </p:tav>
                                        <p:tav tm="100000">
                                          <p:val>
                                            <p:strVal val="#ppt_y"/>
                                          </p:val>
                                        </p:tav>
                                      </p:tavLst>
                                    </p:anim>
                                  </p:childTnLst>
                                </p:cTn>
                              </p:par>
                              <p:par>
                                <p:cTn id="104" presetID="2" presetClass="entr" presetSubtype="1" fill="hold" nodeType="withEffect">
                                  <p:stCondLst>
                                    <p:cond delay="0"/>
                                  </p:stCondLst>
                                  <p:childTnLst>
                                    <p:set>
                                      <p:cBhvr>
                                        <p:cTn id="105" dur="1" fill="hold">
                                          <p:stCondLst>
                                            <p:cond delay="0"/>
                                          </p:stCondLst>
                                        </p:cTn>
                                        <p:tgtEl>
                                          <p:spTgt spid="168"/>
                                        </p:tgtEl>
                                        <p:attrNameLst>
                                          <p:attrName>style.visibility</p:attrName>
                                        </p:attrNameLst>
                                      </p:cBhvr>
                                      <p:to>
                                        <p:strVal val="visible"/>
                                      </p:to>
                                    </p:set>
                                    <p:anim calcmode="lin" valueType="num">
                                      <p:cBhvr additive="base">
                                        <p:cTn id="106" dur="500" fill="hold"/>
                                        <p:tgtEl>
                                          <p:spTgt spid="168"/>
                                        </p:tgtEl>
                                        <p:attrNameLst>
                                          <p:attrName>ppt_x</p:attrName>
                                        </p:attrNameLst>
                                      </p:cBhvr>
                                      <p:tavLst>
                                        <p:tav tm="0">
                                          <p:val>
                                            <p:strVal val="#ppt_x"/>
                                          </p:val>
                                        </p:tav>
                                        <p:tav tm="100000">
                                          <p:val>
                                            <p:strVal val="#ppt_x"/>
                                          </p:val>
                                        </p:tav>
                                      </p:tavLst>
                                    </p:anim>
                                    <p:anim calcmode="lin" valueType="num">
                                      <p:cBhvr additive="base">
                                        <p:cTn id="107" dur="500" fill="hold"/>
                                        <p:tgtEl>
                                          <p:spTgt spid="168"/>
                                        </p:tgtEl>
                                        <p:attrNameLst>
                                          <p:attrName>ppt_y</p:attrName>
                                        </p:attrNameLst>
                                      </p:cBhvr>
                                      <p:tavLst>
                                        <p:tav tm="0">
                                          <p:val>
                                            <p:strVal val="0-#ppt_h/2"/>
                                          </p:val>
                                        </p:tav>
                                        <p:tav tm="100000">
                                          <p:val>
                                            <p:strVal val="#ppt_y"/>
                                          </p:val>
                                        </p:tav>
                                      </p:tavLst>
                                    </p:anim>
                                  </p:childTnLst>
                                </p:cTn>
                              </p:par>
                              <p:par>
                                <p:cTn id="108" presetID="2" presetClass="entr" presetSubtype="1" fill="hold" grpId="0" nodeType="withEffect">
                                  <p:stCondLst>
                                    <p:cond delay="0"/>
                                  </p:stCondLst>
                                  <p:childTnLst>
                                    <p:set>
                                      <p:cBhvr>
                                        <p:cTn id="109" dur="1" fill="hold">
                                          <p:stCondLst>
                                            <p:cond delay="0"/>
                                          </p:stCondLst>
                                        </p:cTn>
                                        <p:tgtEl>
                                          <p:spTgt spid="140"/>
                                        </p:tgtEl>
                                        <p:attrNameLst>
                                          <p:attrName>style.visibility</p:attrName>
                                        </p:attrNameLst>
                                      </p:cBhvr>
                                      <p:to>
                                        <p:strVal val="visible"/>
                                      </p:to>
                                    </p:set>
                                    <p:anim calcmode="lin" valueType="num">
                                      <p:cBhvr additive="base">
                                        <p:cTn id="110" dur="500" fill="hold"/>
                                        <p:tgtEl>
                                          <p:spTgt spid="140"/>
                                        </p:tgtEl>
                                        <p:attrNameLst>
                                          <p:attrName>ppt_x</p:attrName>
                                        </p:attrNameLst>
                                      </p:cBhvr>
                                      <p:tavLst>
                                        <p:tav tm="0">
                                          <p:val>
                                            <p:strVal val="#ppt_x"/>
                                          </p:val>
                                        </p:tav>
                                        <p:tav tm="100000">
                                          <p:val>
                                            <p:strVal val="#ppt_x"/>
                                          </p:val>
                                        </p:tav>
                                      </p:tavLst>
                                    </p:anim>
                                    <p:anim calcmode="lin" valueType="num">
                                      <p:cBhvr additive="base">
                                        <p:cTn id="111" dur="500" fill="hold"/>
                                        <p:tgtEl>
                                          <p:spTgt spid="140"/>
                                        </p:tgtEl>
                                        <p:attrNameLst>
                                          <p:attrName>ppt_y</p:attrName>
                                        </p:attrNameLst>
                                      </p:cBhvr>
                                      <p:tavLst>
                                        <p:tav tm="0">
                                          <p:val>
                                            <p:strVal val="0-#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 presetClass="entr" presetSubtype="1" fill="hold" nodeType="clickEffect">
                                  <p:stCondLst>
                                    <p:cond delay="0"/>
                                  </p:stCondLst>
                                  <p:childTnLst>
                                    <p:set>
                                      <p:cBhvr>
                                        <p:cTn id="115" dur="1" fill="hold">
                                          <p:stCondLst>
                                            <p:cond delay="0"/>
                                          </p:stCondLst>
                                        </p:cTn>
                                        <p:tgtEl>
                                          <p:spTgt spid="172"/>
                                        </p:tgtEl>
                                        <p:attrNameLst>
                                          <p:attrName>style.visibility</p:attrName>
                                        </p:attrNameLst>
                                      </p:cBhvr>
                                      <p:to>
                                        <p:strVal val="visible"/>
                                      </p:to>
                                    </p:set>
                                    <p:anim calcmode="lin" valueType="num">
                                      <p:cBhvr additive="base">
                                        <p:cTn id="116" dur="500" fill="hold"/>
                                        <p:tgtEl>
                                          <p:spTgt spid="172"/>
                                        </p:tgtEl>
                                        <p:attrNameLst>
                                          <p:attrName>ppt_x</p:attrName>
                                        </p:attrNameLst>
                                      </p:cBhvr>
                                      <p:tavLst>
                                        <p:tav tm="0">
                                          <p:val>
                                            <p:strVal val="#ppt_x"/>
                                          </p:val>
                                        </p:tav>
                                        <p:tav tm="100000">
                                          <p:val>
                                            <p:strVal val="#ppt_x"/>
                                          </p:val>
                                        </p:tav>
                                      </p:tavLst>
                                    </p:anim>
                                    <p:anim calcmode="lin" valueType="num">
                                      <p:cBhvr additive="base">
                                        <p:cTn id="117" dur="500" fill="hold"/>
                                        <p:tgtEl>
                                          <p:spTgt spid="172"/>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151"/>
                                        </p:tgtEl>
                                        <p:attrNameLst>
                                          <p:attrName>style.visibility</p:attrName>
                                        </p:attrNameLst>
                                      </p:cBhvr>
                                      <p:to>
                                        <p:strVal val="visible"/>
                                      </p:to>
                                    </p:set>
                                    <p:anim calcmode="lin" valueType="num">
                                      <p:cBhvr additive="base">
                                        <p:cTn id="120" dur="500" fill="hold"/>
                                        <p:tgtEl>
                                          <p:spTgt spid="151"/>
                                        </p:tgtEl>
                                        <p:attrNameLst>
                                          <p:attrName>ppt_x</p:attrName>
                                        </p:attrNameLst>
                                      </p:cBhvr>
                                      <p:tavLst>
                                        <p:tav tm="0">
                                          <p:val>
                                            <p:strVal val="#ppt_x"/>
                                          </p:val>
                                        </p:tav>
                                        <p:tav tm="100000">
                                          <p:val>
                                            <p:strVal val="#ppt_x"/>
                                          </p:val>
                                        </p:tav>
                                      </p:tavLst>
                                    </p:anim>
                                    <p:anim calcmode="lin" valueType="num">
                                      <p:cBhvr additive="base">
                                        <p:cTn id="121" dur="500" fill="hold"/>
                                        <p:tgtEl>
                                          <p:spTgt spid="151"/>
                                        </p:tgtEl>
                                        <p:attrNameLst>
                                          <p:attrName>ppt_y</p:attrName>
                                        </p:attrNameLst>
                                      </p:cBhvr>
                                      <p:tavLst>
                                        <p:tav tm="0">
                                          <p:val>
                                            <p:strVal val="0-#ppt_h/2"/>
                                          </p:val>
                                        </p:tav>
                                        <p:tav tm="100000">
                                          <p:val>
                                            <p:strVal val="#ppt_y"/>
                                          </p:val>
                                        </p:tav>
                                      </p:tavLst>
                                    </p:anim>
                                  </p:childTnLst>
                                </p:cTn>
                              </p:par>
                              <p:par>
                                <p:cTn id="122" presetID="2" presetClass="entr" presetSubtype="1" fill="hold" nodeType="with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additive="base">
                                        <p:cTn id="124" dur="500" fill="hold"/>
                                        <p:tgtEl>
                                          <p:spTgt spid="30"/>
                                        </p:tgtEl>
                                        <p:attrNameLst>
                                          <p:attrName>ppt_x</p:attrName>
                                        </p:attrNameLst>
                                      </p:cBhvr>
                                      <p:tavLst>
                                        <p:tav tm="0">
                                          <p:val>
                                            <p:strVal val="#ppt_x"/>
                                          </p:val>
                                        </p:tav>
                                        <p:tav tm="100000">
                                          <p:val>
                                            <p:strVal val="#ppt_x"/>
                                          </p:val>
                                        </p:tav>
                                      </p:tavLst>
                                    </p:anim>
                                    <p:anim calcmode="lin" valueType="num">
                                      <p:cBhvr additive="base">
                                        <p:cTn id="125" dur="500" fill="hold"/>
                                        <p:tgtEl>
                                          <p:spTgt spid="3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0"/>
                                  </p:stCondLst>
                                  <p:childTnLst>
                                    <p:set>
                                      <p:cBhvr>
                                        <p:cTn id="127" dur="1" fill="hold">
                                          <p:stCondLst>
                                            <p:cond delay="0"/>
                                          </p:stCondLst>
                                        </p:cTn>
                                        <p:tgtEl>
                                          <p:spTgt spid="85"/>
                                        </p:tgtEl>
                                        <p:attrNameLst>
                                          <p:attrName>style.visibility</p:attrName>
                                        </p:attrNameLst>
                                      </p:cBhvr>
                                      <p:to>
                                        <p:strVal val="visible"/>
                                      </p:to>
                                    </p:set>
                                    <p:anim calcmode="lin" valueType="num">
                                      <p:cBhvr additive="base">
                                        <p:cTn id="128" dur="500" fill="hold"/>
                                        <p:tgtEl>
                                          <p:spTgt spid="85"/>
                                        </p:tgtEl>
                                        <p:attrNameLst>
                                          <p:attrName>ppt_x</p:attrName>
                                        </p:attrNameLst>
                                      </p:cBhvr>
                                      <p:tavLst>
                                        <p:tav tm="0">
                                          <p:val>
                                            <p:strVal val="#ppt_x"/>
                                          </p:val>
                                        </p:tav>
                                        <p:tav tm="100000">
                                          <p:val>
                                            <p:strVal val="#ppt_x"/>
                                          </p:val>
                                        </p:tav>
                                      </p:tavLst>
                                    </p:anim>
                                    <p:anim calcmode="lin" valueType="num">
                                      <p:cBhvr additive="base">
                                        <p:cTn id="129" dur="500" fill="hold"/>
                                        <p:tgtEl>
                                          <p:spTgt spid="85"/>
                                        </p:tgtEl>
                                        <p:attrNameLst>
                                          <p:attrName>ppt_y</p:attrName>
                                        </p:attrNameLst>
                                      </p:cBhvr>
                                      <p:tavLst>
                                        <p:tav tm="0">
                                          <p:val>
                                            <p:strVal val="0-#ppt_h/2"/>
                                          </p:val>
                                        </p:tav>
                                        <p:tav tm="100000">
                                          <p:val>
                                            <p:strVal val="#ppt_y"/>
                                          </p:val>
                                        </p:tav>
                                      </p:tavLst>
                                    </p:anim>
                                  </p:childTnLst>
                                </p:cTn>
                              </p:par>
                              <p:par>
                                <p:cTn id="130" presetID="2" presetClass="entr" presetSubtype="1" fill="hold" nodeType="withEffect">
                                  <p:stCondLst>
                                    <p:cond delay="0"/>
                                  </p:stCondLst>
                                  <p:childTnLst>
                                    <p:set>
                                      <p:cBhvr>
                                        <p:cTn id="131" dur="1" fill="hold">
                                          <p:stCondLst>
                                            <p:cond delay="0"/>
                                          </p:stCondLst>
                                        </p:cTn>
                                        <p:tgtEl>
                                          <p:spTgt spid="120"/>
                                        </p:tgtEl>
                                        <p:attrNameLst>
                                          <p:attrName>style.visibility</p:attrName>
                                        </p:attrNameLst>
                                      </p:cBhvr>
                                      <p:to>
                                        <p:strVal val="visible"/>
                                      </p:to>
                                    </p:set>
                                    <p:anim calcmode="lin" valueType="num">
                                      <p:cBhvr additive="base">
                                        <p:cTn id="132" dur="500" fill="hold"/>
                                        <p:tgtEl>
                                          <p:spTgt spid="120"/>
                                        </p:tgtEl>
                                        <p:attrNameLst>
                                          <p:attrName>ppt_x</p:attrName>
                                        </p:attrNameLst>
                                      </p:cBhvr>
                                      <p:tavLst>
                                        <p:tav tm="0">
                                          <p:val>
                                            <p:strVal val="#ppt_x"/>
                                          </p:val>
                                        </p:tav>
                                        <p:tav tm="100000">
                                          <p:val>
                                            <p:strVal val="#ppt_x"/>
                                          </p:val>
                                        </p:tav>
                                      </p:tavLst>
                                    </p:anim>
                                    <p:anim calcmode="lin" valueType="num">
                                      <p:cBhvr additive="base">
                                        <p:cTn id="133" dur="500" fill="hold"/>
                                        <p:tgtEl>
                                          <p:spTgt spid="120"/>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0"/>
                                  </p:stCondLst>
                                  <p:childTnLst>
                                    <p:set>
                                      <p:cBhvr>
                                        <p:cTn id="135" dur="1" fill="hold">
                                          <p:stCondLst>
                                            <p:cond delay="0"/>
                                          </p:stCondLst>
                                        </p:cTn>
                                        <p:tgtEl>
                                          <p:spTgt spid="70"/>
                                        </p:tgtEl>
                                        <p:attrNameLst>
                                          <p:attrName>style.visibility</p:attrName>
                                        </p:attrNameLst>
                                      </p:cBhvr>
                                      <p:to>
                                        <p:strVal val="visible"/>
                                      </p:to>
                                    </p:set>
                                    <p:anim calcmode="lin" valueType="num">
                                      <p:cBhvr additive="base">
                                        <p:cTn id="136" dur="500" fill="hold"/>
                                        <p:tgtEl>
                                          <p:spTgt spid="70"/>
                                        </p:tgtEl>
                                        <p:attrNameLst>
                                          <p:attrName>ppt_x</p:attrName>
                                        </p:attrNameLst>
                                      </p:cBhvr>
                                      <p:tavLst>
                                        <p:tav tm="0">
                                          <p:val>
                                            <p:strVal val="#ppt_x"/>
                                          </p:val>
                                        </p:tav>
                                        <p:tav tm="100000">
                                          <p:val>
                                            <p:strVal val="#ppt_x"/>
                                          </p:val>
                                        </p:tav>
                                      </p:tavLst>
                                    </p:anim>
                                    <p:anim calcmode="lin" valueType="num">
                                      <p:cBhvr additive="base">
                                        <p:cTn id="137" dur="50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1" fill="hold" nodeType="clickEffect">
                                  <p:stCondLst>
                                    <p:cond delay="0"/>
                                  </p:stCondLst>
                                  <p:childTnLst>
                                    <p:set>
                                      <p:cBhvr>
                                        <p:cTn id="141" dur="1" fill="hold">
                                          <p:stCondLst>
                                            <p:cond delay="0"/>
                                          </p:stCondLst>
                                        </p:cTn>
                                        <p:tgtEl>
                                          <p:spTgt spid="173"/>
                                        </p:tgtEl>
                                        <p:attrNameLst>
                                          <p:attrName>style.visibility</p:attrName>
                                        </p:attrNameLst>
                                      </p:cBhvr>
                                      <p:to>
                                        <p:strVal val="visible"/>
                                      </p:to>
                                    </p:set>
                                    <p:anim calcmode="lin" valueType="num">
                                      <p:cBhvr additive="base">
                                        <p:cTn id="142" dur="500" fill="hold"/>
                                        <p:tgtEl>
                                          <p:spTgt spid="173"/>
                                        </p:tgtEl>
                                        <p:attrNameLst>
                                          <p:attrName>ppt_x</p:attrName>
                                        </p:attrNameLst>
                                      </p:cBhvr>
                                      <p:tavLst>
                                        <p:tav tm="0">
                                          <p:val>
                                            <p:strVal val="#ppt_x"/>
                                          </p:val>
                                        </p:tav>
                                        <p:tav tm="100000">
                                          <p:val>
                                            <p:strVal val="#ppt_x"/>
                                          </p:val>
                                        </p:tav>
                                      </p:tavLst>
                                    </p:anim>
                                    <p:anim calcmode="lin" valueType="num">
                                      <p:cBhvr additive="base">
                                        <p:cTn id="143" dur="500" fill="hold"/>
                                        <p:tgtEl>
                                          <p:spTgt spid="173"/>
                                        </p:tgtEl>
                                        <p:attrNameLst>
                                          <p:attrName>ppt_y</p:attrName>
                                        </p:attrNameLst>
                                      </p:cBhvr>
                                      <p:tavLst>
                                        <p:tav tm="0">
                                          <p:val>
                                            <p:strVal val="0-#ppt_h/2"/>
                                          </p:val>
                                        </p:tav>
                                        <p:tav tm="100000">
                                          <p:val>
                                            <p:strVal val="#ppt_y"/>
                                          </p:val>
                                        </p:tav>
                                      </p:tavLst>
                                    </p:anim>
                                  </p:childTnLst>
                                </p:cTn>
                              </p:par>
                              <p:par>
                                <p:cTn id="144" presetID="2" presetClass="entr" presetSubtype="1" fill="hold" grpId="0" nodeType="withEffect">
                                  <p:stCondLst>
                                    <p:cond delay="0"/>
                                  </p:stCondLst>
                                  <p:childTnLst>
                                    <p:set>
                                      <p:cBhvr>
                                        <p:cTn id="145" dur="1" fill="hold">
                                          <p:stCondLst>
                                            <p:cond delay="0"/>
                                          </p:stCondLst>
                                        </p:cTn>
                                        <p:tgtEl>
                                          <p:spTgt spid="152"/>
                                        </p:tgtEl>
                                        <p:attrNameLst>
                                          <p:attrName>style.visibility</p:attrName>
                                        </p:attrNameLst>
                                      </p:cBhvr>
                                      <p:to>
                                        <p:strVal val="visible"/>
                                      </p:to>
                                    </p:set>
                                    <p:anim calcmode="lin" valueType="num">
                                      <p:cBhvr additive="base">
                                        <p:cTn id="146" dur="500" fill="hold"/>
                                        <p:tgtEl>
                                          <p:spTgt spid="152"/>
                                        </p:tgtEl>
                                        <p:attrNameLst>
                                          <p:attrName>ppt_x</p:attrName>
                                        </p:attrNameLst>
                                      </p:cBhvr>
                                      <p:tavLst>
                                        <p:tav tm="0">
                                          <p:val>
                                            <p:strVal val="#ppt_x"/>
                                          </p:val>
                                        </p:tav>
                                        <p:tav tm="100000">
                                          <p:val>
                                            <p:strVal val="#ppt_x"/>
                                          </p:val>
                                        </p:tav>
                                      </p:tavLst>
                                    </p:anim>
                                    <p:anim calcmode="lin" valueType="num">
                                      <p:cBhvr additive="base">
                                        <p:cTn id="147" dur="500" fill="hold"/>
                                        <p:tgtEl>
                                          <p:spTgt spid="152"/>
                                        </p:tgtEl>
                                        <p:attrNameLst>
                                          <p:attrName>ppt_y</p:attrName>
                                        </p:attrNameLst>
                                      </p:cBhvr>
                                      <p:tavLst>
                                        <p:tav tm="0">
                                          <p:val>
                                            <p:strVal val="0-#ppt_h/2"/>
                                          </p:val>
                                        </p:tav>
                                        <p:tav tm="100000">
                                          <p:val>
                                            <p:strVal val="#ppt_y"/>
                                          </p:val>
                                        </p:tav>
                                      </p:tavLst>
                                    </p:anim>
                                  </p:childTnLst>
                                </p:cTn>
                              </p:par>
                              <p:par>
                                <p:cTn id="148" presetID="2" presetClass="entr" presetSubtype="1" fill="hold" grpId="0" nodeType="withEffect">
                                  <p:stCondLst>
                                    <p:cond delay="0"/>
                                  </p:stCondLst>
                                  <p:childTnLst>
                                    <p:set>
                                      <p:cBhvr>
                                        <p:cTn id="149" dur="1" fill="hold">
                                          <p:stCondLst>
                                            <p:cond delay="0"/>
                                          </p:stCondLst>
                                        </p:cTn>
                                        <p:tgtEl>
                                          <p:spTgt spid="21"/>
                                        </p:tgtEl>
                                        <p:attrNameLst>
                                          <p:attrName>style.visibility</p:attrName>
                                        </p:attrNameLst>
                                      </p:cBhvr>
                                      <p:to>
                                        <p:strVal val="visible"/>
                                      </p:to>
                                    </p:set>
                                    <p:anim calcmode="lin" valueType="num">
                                      <p:cBhvr additive="base">
                                        <p:cTn id="150" dur="500" fill="hold"/>
                                        <p:tgtEl>
                                          <p:spTgt spid="21"/>
                                        </p:tgtEl>
                                        <p:attrNameLst>
                                          <p:attrName>ppt_x</p:attrName>
                                        </p:attrNameLst>
                                      </p:cBhvr>
                                      <p:tavLst>
                                        <p:tav tm="0">
                                          <p:val>
                                            <p:strVal val="#ppt_x"/>
                                          </p:val>
                                        </p:tav>
                                        <p:tav tm="100000">
                                          <p:val>
                                            <p:strVal val="#ppt_x"/>
                                          </p:val>
                                        </p:tav>
                                      </p:tavLst>
                                    </p:anim>
                                    <p:anim calcmode="lin" valueType="num">
                                      <p:cBhvr additive="base">
                                        <p:cTn id="151" dur="500" fill="hold"/>
                                        <p:tgtEl>
                                          <p:spTgt spid="21"/>
                                        </p:tgtEl>
                                        <p:attrNameLst>
                                          <p:attrName>ppt_y</p:attrName>
                                        </p:attrNameLst>
                                      </p:cBhvr>
                                      <p:tavLst>
                                        <p:tav tm="0">
                                          <p:val>
                                            <p:strVal val="0-#ppt_h/2"/>
                                          </p:val>
                                        </p:tav>
                                        <p:tav tm="100000">
                                          <p:val>
                                            <p:strVal val="#ppt_y"/>
                                          </p:val>
                                        </p:tav>
                                      </p:tavLst>
                                    </p:anim>
                                  </p:childTnLst>
                                </p:cTn>
                              </p:par>
                              <p:par>
                                <p:cTn id="152" presetID="2" presetClass="entr" presetSubtype="1" fill="hold" grpId="0" nodeType="withEffect">
                                  <p:stCondLst>
                                    <p:cond delay="0"/>
                                  </p:stCondLst>
                                  <p:childTnLst>
                                    <p:set>
                                      <p:cBhvr>
                                        <p:cTn id="153" dur="1" fill="hold">
                                          <p:stCondLst>
                                            <p:cond delay="0"/>
                                          </p:stCondLst>
                                        </p:cTn>
                                        <p:tgtEl>
                                          <p:spTgt spid="144"/>
                                        </p:tgtEl>
                                        <p:attrNameLst>
                                          <p:attrName>style.visibility</p:attrName>
                                        </p:attrNameLst>
                                      </p:cBhvr>
                                      <p:to>
                                        <p:strVal val="visible"/>
                                      </p:to>
                                    </p:set>
                                    <p:anim calcmode="lin" valueType="num">
                                      <p:cBhvr additive="base">
                                        <p:cTn id="154" dur="500" fill="hold"/>
                                        <p:tgtEl>
                                          <p:spTgt spid="144"/>
                                        </p:tgtEl>
                                        <p:attrNameLst>
                                          <p:attrName>ppt_x</p:attrName>
                                        </p:attrNameLst>
                                      </p:cBhvr>
                                      <p:tavLst>
                                        <p:tav tm="0">
                                          <p:val>
                                            <p:strVal val="#ppt_x"/>
                                          </p:val>
                                        </p:tav>
                                        <p:tav tm="100000">
                                          <p:val>
                                            <p:strVal val="#ppt_x"/>
                                          </p:val>
                                        </p:tav>
                                      </p:tavLst>
                                    </p:anim>
                                    <p:anim calcmode="lin" valueType="num">
                                      <p:cBhvr additive="base">
                                        <p:cTn id="155" dur="500" fill="hold"/>
                                        <p:tgtEl>
                                          <p:spTgt spid="144"/>
                                        </p:tgtEl>
                                        <p:attrNameLst>
                                          <p:attrName>ppt_y</p:attrName>
                                        </p:attrNameLst>
                                      </p:cBhvr>
                                      <p:tavLst>
                                        <p:tav tm="0">
                                          <p:val>
                                            <p:strVal val="0-#ppt_h/2"/>
                                          </p:val>
                                        </p:tav>
                                        <p:tav tm="100000">
                                          <p:val>
                                            <p:strVal val="#ppt_y"/>
                                          </p:val>
                                        </p:tav>
                                      </p:tavLst>
                                    </p:anim>
                                  </p:childTnLst>
                                </p:cTn>
                              </p:par>
                              <p:par>
                                <p:cTn id="156" presetID="2" presetClass="entr" presetSubtype="1" fill="hold" nodeType="withEffect">
                                  <p:stCondLst>
                                    <p:cond delay="0"/>
                                  </p:stCondLst>
                                  <p:childTnLst>
                                    <p:set>
                                      <p:cBhvr>
                                        <p:cTn id="157" dur="1" fill="hold">
                                          <p:stCondLst>
                                            <p:cond delay="0"/>
                                          </p:stCondLst>
                                        </p:cTn>
                                        <p:tgtEl>
                                          <p:spTgt spid="143"/>
                                        </p:tgtEl>
                                        <p:attrNameLst>
                                          <p:attrName>style.visibility</p:attrName>
                                        </p:attrNameLst>
                                      </p:cBhvr>
                                      <p:to>
                                        <p:strVal val="visible"/>
                                      </p:to>
                                    </p:set>
                                    <p:anim calcmode="lin" valueType="num">
                                      <p:cBhvr additive="base">
                                        <p:cTn id="158" dur="500" fill="hold"/>
                                        <p:tgtEl>
                                          <p:spTgt spid="143"/>
                                        </p:tgtEl>
                                        <p:attrNameLst>
                                          <p:attrName>ppt_x</p:attrName>
                                        </p:attrNameLst>
                                      </p:cBhvr>
                                      <p:tavLst>
                                        <p:tav tm="0">
                                          <p:val>
                                            <p:strVal val="#ppt_x"/>
                                          </p:val>
                                        </p:tav>
                                        <p:tav tm="100000">
                                          <p:val>
                                            <p:strVal val="#ppt_x"/>
                                          </p:val>
                                        </p:tav>
                                      </p:tavLst>
                                    </p:anim>
                                    <p:anim calcmode="lin" valueType="num">
                                      <p:cBhvr additive="base">
                                        <p:cTn id="159" dur="500" fill="hold"/>
                                        <p:tgtEl>
                                          <p:spTgt spid="143"/>
                                        </p:tgtEl>
                                        <p:attrNameLst>
                                          <p:attrName>ppt_y</p:attrName>
                                        </p:attrNameLst>
                                      </p:cBhvr>
                                      <p:tavLst>
                                        <p:tav tm="0">
                                          <p:val>
                                            <p:strVal val="0-#ppt_h/2"/>
                                          </p:val>
                                        </p:tav>
                                        <p:tav tm="100000">
                                          <p:val>
                                            <p:strVal val="#ppt_y"/>
                                          </p:val>
                                        </p:tav>
                                      </p:tavLst>
                                    </p:anim>
                                  </p:childTnLst>
                                </p:cTn>
                              </p:par>
                              <p:par>
                                <p:cTn id="160" presetID="2" presetClass="entr" presetSubtype="1" fill="hold" nodeType="withEffect">
                                  <p:stCondLst>
                                    <p:cond delay="0"/>
                                  </p:stCondLst>
                                  <p:childTnLst>
                                    <p:set>
                                      <p:cBhvr>
                                        <p:cTn id="161" dur="1" fill="hold">
                                          <p:stCondLst>
                                            <p:cond delay="0"/>
                                          </p:stCondLst>
                                        </p:cTn>
                                        <p:tgtEl>
                                          <p:spTgt spid="154"/>
                                        </p:tgtEl>
                                        <p:attrNameLst>
                                          <p:attrName>style.visibility</p:attrName>
                                        </p:attrNameLst>
                                      </p:cBhvr>
                                      <p:to>
                                        <p:strVal val="visible"/>
                                      </p:to>
                                    </p:set>
                                    <p:anim calcmode="lin" valueType="num">
                                      <p:cBhvr additive="base">
                                        <p:cTn id="162" dur="500" fill="hold"/>
                                        <p:tgtEl>
                                          <p:spTgt spid="154"/>
                                        </p:tgtEl>
                                        <p:attrNameLst>
                                          <p:attrName>ppt_x</p:attrName>
                                        </p:attrNameLst>
                                      </p:cBhvr>
                                      <p:tavLst>
                                        <p:tav tm="0">
                                          <p:val>
                                            <p:strVal val="#ppt_x"/>
                                          </p:val>
                                        </p:tav>
                                        <p:tav tm="100000">
                                          <p:val>
                                            <p:strVal val="#ppt_x"/>
                                          </p:val>
                                        </p:tav>
                                      </p:tavLst>
                                    </p:anim>
                                    <p:anim calcmode="lin" valueType="num">
                                      <p:cBhvr additive="base">
                                        <p:cTn id="163" dur="500" fill="hold"/>
                                        <p:tgtEl>
                                          <p:spTgt spid="154"/>
                                        </p:tgtEl>
                                        <p:attrNameLst>
                                          <p:attrName>ppt_y</p:attrName>
                                        </p:attrNameLst>
                                      </p:cBhvr>
                                      <p:tavLst>
                                        <p:tav tm="0">
                                          <p:val>
                                            <p:strVal val="0-#ppt_h/2"/>
                                          </p:val>
                                        </p:tav>
                                        <p:tav tm="100000">
                                          <p:val>
                                            <p:strVal val="#ppt_y"/>
                                          </p:val>
                                        </p:tav>
                                      </p:tavLst>
                                    </p:anim>
                                  </p:childTnLst>
                                </p:cTn>
                              </p:par>
                              <p:par>
                                <p:cTn id="164" presetID="2" presetClass="entr" presetSubtype="1" fill="hold" nodeType="withEffect">
                                  <p:stCondLst>
                                    <p:cond delay="0"/>
                                  </p:stCondLst>
                                  <p:childTnLst>
                                    <p:set>
                                      <p:cBhvr>
                                        <p:cTn id="165" dur="1" fill="hold">
                                          <p:stCondLst>
                                            <p:cond delay="0"/>
                                          </p:stCondLst>
                                        </p:cTn>
                                        <p:tgtEl>
                                          <p:spTgt spid="162"/>
                                        </p:tgtEl>
                                        <p:attrNameLst>
                                          <p:attrName>style.visibility</p:attrName>
                                        </p:attrNameLst>
                                      </p:cBhvr>
                                      <p:to>
                                        <p:strVal val="visible"/>
                                      </p:to>
                                    </p:set>
                                    <p:anim calcmode="lin" valueType="num">
                                      <p:cBhvr additive="base">
                                        <p:cTn id="166" dur="500" fill="hold"/>
                                        <p:tgtEl>
                                          <p:spTgt spid="162"/>
                                        </p:tgtEl>
                                        <p:attrNameLst>
                                          <p:attrName>ppt_x</p:attrName>
                                        </p:attrNameLst>
                                      </p:cBhvr>
                                      <p:tavLst>
                                        <p:tav tm="0">
                                          <p:val>
                                            <p:strVal val="#ppt_x"/>
                                          </p:val>
                                        </p:tav>
                                        <p:tav tm="100000">
                                          <p:val>
                                            <p:strVal val="#ppt_x"/>
                                          </p:val>
                                        </p:tav>
                                      </p:tavLst>
                                    </p:anim>
                                    <p:anim calcmode="lin" valueType="num">
                                      <p:cBhvr additive="base">
                                        <p:cTn id="167" dur="500" fill="hold"/>
                                        <p:tgtEl>
                                          <p:spTgt spid="162"/>
                                        </p:tgtEl>
                                        <p:attrNameLst>
                                          <p:attrName>ppt_y</p:attrName>
                                        </p:attrNameLst>
                                      </p:cBhvr>
                                      <p:tavLst>
                                        <p:tav tm="0">
                                          <p:val>
                                            <p:strVal val="0-#ppt_h/2"/>
                                          </p:val>
                                        </p:tav>
                                        <p:tav tm="100000">
                                          <p:val>
                                            <p:strVal val="#ppt_y"/>
                                          </p:val>
                                        </p:tav>
                                      </p:tavLst>
                                    </p:anim>
                                  </p:childTnLst>
                                </p:cTn>
                              </p:par>
                              <p:par>
                                <p:cTn id="168" presetID="2" presetClass="entr" presetSubtype="1" fill="hold" nodeType="withEffect">
                                  <p:stCondLst>
                                    <p:cond delay="0"/>
                                  </p:stCondLst>
                                  <p:childTnLst>
                                    <p:set>
                                      <p:cBhvr>
                                        <p:cTn id="169" dur="1" fill="hold">
                                          <p:stCondLst>
                                            <p:cond delay="0"/>
                                          </p:stCondLst>
                                        </p:cTn>
                                        <p:tgtEl>
                                          <p:spTgt spid="165"/>
                                        </p:tgtEl>
                                        <p:attrNameLst>
                                          <p:attrName>style.visibility</p:attrName>
                                        </p:attrNameLst>
                                      </p:cBhvr>
                                      <p:to>
                                        <p:strVal val="visible"/>
                                      </p:to>
                                    </p:set>
                                    <p:anim calcmode="lin" valueType="num">
                                      <p:cBhvr additive="base">
                                        <p:cTn id="170" dur="500" fill="hold"/>
                                        <p:tgtEl>
                                          <p:spTgt spid="165"/>
                                        </p:tgtEl>
                                        <p:attrNameLst>
                                          <p:attrName>ppt_x</p:attrName>
                                        </p:attrNameLst>
                                      </p:cBhvr>
                                      <p:tavLst>
                                        <p:tav tm="0">
                                          <p:val>
                                            <p:strVal val="#ppt_x"/>
                                          </p:val>
                                        </p:tav>
                                        <p:tav tm="100000">
                                          <p:val>
                                            <p:strVal val="#ppt_x"/>
                                          </p:val>
                                        </p:tav>
                                      </p:tavLst>
                                    </p:anim>
                                    <p:anim calcmode="lin" valueType="num">
                                      <p:cBhvr additive="base">
                                        <p:cTn id="171" dur="500" fill="hold"/>
                                        <p:tgtEl>
                                          <p:spTgt spid="165"/>
                                        </p:tgtEl>
                                        <p:attrNameLst>
                                          <p:attrName>ppt_y</p:attrName>
                                        </p:attrNameLst>
                                      </p:cBhvr>
                                      <p:tavLst>
                                        <p:tav tm="0">
                                          <p:val>
                                            <p:strVal val="0-#ppt_h/2"/>
                                          </p:val>
                                        </p:tav>
                                        <p:tav tm="100000">
                                          <p:val>
                                            <p:strVal val="#ppt_y"/>
                                          </p:val>
                                        </p:tav>
                                      </p:tavLst>
                                    </p:anim>
                                  </p:childTnLst>
                                </p:cTn>
                              </p:par>
                              <p:par>
                                <p:cTn id="172" presetID="2" presetClass="entr" presetSubtype="1" fill="hold" grpId="0" nodeType="withEffect">
                                  <p:stCondLst>
                                    <p:cond delay="0"/>
                                  </p:stCondLst>
                                  <p:childTnLst>
                                    <p:set>
                                      <p:cBhvr>
                                        <p:cTn id="173" dur="1" fill="hold">
                                          <p:stCondLst>
                                            <p:cond delay="0"/>
                                          </p:stCondLst>
                                        </p:cTn>
                                        <p:tgtEl>
                                          <p:spTgt spid="134"/>
                                        </p:tgtEl>
                                        <p:attrNameLst>
                                          <p:attrName>style.visibility</p:attrName>
                                        </p:attrNameLst>
                                      </p:cBhvr>
                                      <p:to>
                                        <p:strVal val="visible"/>
                                      </p:to>
                                    </p:set>
                                    <p:anim calcmode="lin" valueType="num">
                                      <p:cBhvr additive="base">
                                        <p:cTn id="174" dur="500" fill="hold"/>
                                        <p:tgtEl>
                                          <p:spTgt spid="134"/>
                                        </p:tgtEl>
                                        <p:attrNameLst>
                                          <p:attrName>ppt_x</p:attrName>
                                        </p:attrNameLst>
                                      </p:cBhvr>
                                      <p:tavLst>
                                        <p:tav tm="0">
                                          <p:val>
                                            <p:strVal val="#ppt_x"/>
                                          </p:val>
                                        </p:tav>
                                        <p:tav tm="100000">
                                          <p:val>
                                            <p:strVal val="#ppt_x"/>
                                          </p:val>
                                        </p:tav>
                                      </p:tavLst>
                                    </p:anim>
                                    <p:anim calcmode="lin" valueType="num">
                                      <p:cBhvr additive="base">
                                        <p:cTn id="175" dur="500" fill="hold"/>
                                        <p:tgtEl>
                                          <p:spTgt spid="134"/>
                                        </p:tgtEl>
                                        <p:attrNameLst>
                                          <p:attrName>ppt_y</p:attrName>
                                        </p:attrNameLst>
                                      </p:cBhvr>
                                      <p:tavLst>
                                        <p:tav tm="0">
                                          <p:val>
                                            <p:strVal val="0-#ppt_h/2"/>
                                          </p:val>
                                        </p:tav>
                                        <p:tav tm="100000">
                                          <p:val>
                                            <p:strVal val="#ppt_y"/>
                                          </p:val>
                                        </p:tav>
                                      </p:tavLst>
                                    </p:anim>
                                  </p:childTnLst>
                                </p:cTn>
                              </p:par>
                              <p:par>
                                <p:cTn id="176" presetID="2" presetClass="entr" presetSubtype="1" fill="hold" grpId="0" nodeType="withEffect">
                                  <p:stCondLst>
                                    <p:cond delay="0"/>
                                  </p:stCondLst>
                                  <p:childTnLst>
                                    <p:set>
                                      <p:cBhvr>
                                        <p:cTn id="177" dur="1" fill="hold">
                                          <p:stCondLst>
                                            <p:cond delay="0"/>
                                          </p:stCondLst>
                                        </p:cTn>
                                        <p:tgtEl>
                                          <p:spTgt spid="133"/>
                                        </p:tgtEl>
                                        <p:attrNameLst>
                                          <p:attrName>style.visibility</p:attrName>
                                        </p:attrNameLst>
                                      </p:cBhvr>
                                      <p:to>
                                        <p:strVal val="visible"/>
                                      </p:to>
                                    </p:set>
                                    <p:anim calcmode="lin" valueType="num">
                                      <p:cBhvr additive="base">
                                        <p:cTn id="178" dur="500" fill="hold"/>
                                        <p:tgtEl>
                                          <p:spTgt spid="133"/>
                                        </p:tgtEl>
                                        <p:attrNameLst>
                                          <p:attrName>ppt_x</p:attrName>
                                        </p:attrNameLst>
                                      </p:cBhvr>
                                      <p:tavLst>
                                        <p:tav tm="0">
                                          <p:val>
                                            <p:strVal val="#ppt_x"/>
                                          </p:val>
                                        </p:tav>
                                        <p:tav tm="100000">
                                          <p:val>
                                            <p:strVal val="#ppt_x"/>
                                          </p:val>
                                        </p:tav>
                                      </p:tavLst>
                                    </p:anim>
                                    <p:anim calcmode="lin" valueType="num">
                                      <p:cBhvr additive="base">
                                        <p:cTn id="179" dur="500" fill="hold"/>
                                        <p:tgtEl>
                                          <p:spTgt spid="1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 grpId="0"/>
      <p:bldP spid="150" grpId="0"/>
      <p:bldP spid="151" grpId="0"/>
      <p:bldP spid="152" grpId="0"/>
      <p:bldP spid="2" grpId="0"/>
      <p:bldP spid="70" grpId="0"/>
      <p:bldP spid="81" grpId="0"/>
      <p:bldP spid="85" grpId="0"/>
      <p:bldP spid="133" grpId="0"/>
      <p:bldP spid="134" grpId="0"/>
      <p:bldP spid="140" grpId="0"/>
      <p:bldP spid="141" grpId="0"/>
      <p:bldP spid="142" grpId="0"/>
      <p:bldP spid="144" grpId="0"/>
      <p:bldP spid="145" grpId="0"/>
      <p:bldP spid="21" grpId="0"/>
      <p:bldP spid="126" grpId="0"/>
      <p:bldP spid="94" grpId="0" animBg="1"/>
      <p:bldP spid="95" grpId="0" animBg="1"/>
      <p:bldP spid="3" grpId="0"/>
      <p:bldP spid="10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Isosceles Triangle 22">
            <a:extLst>
              <a:ext uri="{FF2B5EF4-FFF2-40B4-BE49-F238E27FC236}">
                <a16:creationId xmlns:a16="http://schemas.microsoft.com/office/drawing/2014/main" xmlns="" id="{4883014C-FFC3-6C48-AC27-D24F526B5F91}"/>
              </a:ext>
            </a:extLst>
          </p:cNvPr>
          <p:cNvSpPr/>
          <p:nvPr/>
        </p:nvSpPr>
        <p:spPr>
          <a:xfrm>
            <a:off x="4200701" y="1255558"/>
            <a:ext cx="3402720" cy="1178723"/>
          </a:xfrm>
          <a:prstGeom prst="triangle">
            <a:avLst>
              <a:gd name="adj" fmla="val 517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5" name="Graphique 54">
            <a:extLst>
              <a:ext uri="{FF2B5EF4-FFF2-40B4-BE49-F238E27FC236}">
                <a16:creationId xmlns:a16="http://schemas.microsoft.com/office/drawing/2014/main" xmlns="" id="{00000000-0008-0000-0500-000004000000}"/>
              </a:ext>
            </a:extLst>
          </p:cNvPr>
          <p:cNvGraphicFramePr>
            <a:graphicFrameLocks/>
          </p:cNvGraphicFramePr>
          <p:nvPr>
            <p:extLst>
              <p:ext uri="{D42A27DB-BD31-4B8C-83A1-F6EECF244321}">
                <p14:modId xmlns:p14="http://schemas.microsoft.com/office/powerpoint/2010/main" val="2039933747"/>
              </p:ext>
            </p:extLst>
          </p:nvPr>
        </p:nvGraphicFramePr>
        <p:xfrm>
          <a:off x="2566830" y="3594834"/>
          <a:ext cx="6420301" cy="758605"/>
        </p:xfrm>
        <a:graphic>
          <a:graphicData uri="http://schemas.openxmlformats.org/drawingml/2006/chart">
            <c:chart xmlns:c="http://schemas.openxmlformats.org/drawingml/2006/chart" xmlns:r="http://schemas.openxmlformats.org/officeDocument/2006/relationships" r:id="rId2"/>
          </a:graphicData>
        </a:graphic>
      </p:graphicFrame>
      <p:grpSp>
        <p:nvGrpSpPr>
          <p:cNvPr id="52" name="Groupe 51">
            <a:extLst>
              <a:ext uri="{FF2B5EF4-FFF2-40B4-BE49-F238E27FC236}">
                <a16:creationId xmlns:a16="http://schemas.microsoft.com/office/drawing/2014/main" xmlns="" id="{810B499C-F43F-9A44-BB6F-CE1364EBEAD1}"/>
              </a:ext>
            </a:extLst>
          </p:cNvPr>
          <p:cNvGrpSpPr/>
          <p:nvPr/>
        </p:nvGrpSpPr>
        <p:grpSpPr>
          <a:xfrm>
            <a:off x="4082886" y="1"/>
            <a:ext cx="8109114" cy="5773530"/>
            <a:chOff x="4082886" y="1"/>
            <a:chExt cx="8109114" cy="5773530"/>
          </a:xfrm>
        </p:grpSpPr>
        <p:sp>
          <p:nvSpPr>
            <p:cNvPr id="53" name="Isosceles Triangle 22">
              <a:extLst>
                <a:ext uri="{FF2B5EF4-FFF2-40B4-BE49-F238E27FC236}">
                  <a16:creationId xmlns:a16="http://schemas.microsoft.com/office/drawing/2014/main" xmlns="" id="{44E2C275-FAC4-3741-A5CA-5509D304848D}"/>
                </a:ext>
              </a:extLst>
            </p:cNvPr>
            <p:cNvSpPr/>
            <p:nvPr/>
          </p:nvSpPr>
          <p:spPr>
            <a:xfrm>
              <a:off x="4200701" y="1255558"/>
              <a:ext cx="3402720" cy="1178723"/>
            </a:xfrm>
            <a:prstGeom prst="triangle">
              <a:avLst>
                <a:gd name="adj" fmla="val 5179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ight Triangle 3">
              <a:extLst>
                <a:ext uri="{FF2B5EF4-FFF2-40B4-BE49-F238E27FC236}">
                  <a16:creationId xmlns:a16="http://schemas.microsoft.com/office/drawing/2014/main" xmlns="" id="{3A7F6F02-363D-0045-B194-BCB177812264}"/>
                </a:ext>
              </a:extLst>
            </p:cNvPr>
            <p:cNvSpPr/>
            <p:nvPr/>
          </p:nvSpPr>
          <p:spPr>
            <a:xfrm rot="16200000" flipH="1">
              <a:off x="5250678" y="-1167791"/>
              <a:ext cx="5773530" cy="8109114"/>
            </a:xfrm>
            <a:custGeom>
              <a:avLst/>
              <a:gdLst>
                <a:gd name="connsiteX0" fmla="*/ 0 w 4559787"/>
                <a:gd name="connsiteY0" fmla="*/ 8951410 h 8951410"/>
                <a:gd name="connsiteX1" fmla="*/ 0 w 4559787"/>
                <a:gd name="connsiteY1" fmla="*/ 0 h 8951410"/>
                <a:gd name="connsiteX2" fmla="*/ 4559787 w 4559787"/>
                <a:gd name="connsiteY2" fmla="*/ 8951410 h 8951410"/>
                <a:gd name="connsiteX3" fmla="*/ 0 w 4559787"/>
                <a:gd name="connsiteY3" fmla="*/ 8951410 h 8951410"/>
                <a:gd name="connsiteX0" fmla="*/ 0 w 4589770"/>
                <a:gd name="connsiteY0" fmla="*/ 8951410 h 8951413"/>
                <a:gd name="connsiteX1" fmla="*/ 0 w 4589770"/>
                <a:gd name="connsiteY1" fmla="*/ 0 h 8951413"/>
                <a:gd name="connsiteX2" fmla="*/ 4589770 w 4589770"/>
                <a:gd name="connsiteY2" fmla="*/ 8951413 h 8951413"/>
                <a:gd name="connsiteX3" fmla="*/ 0 w 4589770"/>
                <a:gd name="connsiteY3" fmla="*/ 8951410 h 8951413"/>
              </a:gdLst>
              <a:ahLst/>
              <a:cxnLst>
                <a:cxn ang="0">
                  <a:pos x="connsiteX0" y="connsiteY0"/>
                </a:cxn>
                <a:cxn ang="0">
                  <a:pos x="connsiteX1" y="connsiteY1"/>
                </a:cxn>
                <a:cxn ang="0">
                  <a:pos x="connsiteX2" y="connsiteY2"/>
                </a:cxn>
                <a:cxn ang="0">
                  <a:pos x="connsiteX3" y="connsiteY3"/>
                </a:cxn>
              </a:cxnLst>
              <a:rect l="l" t="t" r="r" b="b"/>
              <a:pathLst>
                <a:path w="4589770" h="8951413">
                  <a:moveTo>
                    <a:pt x="0" y="8951410"/>
                  </a:moveTo>
                  <a:lnTo>
                    <a:pt x="0" y="0"/>
                  </a:lnTo>
                  <a:lnTo>
                    <a:pt x="4589770" y="8951413"/>
                  </a:lnTo>
                  <a:lnTo>
                    <a:pt x="0" y="89514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grpSp>
      <p:sp>
        <p:nvSpPr>
          <p:cNvPr id="4" name="Right Triangle 3">
            <a:extLst>
              <a:ext uri="{FF2B5EF4-FFF2-40B4-BE49-F238E27FC236}">
                <a16:creationId xmlns:a16="http://schemas.microsoft.com/office/drawing/2014/main" xmlns="" id="{3C4087ED-249D-48F5-89B3-F718BE40B90C}"/>
              </a:ext>
            </a:extLst>
          </p:cNvPr>
          <p:cNvSpPr/>
          <p:nvPr/>
        </p:nvSpPr>
        <p:spPr>
          <a:xfrm rot="5400000">
            <a:off x="1505204" y="-1520735"/>
            <a:ext cx="5067643" cy="8109114"/>
          </a:xfrm>
          <a:custGeom>
            <a:avLst/>
            <a:gdLst>
              <a:gd name="connsiteX0" fmla="*/ 0 w 4559787"/>
              <a:gd name="connsiteY0" fmla="*/ 8951410 h 8951410"/>
              <a:gd name="connsiteX1" fmla="*/ 0 w 4559787"/>
              <a:gd name="connsiteY1" fmla="*/ 0 h 8951410"/>
              <a:gd name="connsiteX2" fmla="*/ 4559787 w 4559787"/>
              <a:gd name="connsiteY2" fmla="*/ 8951410 h 8951410"/>
              <a:gd name="connsiteX3" fmla="*/ 0 w 4559787"/>
              <a:gd name="connsiteY3" fmla="*/ 8951410 h 8951410"/>
              <a:gd name="connsiteX0" fmla="*/ 0 w 4589770"/>
              <a:gd name="connsiteY0" fmla="*/ 8951410 h 8951413"/>
              <a:gd name="connsiteX1" fmla="*/ 0 w 4589770"/>
              <a:gd name="connsiteY1" fmla="*/ 0 h 8951413"/>
              <a:gd name="connsiteX2" fmla="*/ 4589770 w 4589770"/>
              <a:gd name="connsiteY2" fmla="*/ 8951413 h 8951413"/>
              <a:gd name="connsiteX3" fmla="*/ 0 w 4589770"/>
              <a:gd name="connsiteY3" fmla="*/ 8951410 h 8951413"/>
            </a:gdLst>
            <a:ahLst/>
            <a:cxnLst>
              <a:cxn ang="0">
                <a:pos x="connsiteX0" y="connsiteY0"/>
              </a:cxn>
              <a:cxn ang="0">
                <a:pos x="connsiteX1" y="connsiteY1"/>
              </a:cxn>
              <a:cxn ang="0">
                <a:pos x="connsiteX2" y="connsiteY2"/>
              </a:cxn>
              <a:cxn ang="0">
                <a:pos x="connsiteX3" y="connsiteY3"/>
              </a:cxn>
            </a:cxnLst>
            <a:rect l="l" t="t" r="r" b="b"/>
            <a:pathLst>
              <a:path w="4589770" h="8951413">
                <a:moveTo>
                  <a:pt x="0" y="8951410"/>
                </a:moveTo>
                <a:lnTo>
                  <a:pt x="0" y="0"/>
                </a:lnTo>
                <a:lnTo>
                  <a:pt x="4589770" y="8951413"/>
                </a:lnTo>
                <a:lnTo>
                  <a:pt x="0" y="895141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3">
            <a:extLst>
              <a:ext uri="{FF2B5EF4-FFF2-40B4-BE49-F238E27FC236}">
                <a16:creationId xmlns:a16="http://schemas.microsoft.com/office/drawing/2014/main" xmlns="" id="{B1699F30-C38E-3847-BBC0-0207F7B69B22}"/>
              </a:ext>
            </a:extLst>
          </p:cNvPr>
          <p:cNvSpPr txBox="1"/>
          <p:nvPr/>
        </p:nvSpPr>
        <p:spPr>
          <a:xfrm>
            <a:off x="542594" y="354449"/>
            <a:ext cx="5584976" cy="712694"/>
          </a:xfrm>
          <a:prstGeom prst="rect">
            <a:avLst/>
          </a:prstGeom>
          <a:noFill/>
        </p:spPr>
        <p:txBody>
          <a:bodyPr wrap="square" rtlCol="0">
            <a:noAutofit/>
          </a:bodyPr>
          <a:lstStyle/>
          <a:p>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Montants adjugés en</a:t>
            </a:r>
          </a:p>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&amp; objets de collection </a:t>
            </a:r>
          </a:p>
          <a:p>
            <a:r>
              <a:rPr lang="fr-FR" b="1" dirty="0">
                <a:solidFill>
                  <a:schemeClr val="bg1"/>
                </a:solidFill>
                <a:latin typeface="Open Sans" panose="020B0606030504020204" pitchFamily="34" charset="0"/>
              </a:rPr>
              <a:t>350 maisons de vente </a:t>
            </a:r>
          </a:p>
        </p:txBody>
      </p:sp>
      <p:sp>
        <p:nvSpPr>
          <p:cNvPr id="25" name="Rectangle: Rounded Corners 4">
            <a:extLst>
              <a:ext uri="{FF2B5EF4-FFF2-40B4-BE49-F238E27FC236}">
                <a16:creationId xmlns:a16="http://schemas.microsoft.com/office/drawing/2014/main" xmlns="" id="{A3D5B732-8207-7146-B970-1115A16A73B8}"/>
              </a:ext>
            </a:extLst>
          </p:cNvPr>
          <p:cNvSpPr/>
          <p:nvPr/>
        </p:nvSpPr>
        <p:spPr>
          <a:xfrm rot="16200000">
            <a:off x="148406" y="713055"/>
            <a:ext cx="596761" cy="100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grpSp>
        <p:nvGrpSpPr>
          <p:cNvPr id="2" name="Groupe 1">
            <a:extLst>
              <a:ext uri="{FF2B5EF4-FFF2-40B4-BE49-F238E27FC236}">
                <a16:creationId xmlns:a16="http://schemas.microsoft.com/office/drawing/2014/main" xmlns="" id="{3ED8D6B0-F3B1-DF44-B738-92C399B2C334}"/>
              </a:ext>
            </a:extLst>
          </p:cNvPr>
          <p:cNvGrpSpPr/>
          <p:nvPr/>
        </p:nvGrpSpPr>
        <p:grpSpPr>
          <a:xfrm>
            <a:off x="6060872" y="354449"/>
            <a:ext cx="5701883" cy="712694"/>
            <a:chOff x="6060872" y="601949"/>
            <a:chExt cx="5701883" cy="712694"/>
          </a:xfrm>
        </p:grpSpPr>
        <p:sp>
          <p:nvSpPr>
            <p:cNvPr id="92" name="TextBox 3">
              <a:extLst>
                <a:ext uri="{FF2B5EF4-FFF2-40B4-BE49-F238E27FC236}">
                  <a16:creationId xmlns:a16="http://schemas.microsoft.com/office/drawing/2014/main" xmlns="" id="{96E755FE-2F24-9048-82C7-DBC11DC66445}"/>
                </a:ext>
              </a:extLst>
            </p:cNvPr>
            <p:cNvSpPr txBox="1"/>
            <p:nvPr/>
          </p:nvSpPr>
          <p:spPr>
            <a:xfrm>
              <a:off x="6060872" y="601949"/>
              <a:ext cx="5584976" cy="712694"/>
            </a:xfrm>
            <a:prstGeom prst="rect">
              <a:avLst/>
            </a:prstGeom>
            <a:noFill/>
          </p:spPr>
          <p:txBody>
            <a:bodyPr wrap="square" rtlCol="0">
              <a:noAutofit/>
            </a:bodyPr>
            <a:lstStyle/>
            <a:p>
              <a:pPr algn="r"/>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Répartition par secteurs </a:t>
              </a:r>
            </a:p>
            <a:p>
              <a:pPr algn="r"/>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Art et Objets de Collection en 2019</a:t>
              </a:r>
            </a:p>
          </p:txBody>
        </p:sp>
        <p:sp>
          <p:nvSpPr>
            <p:cNvPr id="93" name="Rectangle: Rounded Corners 4">
              <a:extLst>
                <a:ext uri="{FF2B5EF4-FFF2-40B4-BE49-F238E27FC236}">
                  <a16:creationId xmlns:a16="http://schemas.microsoft.com/office/drawing/2014/main" xmlns="" id="{AEC68011-7794-9848-8B55-3916166643C6}"/>
                </a:ext>
              </a:extLst>
            </p:cNvPr>
            <p:cNvSpPr/>
            <p:nvPr/>
          </p:nvSpPr>
          <p:spPr>
            <a:xfrm rot="16200000">
              <a:off x="11478355" y="884562"/>
              <a:ext cx="497681" cy="7111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grpSp>
      <p:sp>
        <p:nvSpPr>
          <p:cNvPr id="98" name="TextBox 3">
            <a:extLst>
              <a:ext uri="{FF2B5EF4-FFF2-40B4-BE49-F238E27FC236}">
                <a16:creationId xmlns:a16="http://schemas.microsoft.com/office/drawing/2014/main" xmlns="" id="{BC5E65BC-9222-5848-B25A-5D9B70073B87}"/>
              </a:ext>
            </a:extLst>
          </p:cNvPr>
          <p:cNvSpPr txBox="1"/>
          <p:nvPr/>
        </p:nvSpPr>
        <p:spPr>
          <a:xfrm>
            <a:off x="3049406" y="2693834"/>
            <a:ext cx="5584976" cy="754388"/>
          </a:xfrm>
          <a:prstGeom prst="rect">
            <a:avLst/>
          </a:prstGeom>
          <a:noFill/>
        </p:spPr>
        <p:txBody>
          <a:bodyPr wrap="square" rtlCol="0">
            <a:noAutofit/>
          </a:bodyPr>
          <a:lstStyle/>
          <a:p>
            <a:pPr algn="ctr"/>
            <a:r>
              <a:rPr lang="fr-FR"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Évolution des montants adjugés </a:t>
            </a:r>
          </a:p>
          <a:p>
            <a:pPr algn="ctr"/>
            <a:r>
              <a:rPr lang="fr-FR" sz="1600"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en France entre 2010 et 2019 </a:t>
            </a:r>
          </a:p>
          <a:p>
            <a:pPr algn="ctr"/>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(hors frais, en millions d'euros)</a:t>
            </a:r>
            <a:endPar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Rectangle: Rounded Corners 4">
            <a:extLst>
              <a:ext uri="{FF2B5EF4-FFF2-40B4-BE49-F238E27FC236}">
                <a16:creationId xmlns:a16="http://schemas.microsoft.com/office/drawing/2014/main" xmlns="" id="{61AAD50E-CE20-6C47-A424-ABE3D04E9839}"/>
              </a:ext>
            </a:extLst>
          </p:cNvPr>
          <p:cNvSpPr/>
          <p:nvPr/>
        </p:nvSpPr>
        <p:spPr>
          <a:xfrm>
            <a:off x="5660733" y="2549806"/>
            <a:ext cx="497681" cy="7111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pic>
        <p:nvPicPr>
          <p:cNvPr id="118" name="Graphique 117">
            <a:extLst>
              <a:ext uri="{FF2B5EF4-FFF2-40B4-BE49-F238E27FC236}">
                <a16:creationId xmlns:a16="http://schemas.microsoft.com/office/drawing/2014/main" xmlns="" id="{34471609-0021-4844-B35F-5CF89D4F4D9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760254" y="1572449"/>
            <a:ext cx="298641" cy="716740"/>
          </a:xfrm>
          <a:prstGeom prst="rect">
            <a:avLst/>
          </a:prstGeom>
        </p:spPr>
      </p:pic>
      <p:cxnSp>
        <p:nvCxnSpPr>
          <p:cNvPr id="143" name="Connecteur droit avec flèche 142">
            <a:extLst>
              <a:ext uri="{FF2B5EF4-FFF2-40B4-BE49-F238E27FC236}">
                <a16:creationId xmlns:a16="http://schemas.microsoft.com/office/drawing/2014/main" xmlns="" id="{3BFFFE71-AC26-804D-9961-9E2A8B87BA2F}"/>
              </a:ext>
            </a:extLst>
          </p:cNvPr>
          <p:cNvCxnSpPr>
            <a:cxnSpLocks/>
          </p:cNvCxnSpPr>
          <p:nvPr/>
        </p:nvCxnSpPr>
        <p:spPr>
          <a:xfrm>
            <a:off x="2580626" y="5792180"/>
            <a:ext cx="6329474" cy="0"/>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9" name="Graphique 58">
            <a:extLst>
              <a:ext uri="{FF2B5EF4-FFF2-40B4-BE49-F238E27FC236}">
                <a16:creationId xmlns:a16="http://schemas.microsoft.com/office/drawing/2014/main" xmlns="" id="{DFC9434F-EC01-F442-8327-89D56FCFAC5B}"/>
              </a:ext>
            </a:extLst>
          </p:cNvPr>
          <p:cNvGraphicFramePr/>
          <p:nvPr>
            <p:extLst>
              <p:ext uri="{D42A27DB-BD31-4B8C-83A1-F6EECF244321}">
                <p14:modId xmlns:p14="http://schemas.microsoft.com/office/powerpoint/2010/main" val="1811977897"/>
              </p:ext>
            </p:extLst>
          </p:nvPr>
        </p:nvGraphicFramePr>
        <p:xfrm>
          <a:off x="9188822" y="1721334"/>
          <a:ext cx="2430693" cy="1620462"/>
        </p:xfrm>
        <a:graphic>
          <a:graphicData uri="http://schemas.openxmlformats.org/drawingml/2006/chart">
            <c:chart xmlns:c="http://schemas.openxmlformats.org/drawingml/2006/chart" xmlns:r="http://schemas.openxmlformats.org/officeDocument/2006/relationships" r:id="rId5"/>
          </a:graphicData>
        </a:graphic>
      </p:graphicFrame>
      <p:sp>
        <p:nvSpPr>
          <p:cNvPr id="60" name="Rectangle 59">
            <a:extLst>
              <a:ext uri="{FF2B5EF4-FFF2-40B4-BE49-F238E27FC236}">
                <a16:creationId xmlns:a16="http://schemas.microsoft.com/office/drawing/2014/main" xmlns="" id="{0CAF5B4B-0B2A-824D-B753-4A0CF5A2F2DC}"/>
              </a:ext>
            </a:extLst>
          </p:cNvPr>
          <p:cNvSpPr/>
          <p:nvPr/>
        </p:nvSpPr>
        <p:spPr>
          <a:xfrm>
            <a:off x="11071138" y="2290007"/>
            <a:ext cx="1037052" cy="600164"/>
          </a:xfrm>
          <a:prstGeom prst="rect">
            <a:avLst/>
          </a:prstGeom>
        </p:spPr>
        <p:txBody>
          <a:bodyPr wrap="square">
            <a:spAutoFit/>
          </a:bodyPr>
          <a:lstStyle/>
          <a:p>
            <a:r>
              <a:rPr lang="fr-FR" sz="1100" b="1" dirty="0">
                <a:latin typeface="Open Sans" panose="020B0606030504020204" pitchFamily="34" charset="0"/>
                <a:ea typeface="Open Sans" panose="020B0606030504020204" pitchFamily="34" charset="0"/>
                <a:cs typeface="Open Sans" panose="020B0606030504020204" pitchFamily="34" charset="0"/>
              </a:rPr>
              <a:t>65% </a:t>
            </a:r>
          </a:p>
          <a:p>
            <a:r>
              <a:rPr lang="fr-FR" sz="1100" dirty="0">
                <a:solidFill>
                  <a:schemeClr val="accent4"/>
                </a:solidFill>
                <a:latin typeface="Open Sans" panose="020B0606030504020204" pitchFamily="34" charset="0"/>
                <a:ea typeface="Open Sans" panose="020B0606030504020204" pitchFamily="34" charset="0"/>
                <a:cs typeface="Open Sans" panose="020B0606030504020204" pitchFamily="34" charset="0"/>
              </a:rPr>
              <a:t>Art et Antiquités</a:t>
            </a:r>
          </a:p>
        </p:txBody>
      </p:sp>
      <p:sp>
        <p:nvSpPr>
          <p:cNvPr id="61" name="Rectangle 60">
            <a:extLst>
              <a:ext uri="{FF2B5EF4-FFF2-40B4-BE49-F238E27FC236}">
                <a16:creationId xmlns:a16="http://schemas.microsoft.com/office/drawing/2014/main" xmlns="" id="{D705DDA2-9EAD-A648-BD9A-2DB840D520ED}"/>
              </a:ext>
            </a:extLst>
          </p:cNvPr>
          <p:cNvSpPr/>
          <p:nvPr/>
        </p:nvSpPr>
        <p:spPr>
          <a:xfrm>
            <a:off x="10211749" y="1353576"/>
            <a:ext cx="1980251" cy="430887"/>
          </a:xfrm>
          <a:prstGeom prst="rect">
            <a:avLst/>
          </a:prstGeom>
        </p:spPr>
        <p:txBody>
          <a:bodyPr wrap="square">
            <a:spAutoFit/>
          </a:bodyPr>
          <a:lstStyle/>
          <a:p>
            <a:r>
              <a:rPr lang="fr-FR" sz="1100" b="1" dirty="0">
                <a:latin typeface="Open Sans" panose="020B0606030504020204" pitchFamily="34" charset="0"/>
                <a:ea typeface="Open Sans" panose="020B0606030504020204" pitchFamily="34" charset="0"/>
                <a:cs typeface="Open Sans" panose="020B0606030504020204" pitchFamily="34" charset="0"/>
              </a:rPr>
              <a:t>4% </a:t>
            </a:r>
            <a:r>
              <a:rPr lang="fr-FR"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a:t>
            </a:r>
            <a:r>
              <a:rPr lang="fr-FR" sz="11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fr-FR" sz="11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Ventes courantes (hors catalogue)</a:t>
            </a:r>
          </a:p>
        </p:txBody>
      </p:sp>
      <p:sp>
        <p:nvSpPr>
          <p:cNvPr id="62" name="Rectangle 61">
            <a:extLst>
              <a:ext uri="{FF2B5EF4-FFF2-40B4-BE49-F238E27FC236}">
                <a16:creationId xmlns:a16="http://schemas.microsoft.com/office/drawing/2014/main" xmlns="" id="{8EBE8D51-2B7B-2945-B1A7-506E79DF06E3}"/>
              </a:ext>
            </a:extLst>
          </p:cNvPr>
          <p:cNvSpPr/>
          <p:nvPr/>
        </p:nvSpPr>
        <p:spPr>
          <a:xfrm>
            <a:off x="8133460" y="1321506"/>
            <a:ext cx="1833030" cy="261610"/>
          </a:xfrm>
          <a:prstGeom prst="rect">
            <a:avLst/>
          </a:prstGeom>
        </p:spPr>
        <p:txBody>
          <a:bodyPr wrap="square">
            <a:spAutoFit/>
          </a:bodyPr>
          <a:lstStyle/>
          <a:p>
            <a:pPr algn="r"/>
            <a:r>
              <a:rPr lang="fr-FR" sz="11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Vins et alcools I </a:t>
            </a:r>
            <a:r>
              <a:rPr lang="fr-FR" sz="1100" b="1" dirty="0">
                <a:latin typeface="Open Sans" panose="020B0606030504020204" pitchFamily="34" charset="0"/>
                <a:ea typeface="Open Sans" panose="020B0606030504020204" pitchFamily="34" charset="0"/>
                <a:cs typeface="Open Sans" panose="020B0606030504020204" pitchFamily="34" charset="0"/>
              </a:rPr>
              <a:t>3%</a:t>
            </a:r>
            <a:r>
              <a:rPr lang="fr-FR" sz="1100" b="1" dirty="0">
                <a:solidFill>
                  <a:srgbClr val="FF6969"/>
                </a:solidFill>
                <a:latin typeface="Open Sans" panose="020B0606030504020204" pitchFamily="34" charset="0"/>
                <a:ea typeface="Open Sans" panose="020B0606030504020204" pitchFamily="34" charset="0"/>
                <a:cs typeface="Open Sans" panose="020B0606030504020204" pitchFamily="34" charset="0"/>
              </a:rPr>
              <a:t> </a:t>
            </a:r>
          </a:p>
        </p:txBody>
      </p:sp>
      <p:pic>
        <p:nvPicPr>
          <p:cNvPr id="63" name="Graphique 62">
            <a:extLst>
              <a:ext uri="{FF2B5EF4-FFF2-40B4-BE49-F238E27FC236}">
                <a16:creationId xmlns:a16="http://schemas.microsoft.com/office/drawing/2014/main" xmlns="" id="{AF97AA5C-52CB-624B-B34A-6280CCF58A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108318" y="1850825"/>
            <a:ext cx="347295" cy="431772"/>
          </a:xfrm>
          <a:prstGeom prst="rect">
            <a:avLst/>
          </a:prstGeom>
        </p:spPr>
      </p:pic>
      <p:pic>
        <p:nvPicPr>
          <p:cNvPr id="64" name="Graphique 63">
            <a:extLst>
              <a:ext uri="{FF2B5EF4-FFF2-40B4-BE49-F238E27FC236}">
                <a16:creationId xmlns:a16="http://schemas.microsoft.com/office/drawing/2014/main" xmlns="" id="{22E3557D-4826-AD46-9C41-49D42B891D8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467511" y="1829858"/>
            <a:ext cx="292993" cy="256369"/>
          </a:xfrm>
          <a:prstGeom prst="rect">
            <a:avLst/>
          </a:prstGeom>
        </p:spPr>
      </p:pic>
      <p:pic>
        <p:nvPicPr>
          <p:cNvPr id="65" name="Graphique 64">
            <a:extLst>
              <a:ext uri="{FF2B5EF4-FFF2-40B4-BE49-F238E27FC236}">
                <a16:creationId xmlns:a16="http://schemas.microsoft.com/office/drawing/2014/main" xmlns="" id="{C372F49F-A2C8-DC4F-83D3-CA71116A0E9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9944972" y="1171130"/>
            <a:ext cx="166332" cy="562361"/>
          </a:xfrm>
          <a:prstGeom prst="rect">
            <a:avLst/>
          </a:prstGeom>
        </p:spPr>
      </p:pic>
      <p:sp>
        <p:nvSpPr>
          <p:cNvPr id="66" name="Rectangle 65">
            <a:extLst>
              <a:ext uri="{FF2B5EF4-FFF2-40B4-BE49-F238E27FC236}">
                <a16:creationId xmlns:a16="http://schemas.microsoft.com/office/drawing/2014/main" xmlns="" id="{A7ECE8F5-8C1C-4241-87B4-6221FE01C1F0}"/>
              </a:ext>
            </a:extLst>
          </p:cNvPr>
          <p:cNvSpPr/>
          <p:nvPr/>
        </p:nvSpPr>
        <p:spPr>
          <a:xfrm>
            <a:off x="10248511" y="3444627"/>
            <a:ext cx="1689033" cy="784830"/>
          </a:xfrm>
          <a:prstGeom prst="rect">
            <a:avLst/>
          </a:prstGeom>
        </p:spPr>
        <p:txBody>
          <a:bodyPr wrap="square">
            <a:spAutoFit/>
          </a:bodyPr>
          <a:lstStyle/>
          <a:p>
            <a:pPr algn="r"/>
            <a:r>
              <a:rPr lang="fr-FR"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*Autres objets de collection : voitures de collection, </a:t>
            </a:r>
          </a:p>
          <a:p>
            <a:pPr algn="r"/>
            <a:r>
              <a:rPr lang="fr-FR"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bandes dessinées, livres et manuscrits, numismatique, </a:t>
            </a:r>
            <a:r>
              <a:rPr lang="fr-FR" sz="900"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militaria</a:t>
            </a:r>
            <a:r>
              <a:rPr lang="fr-FR"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endParaRPr lang="fr-FR" sz="900" i="1"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7" name="Graphique 66">
            <a:extLst>
              <a:ext uri="{FF2B5EF4-FFF2-40B4-BE49-F238E27FC236}">
                <a16:creationId xmlns:a16="http://schemas.microsoft.com/office/drawing/2014/main" xmlns="" id="{1D2D4057-2AC5-B245-8B9E-E57E4131AEC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412543" y="2419521"/>
            <a:ext cx="189794" cy="249729"/>
          </a:xfrm>
          <a:prstGeom prst="rect">
            <a:avLst/>
          </a:prstGeom>
        </p:spPr>
      </p:pic>
      <p:cxnSp>
        <p:nvCxnSpPr>
          <p:cNvPr id="68" name="Connecteur droit 67">
            <a:extLst>
              <a:ext uri="{FF2B5EF4-FFF2-40B4-BE49-F238E27FC236}">
                <a16:creationId xmlns:a16="http://schemas.microsoft.com/office/drawing/2014/main" xmlns="" id="{9BBC2CB3-8F6B-534D-B1C0-B7569934A76C}"/>
              </a:ext>
            </a:extLst>
          </p:cNvPr>
          <p:cNvCxnSpPr>
            <a:cxnSpLocks/>
          </p:cNvCxnSpPr>
          <p:nvPr/>
        </p:nvCxnSpPr>
        <p:spPr>
          <a:xfrm>
            <a:off x="9628997" y="2550648"/>
            <a:ext cx="75771"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xmlns="" id="{3EF8C0E0-E9FF-E84E-93F6-B56B05725C5C}"/>
              </a:ext>
            </a:extLst>
          </p:cNvPr>
          <p:cNvCxnSpPr>
            <a:cxnSpLocks/>
          </p:cNvCxnSpPr>
          <p:nvPr/>
        </p:nvCxnSpPr>
        <p:spPr>
          <a:xfrm>
            <a:off x="9760504" y="2035135"/>
            <a:ext cx="79176" cy="5109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xmlns="" id="{A48BC09E-7266-5D48-B4DB-CF2DD3F914E6}"/>
              </a:ext>
            </a:extLst>
          </p:cNvPr>
          <p:cNvCxnSpPr>
            <a:cxnSpLocks/>
          </p:cNvCxnSpPr>
          <p:nvPr/>
        </p:nvCxnSpPr>
        <p:spPr>
          <a:xfrm>
            <a:off x="10959567" y="2035135"/>
            <a:ext cx="111571"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xmlns="" id="{3677987F-F5C7-4048-92D9-0922EB09A3B7}"/>
              </a:ext>
            </a:extLst>
          </p:cNvPr>
          <p:cNvCxnSpPr>
            <a:cxnSpLocks/>
          </p:cNvCxnSpPr>
          <p:nvPr/>
        </p:nvCxnSpPr>
        <p:spPr>
          <a:xfrm flipH="1" flipV="1">
            <a:off x="10333479" y="1757806"/>
            <a:ext cx="1443" cy="7200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xmlns="" id="{8E3A1F45-7F14-164A-B35B-EC486BE5F30B}"/>
              </a:ext>
            </a:extLst>
          </p:cNvPr>
          <p:cNvCxnSpPr>
            <a:cxnSpLocks/>
          </p:cNvCxnSpPr>
          <p:nvPr/>
        </p:nvCxnSpPr>
        <p:spPr>
          <a:xfrm flipH="1" flipV="1">
            <a:off x="10067461" y="1783904"/>
            <a:ext cx="40160" cy="7988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73" name="Groupe 72">
            <a:extLst>
              <a:ext uri="{FF2B5EF4-FFF2-40B4-BE49-F238E27FC236}">
                <a16:creationId xmlns:a16="http://schemas.microsoft.com/office/drawing/2014/main" xmlns="" id="{9A3ADDAC-8424-6442-A5D4-B97FD108CAE0}"/>
              </a:ext>
            </a:extLst>
          </p:cNvPr>
          <p:cNvGrpSpPr/>
          <p:nvPr/>
        </p:nvGrpSpPr>
        <p:grpSpPr>
          <a:xfrm>
            <a:off x="8576987" y="2416501"/>
            <a:ext cx="1133929" cy="665892"/>
            <a:chOff x="8660796" y="2576609"/>
            <a:chExt cx="1133929" cy="665892"/>
          </a:xfrm>
        </p:grpSpPr>
        <p:sp>
          <p:nvSpPr>
            <p:cNvPr id="74" name="Rectangle 73">
              <a:extLst>
                <a:ext uri="{FF2B5EF4-FFF2-40B4-BE49-F238E27FC236}">
                  <a16:creationId xmlns:a16="http://schemas.microsoft.com/office/drawing/2014/main" xmlns="" id="{ADE691A3-C789-534D-A925-7437B456E4FE}"/>
                </a:ext>
              </a:extLst>
            </p:cNvPr>
            <p:cNvSpPr/>
            <p:nvPr/>
          </p:nvSpPr>
          <p:spPr>
            <a:xfrm>
              <a:off x="8992798" y="2576609"/>
              <a:ext cx="548548" cy="261610"/>
            </a:xfrm>
            <a:prstGeom prst="rect">
              <a:avLst/>
            </a:prstGeom>
          </p:spPr>
          <p:txBody>
            <a:bodyPr wrap="none">
              <a:spAutoFit/>
            </a:bodyPr>
            <a:lstStyle/>
            <a:p>
              <a:pPr algn="r"/>
              <a:r>
                <a:rPr lang="fr-FR" sz="1100" b="1" dirty="0">
                  <a:latin typeface="Open Sans" panose="020B0606030504020204" pitchFamily="34" charset="0"/>
                  <a:ea typeface="Open Sans" panose="020B0606030504020204" pitchFamily="34" charset="0"/>
                  <a:cs typeface="Open Sans" panose="020B0606030504020204" pitchFamily="34" charset="0"/>
                </a:rPr>
                <a:t>19%</a:t>
              </a:r>
              <a:r>
                <a:rPr lang="fr-FR" sz="1100" dirty="0">
                  <a:latin typeface="Open Sans" panose="020B0606030504020204" pitchFamily="34" charset="0"/>
                  <a:ea typeface="Open Sans" panose="020B0606030504020204" pitchFamily="34" charset="0"/>
                  <a:cs typeface="Open Sans" panose="020B0606030504020204" pitchFamily="34" charset="0"/>
                </a:rPr>
                <a:t> </a:t>
              </a:r>
              <a:r>
                <a:rPr lang="fr-FR" sz="1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I</a:t>
              </a:r>
              <a:endParaRPr lang="fr-FR" sz="1100" b="1" dirty="0">
                <a:solidFill>
                  <a:srgbClr val="FF696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5" name="Rectangle 74">
              <a:extLst>
                <a:ext uri="{FF2B5EF4-FFF2-40B4-BE49-F238E27FC236}">
                  <a16:creationId xmlns:a16="http://schemas.microsoft.com/office/drawing/2014/main" xmlns="" id="{4BFAA46B-4672-9348-ACA5-579F405DF189}"/>
                </a:ext>
              </a:extLst>
            </p:cNvPr>
            <p:cNvSpPr/>
            <p:nvPr/>
          </p:nvSpPr>
          <p:spPr>
            <a:xfrm>
              <a:off x="8660796" y="2811614"/>
              <a:ext cx="1133929" cy="430887"/>
            </a:xfrm>
            <a:prstGeom prst="rect">
              <a:avLst/>
            </a:prstGeom>
          </p:spPr>
          <p:txBody>
            <a:bodyPr wrap="square">
              <a:spAutoFit/>
            </a:bodyPr>
            <a:lstStyle/>
            <a:p>
              <a:pPr algn="r"/>
              <a:r>
                <a:rPr lang="fr-FR" sz="1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Autres objets</a:t>
              </a:r>
            </a:p>
            <a:p>
              <a:pPr algn="r"/>
              <a:r>
                <a:rPr lang="fr-FR" sz="1100" dirty="0">
                  <a:solidFill>
                    <a:schemeClr val="bg2">
                      <a:lumMod val="25000"/>
                    </a:schemeClr>
                  </a:solidFill>
                  <a:latin typeface="Open Sans" panose="020B0606030504020204" pitchFamily="34" charset="0"/>
                  <a:ea typeface="Open Sans" panose="020B0606030504020204" pitchFamily="34" charset="0"/>
                  <a:cs typeface="Open Sans" panose="020B0606030504020204" pitchFamily="34" charset="0"/>
                </a:rPr>
                <a:t>de collection*</a:t>
              </a:r>
            </a:p>
          </p:txBody>
        </p:sp>
      </p:grpSp>
      <p:graphicFrame>
        <p:nvGraphicFramePr>
          <p:cNvPr id="76" name="Graphique 75">
            <a:extLst>
              <a:ext uri="{FF2B5EF4-FFF2-40B4-BE49-F238E27FC236}">
                <a16:creationId xmlns:a16="http://schemas.microsoft.com/office/drawing/2014/main" xmlns="" id="{106B6927-BCC5-284B-9314-B8828059D3E7}"/>
              </a:ext>
            </a:extLst>
          </p:cNvPr>
          <p:cNvGraphicFramePr/>
          <p:nvPr>
            <p:extLst>
              <p:ext uri="{D42A27DB-BD31-4B8C-83A1-F6EECF244321}">
                <p14:modId xmlns:p14="http://schemas.microsoft.com/office/powerpoint/2010/main" val="2792881658"/>
              </p:ext>
            </p:extLst>
          </p:nvPr>
        </p:nvGraphicFramePr>
        <p:xfrm>
          <a:off x="2837054" y="3758547"/>
          <a:ext cx="5383757" cy="2403426"/>
        </p:xfrm>
        <a:graphic>
          <a:graphicData uri="http://schemas.openxmlformats.org/drawingml/2006/chart">
            <c:chart xmlns:c="http://schemas.openxmlformats.org/drawingml/2006/chart" xmlns:r="http://schemas.openxmlformats.org/officeDocument/2006/relationships" r:id="rId14"/>
          </a:graphicData>
        </a:graphic>
      </p:graphicFrame>
      <p:grpSp>
        <p:nvGrpSpPr>
          <p:cNvPr id="6" name="Groupe 5">
            <a:extLst>
              <a:ext uri="{FF2B5EF4-FFF2-40B4-BE49-F238E27FC236}">
                <a16:creationId xmlns:a16="http://schemas.microsoft.com/office/drawing/2014/main" xmlns="" id="{2976B05A-7EF2-9448-AC8A-502467C804D6}"/>
              </a:ext>
            </a:extLst>
          </p:cNvPr>
          <p:cNvGrpSpPr/>
          <p:nvPr/>
        </p:nvGrpSpPr>
        <p:grpSpPr>
          <a:xfrm>
            <a:off x="318524" y="1534057"/>
            <a:ext cx="2947085" cy="2154383"/>
            <a:chOff x="317998" y="1425772"/>
            <a:chExt cx="3292827" cy="2407127"/>
          </a:xfrm>
        </p:grpSpPr>
        <p:sp>
          <p:nvSpPr>
            <p:cNvPr id="102" name="Rectangle 101">
              <a:extLst>
                <a:ext uri="{FF2B5EF4-FFF2-40B4-BE49-F238E27FC236}">
                  <a16:creationId xmlns:a16="http://schemas.microsoft.com/office/drawing/2014/main" xmlns="" id="{D48C771B-A00D-CA42-B5D9-016B517AE9C9}"/>
                </a:ext>
              </a:extLst>
            </p:cNvPr>
            <p:cNvSpPr/>
            <p:nvPr/>
          </p:nvSpPr>
          <p:spPr>
            <a:xfrm>
              <a:off x="1270706" y="1446619"/>
              <a:ext cx="631661" cy="338554"/>
            </a:xfrm>
            <a:prstGeom prst="rect">
              <a:avLst/>
            </a:prstGeom>
            <a:noFill/>
          </p:spPr>
          <p:txBody>
            <a:bodyPr wrap="none">
              <a:noAutofit/>
            </a:bodyPr>
            <a:lstStyle/>
            <a:p>
              <a:pPr algn="ct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1,56</a:t>
              </a:r>
            </a:p>
          </p:txBody>
        </p:sp>
        <p:sp>
          <p:nvSpPr>
            <p:cNvPr id="103" name="Rectangle 102">
              <a:extLst>
                <a:ext uri="{FF2B5EF4-FFF2-40B4-BE49-F238E27FC236}">
                  <a16:creationId xmlns:a16="http://schemas.microsoft.com/office/drawing/2014/main" xmlns="" id="{FA4D8676-6C35-E347-AEEE-1A93E8118D8C}"/>
                </a:ext>
              </a:extLst>
            </p:cNvPr>
            <p:cNvSpPr/>
            <p:nvPr/>
          </p:nvSpPr>
          <p:spPr>
            <a:xfrm>
              <a:off x="1980774" y="1624621"/>
              <a:ext cx="1630051" cy="297924"/>
            </a:xfrm>
            <a:prstGeom prst="rect">
              <a:avLst/>
            </a:prstGeom>
          </p:spPr>
          <p:txBody>
            <a:bodyPr wrap="square" anchor="ctr">
              <a:no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MILLIARD D’EUROS</a:t>
              </a:r>
            </a:p>
          </p:txBody>
        </p:sp>
        <p:pic>
          <p:nvPicPr>
            <p:cNvPr id="105" name="Graphique 104">
              <a:extLst>
                <a:ext uri="{FF2B5EF4-FFF2-40B4-BE49-F238E27FC236}">
                  <a16:creationId xmlns:a16="http://schemas.microsoft.com/office/drawing/2014/main" xmlns="" id="{4DBE6AAE-EBF2-A145-92D2-59622E9C78A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rot="21113929">
              <a:off x="456511" y="1646503"/>
              <a:ext cx="452156" cy="251059"/>
            </a:xfrm>
            <a:prstGeom prst="rect">
              <a:avLst/>
            </a:prstGeom>
          </p:spPr>
        </p:pic>
        <p:sp>
          <p:nvSpPr>
            <p:cNvPr id="106" name="Rectangle: Rounded Corners 12">
              <a:extLst>
                <a:ext uri="{FF2B5EF4-FFF2-40B4-BE49-F238E27FC236}">
                  <a16:creationId xmlns:a16="http://schemas.microsoft.com/office/drawing/2014/main" xmlns="" id="{3B6A97A9-CFE0-5F43-B0C5-1190A5F5E976}"/>
                </a:ext>
              </a:extLst>
            </p:cNvPr>
            <p:cNvSpPr/>
            <p:nvPr/>
          </p:nvSpPr>
          <p:spPr>
            <a:xfrm>
              <a:off x="322891" y="2262909"/>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Rounded Corners 12">
              <a:extLst>
                <a:ext uri="{FF2B5EF4-FFF2-40B4-BE49-F238E27FC236}">
                  <a16:creationId xmlns:a16="http://schemas.microsoft.com/office/drawing/2014/main" xmlns="" id="{1743BAC9-9A36-494D-A40A-33CBE4513601}"/>
                </a:ext>
              </a:extLst>
            </p:cNvPr>
            <p:cNvSpPr/>
            <p:nvPr/>
          </p:nvSpPr>
          <p:spPr>
            <a:xfrm>
              <a:off x="335416" y="1425772"/>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xmlns="" id="{C1278B61-B277-D54D-B35C-03B650CB03DD}"/>
                </a:ext>
              </a:extLst>
            </p:cNvPr>
            <p:cNvSpPr/>
            <p:nvPr/>
          </p:nvSpPr>
          <p:spPr>
            <a:xfrm>
              <a:off x="1374556" y="2336435"/>
              <a:ext cx="996735" cy="338554"/>
            </a:xfrm>
            <a:prstGeom prst="rect">
              <a:avLst/>
            </a:prstGeom>
            <a:noFill/>
          </p:spPr>
          <p:txBody>
            <a:bodyPr wrap="none">
              <a:noAutofit/>
            </a:bodyPr>
            <a:lstStyle/>
            <a:p>
              <a:pPr algn="ctr"/>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+10,5%</a:t>
              </a:r>
            </a:p>
          </p:txBody>
        </p:sp>
        <p:cxnSp>
          <p:nvCxnSpPr>
            <p:cNvPr id="110" name="Connecteur droit 109">
              <a:extLst>
                <a:ext uri="{FF2B5EF4-FFF2-40B4-BE49-F238E27FC236}">
                  <a16:creationId xmlns:a16="http://schemas.microsoft.com/office/drawing/2014/main" xmlns="" id="{8100CABF-7F49-484D-AEFE-613BF13CFACC}"/>
                </a:ext>
              </a:extLst>
            </p:cNvPr>
            <p:cNvCxnSpPr>
              <a:cxnSpLocks/>
            </p:cNvCxnSpPr>
            <p:nvPr/>
          </p:nvCxnSpPr>
          <p:spPr>
            <a:xfrm>
              <a:off x="1246989" y="2210198"/>
              <a:ext cx="182693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xmlns="" id="{375BEE12-4AFF-9E48-A884-39F10F29432A}"/>
                </a:ext>
              </a:extLst>
            </p:cNvPr>
            <p:cNvSpPr/>
            <p:nvPr/>
          </p:nvSpPr>
          <p:spPr>
            <a:xfrm>
              <a:off x="2546785" y="2474482"/>
              <a:ext cx="606542" cy="297925"/>
            </a:xfrm>
            <a:prstGeom prst="rect">
              <a:avLst/>
            </a:prstGeom>
          </p:spPr>
          <p:txBody>
            <a:bodyPr wrap="square" anchor="ctr">
              <a:noAutofit/>
            </a:bodyPr>
            <a:lstStyle/>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a:t>
              </a: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79" name="Rectangle 78">
              <a:extLst>
                <a:ext uri="{FF2B5EF4-FFF2-40B4-BE49-F238E27FC236}">
                  <a16:creationId xmlns:a16="http://schemas.microsoft.com/office/drawing/2014/main" xmlns="" id="{2D26676D-4CB3-3246-B689-5E33D827C92D}"/>
                </a:ext>
              </a:extLst>
            </p:cNvPr>
            <p:cNvSpPr/>
            <p:nvPr/>
          </p:nvSpPr>
          <p:spPr>
            <a:xfrm>
              <a:off x="1064950" y="3135212"/>
              <a:ext cx="1428788" cy="584602"/>
            </a:xfrm>
            <a:prstGeom prst="rect">
              <a:avLst/>
            </a:prstGeom>
          </p:spPr>
          <p:txBody>
            <a:bodyPr wrap="square">
              <a:spAutoFit/>
            </a:bodyPr>
            <a:lstStyle/>
            <a:p>
              <a:r>
                <a:rPr lang="fr-FR"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+2,6%</a:t>
              </a:r>
            </a:p>
          </p:txBody>
        </p:sp>
        <p:sp>
          <p:nvSpPr>
            <p:cNvPr id="80" name="Rectangle: Rounded Corners 12">
              <a:extLst>
                <a:ext uri="{FF2B5EF4-FFF2-40B4-BE49-F238E27FC236}">
                  <a16:creationId xmlns:a16="http://schemas.microsoft.com/office/drawing/2014/main" xmlns="" id="{914C2E3C-62E0-644D-BC5F-B4F6A7151FAE}"/>
                </a:ext>
              </a:extLst>
            </p:cNvPr>
            <p:cNvSpPr/>
            <p:nvPr/>
          </p:nvSpPr>
          <p:spPr>
            <a:xfrm>
              <a:off x="317998" y="3135211"/>
              <a:ext cx="700280" cy="697688"/>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lèche vers le haut 80">
              <a:extLst>
                <a:ext uri="{FF2B5EF4-FFF2-40B4-BE49-F238E27FC236}">
                  <a16:creationId xmlns:a16="http://schemas.microsoft.com/office/drawing/2014/main" xmlns="" id="{33431D7D-1853-5F4E-A87A-2918F7C757F0}"/>
                </a:ext>
              </a:extLst>
            </p:cNvPr>
            <p:cNvSpPr/>
            <p:nvPr/>
          </p:nvSpPr>
          <p:spPr>
            <a:xfrm rot="2638920">
              <a:off x="567431" y="3302902"/>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cxnSp>
          <p:nvCxnSpPr>
            <p:cNvPr id="82" name="Connecteur droit 81">
              <a:extLst>
                <a:ext uri="{FF2B5EF4-FFF2-40B4-BE49-F238E27FC236}">
                  <a16:creationId xmlns:a16="http://schemas.microsoft.com/office/drawing/2014/main" xmlns="" id="{0C3D6AAF-3D1C-A14E-8BC9-99A5E099881B}"/>
                </a:ext>
              </a:extLst>
            </p:cNvPr>
            <p:cNvCxnSpPr>
              <a:cxnSpLocks/>
            </p:cNvCxnSpPr>
            <p:nvPr/>
          </p:nvCxnSpPr>
          <p:spPr>
            <a:xfrm>
              <a:off x="1238052" y="2995163"/>
              <a:ext cx="1835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Flèche vers le haut 82">
              <a:extLst>
                <a:ext uri="{FF2B5EF4-FFF2-40B4-BE49-F238E27FC236}">
                  <a16:creationId xmlns:a16="http://schemas.microsoft.com/office/drawing/2014/main" xmlns="" id="{7D8B4286-9D2E-6F48-8F9D-8F3F1E3C3F2C}"/>
                </a:ext>
              </a:extLst>
            </p:cNvPr>
            <p:cNvSpPr/>
            <p:nvPr/>
          </p:nvSpPr>
          <p:spPr>
            <a:xfrm rot="2961633">
              <a:off x="582450" y="2432605"/>
              <a:ext cx="218052" cy="381680"/>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Rectangle 8">
            <a:extLst>
              <a:ext uri="{FF2B5EF4-FFF2-40B4-BE49-F238E27FC236}">
                <a16:creationId xmlns:a16="http://schemas.microsoft.com/office/drawing/2014/main" xmlns="" id="{8A387979-F31C-D444-8335-135427A1FA80}"/>
              </a:ext>
            </a:extLst>
          </p:cNvPr>
          <p:cNvSpPr/>
          <p:nvPr/>
        </p:nvSpPr>
        <p:spPr>
          <a:xfrm>
            <a:off x="1017128" y="3508110"/>
            <a:ext cx="1159265" cy="415498"/>
          </a:xfrm>
          <a:prstGeom prst="rect">
            <a:avLst/>
          </a:prstGeom>
        </p:spPr>
        <p:txBody>
          <a:bodyPr wrap="square">
            <a:spAutoFit/>
          </a:bodyPr>
          <a:lstStyle/>
          <a:p>
            <a:r>
              <a:rPr lang="fr-FR"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ANNUELLE SUR 10 ANS</a:t>
            </a:r>
          </a:p>
        </p:txBody>
      </p:sp>
      <p:sp>
        <p:nvSpPr>
          <p:cNvPr id="86" name="Ellipse 85">
            <a:extLst>
              <a:ext uri="{FF2B5EF4-FFF2-40B4-BE49-F238E27FC236}">
                <a16:creationId xmlns:a16="http://schemas.microsoft.com/office/drawing/2014/main" xmlns="" id="{D8CF0970-6BC3-AC41-A78C-8150487FF307}"/>
              </a:ext>
            </a:extLst>
          </p:cNvPr>
          <p:cNvSpPr/>
          <p:nvPr/>
        </p:nvSpPr>
        <p:spPr>
          <a:xfrm>
            <a:off x="8060456" y="3258207"/>
            <a:ext cx="999461" cy="97921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dirty="0">
                <a:solidFill>
                  <a:schemeClr val="bg1"/>
                </a:solidFill>
                <a:latin typeface="Open Sans" panose="020B0606030504020204" pitchFamily="34" charset="0"/>
                <a:ea typeface="Open Sans" panose="020B0606030504020204" pitchFamily="34" charset="0"/>
                <a:cs typeface="Open Sans" panose="020B0606030504020204" pitchFamily="34" charset="0"/>
              </a:rPr>
              <a:t>+2,6% annuelle sur </a:t>
            </a:r>
          </a:p>
          <a:p>
            <a:pPr algn="ctr"/>
            <a:r>
              <a:rPr lang="fr-FR"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 ANS</a:t>
            </a:r>
          </a:p>
        </p:txBody>
      </p:sp>
      <p:sp>
        <p:nvSpPr>
          <p:cNvPr id="87" name="Ellipse 86">
            <a:extLst>
              <a:ext uri="{FF2B5EF4-FFF2-40B4-BE49-F238E27FC236}">
                <a16:creationId xmlns:a16="http://schemas.microsoft.com/office/drawing/2014/main" xmlns="" id="{F7B072C8-B57F-054B-A28F-3E62930D4A5A}"/>
              </a:ext>
            </a:extLst>
          </p:cNvPr>
          <p:cNvSpPr/>
          <p:nvPr/>
        </p:nvSpPr>
        <p:spPr>
          <a:xfrm>
            <a:off x="7618244" y="3384894"/>
            <a:ext cx="396000" cy="39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+10,5%</a:t>
            </a:r>
          </a:p>
        </p:txBody>
      </p:sp>
      <p:sp>
        <p:nvSpPr>
          <p:cNvPr id="51" name="Rectangle 50">
            <a:extLst>
              <a:ext uri="{FF2B5EF4-FFF2-40B4-BE49-F238E27FC236}">
                <a16:creationId xmlns:a16="http://schemas.microsoft.com/office/drawing/2014/main" xmlns="" id="{0A3668A4-B34A-4A2C-AFF5-1F6FEE7F5722}"/>
              </a:ext>
            </a:extLst>
          </p:cNvPr>
          <p:cNvSpPr/>
          <p:nvPr/>
        </p:nvSpPr>
        <p:spPr>
          <a:xfrm>
            <a:off x="7071360" y="1680321"/>
            <a:ext cx="2316395" cy="261610"/>
          </a:xfrm>
          <a:prstGeom prst="rect">
            <a:avLst/>
          </a:prstGeom>
        </p:spPr>
        <p:txBody>
          <a:bodyPr wrap="square">
            <a:spAutoFit/>
          </a:bodyPr>
          <a:lstStyle/>
          <a:p>
            <a:pPr algn="r"/>
            <a:r>
              <a:rPr lang="fr-FR" sz="1100" dirty="0">
                <a:solidFill>
                  <a:srgbClr val="C00000"/>
                </a:solidFill>
                <a:latin typeface="Open Sans" panose="020B0606030504020204" pitchFamily="34" charset="0"/>
                <a:ea typeface="Open Sans" panose="020B0606030504020204" pitchFamily="34" charset="0"/>
                <a:cs typeface="Open Sans" panose="020B0606030504020204" pitchFamily="34" charset="0"/>
              </a:rPr>
              <a:t>Joaillerie et Orfèvrerie I </a:t>
            </a:r>
            <a:r>
              <a:rPr lang="fr-FR" sz="1100" b="1" dirty="0">
                <a:latin typeface="Open Sans" panose="020B0606030504020204" pitchFamily="34" charset="0"/>
                <a:ea typeface="Open Sans" panose="020B0606030504020204" pitchFamily="34" charset="0"/>
                <a:cs typeface="Open Sans" panose="020B0606030504020204" pitchFamily="34" charset="0"/>
              </a:rPr>
              <a:t>9%</a:t>
            </a:r>
            <a:r>
              <a:rPr lang="fr-FR" sz="1100" b="1" dirty="0">
                <a:solidFill>
                  <a:srgbClr val="FF6969"/>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56" name="bk object 19">
            <a:extLst>
              <a:ext uri="{FF2B5EF4-FFF2-40B4-BE49-F238E27FC236}">
                <a16:creationId xmlns:a16="http://schemas.microsoft.com/office/drawing/2014/main" xmlns="" id="{8CB67C0C-E0A3-4423-B36D-A8DB2A10E243}"/>
              </a:ext>
            </a:extLst>
          </p:cNvPr>
          <p:cNvSpPr/>
          <p:nvPr/>
        </p:nvSpPr>
        <p:spPr>
          <a:xfrm>
            <a:off x="11394580" y="5904014"/>
            <a:ext cx="531662" cy="547628"/>
          </a:xfrm>
          <a:prstGeom prst="rect">
            <a:avLst/>
          </a:prstGeom>
          <a:blipFill>
            <a:blip r:embed="rId1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165882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6">
                                            <p:graphicEl>
                                              <a:chart seriesIdx="-3" categoryIdx="-3" bldStep="gridLegend"/>
                                            </p:graphicEl>
                                          </p:spTgt>
                                        </p:tgtEl>
                                        <p:attrNameLst>
                                          <p:attrName>style.visibility</p:attrName>
                                        </p:attrNameLst>
                                      </p:cBhvr>
                                      <p:to>
                                        <p:strVal val="visible"/>
                                      </p:to>
                                    </p:set>
                                    <p:animEffect transition="in" filter="wipe(down)">
                                      <p:cBhvr>
                                        <p:cTn id="7" dur="500"/>
                                        <p:tgtEl>
                                          <p:spTgt spid="76">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graphicEl>
                                              <a:chart seriesIdx="-4" categoryIdx="0" bldStep="category"/>
                                            </p:graphicEl>
                                          </p:spTgt>
                                        </p:tgtEl>
                                        <p:attrNameLst>
                                          <p:attrName>style.visibility</p:attrName>
                                        </p:attrNameLst>
                                      </p:cBhvr>
                                      <p:to>
                                        <p:strVal val="visible"/>
                                      </p:to>
                                    </p:set>
                                    <p:animEffect transition="in" filter="wipe(down)">
                                      <p:cBhvr>
                                        <p:cTn id="11" dur="500"/>
                                        <p:tgtEl>
                                          <p:spTgt spid="76">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6">
                                            <p:graphicEl>
                                              <a:chart seriesIdx="-4" categoryIdx="1" bldStep="category"/>
                                            </p:graphicEl>
                                          </p:spTgt>
                                        </p:tgtEl>
                                        <p:attrNameLst>
                                          <p:attrName>style.visibility</p:attrName>
                                        </p:attrNameLst>
                                      </p:cBhvr>
                                      <p:to>
                                        <p:strVal val="visible"/>
                                      </p:to>
                                    </p:set>
                                    <p:animEffect transition="in" filter="wipe(down)">
                                      <p:cBhvr>
                                        <p:cTn id="15" dur="500"/>
                                        <p:tgtEl>
                                          <p:spTgt spid="76">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6">
                                            <p:graphicEl>
                                              <a:chart seriesIdx="-4" categoryIdx="2" bldStep="category"/>
                                            </p:graphicEl>
                                          </p:spTgt>
                                        </p:tgtEl>
                                        <p:attrNameLst>
                                          <p:attrName>style.visibility</p:attrName>
                                        </p:attrNameLst>
                                      </p:cBhvr>
                                      <p:to>
                                        <p:strVal val="visible"/>
                                      </p:to>
                                    </p:set>
                                    <p:animEffect transition="in" filter="wipe(down)">
                                      <p:cBhvr>
                                        <p:cTn id="19" dur="500"/>
                                        <p:tgtEl>
                                          <p:spTgt spid="76">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6">
                                            <p:graphicEl>
                                              <a:chart seriesIdx="-4" categoryIdx="3" bldStep="category"/>
                                            </p:graphicEl>
                                          </p:spTgt>
                                        </p:tgtEl>
                                        <p:attrNameLst>
                                          <p:attrName>style.visibility</p:attrName>
                                        </p:attrNameLst>
                                      </p:cBhvr>
                                      <p:to>
                                        <p:strVal val="visible"/>
                                      </p:to>
                                    </p:set>
                                    <p:animEffect transition="in" filter="wipe(down)">
                                      <p:cBhvr>
                                        <p:cTn id="23" dur="500"/>
                                        <p:tgtEl>
                                          <p:spTgt spid="76">
                                            <p:graphicEl>
                                              <a:chart seriesIdx="-4" categoryIdx="3" bldStep="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6">
                                            <p:graphicEl>
                                              <a:chart seriesIdx="-4" categoryIdx="4" bldStep="category"/>
                                            </p:graphicEl>
                                          </p:spTgt>
                                        </p:tgtEl>
                                        <p:attrNameLst>
                                          <p:attrName>style.visibility</p:attrName>
                                        </p:attrNameLst>
                                      </p:cBhvr>
                                      <p:to>
                                        <p:strVal val="visible"/>
                                      </p:to>
                                    </p:set>
                                    <p:animEffect transition="in" filter="wipe(down)">
                                      <p:cBhvr>
                                        <p:cTn id="27" dur="500"/>
                                        <p:tgtEl>
                                          <p:spTgt spid="76">
                                            <p:graphicEl>
                                              <a:chart seriesIdx="-4" categoryIdx="4" bldStep="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6">
                                            <p:graphicEl>
                                              <a:chart seriesIdx="-4" categoryIdx="5" bldStep="category"/>
                                            </p:graphicEl>
                                          </p:spTgt>
                                        </p:tgtEl>
                                        <p:attrNameLst>
                                          <p:attrName>style.visibility</p:attrName>
                                        </p:attrNameLst>
                                      </p:cBhvr>
                                      <p:to>
                                        <p:strVal val="visible"/>
                                      </p:to>
                                    </p:set>
                                    <p:animEffect transition="in" filter="wipe(down)">
                                      <p:cBhvr>
                                        <p:cTn id="31" dur="500"/>
                                        <p:tgtEl>
                                          <p:spTgt spid="76">
                                            <p:graphicEl>
                                              <a:chart seriesIdx="-4" categoryIdx="5" bldStep="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76">
                                            <p:graphicEl>
                                              <a:chart seriesIdx="-4" categoryIdx="6" bldStep="category"/>
                                            </p:graphicEl>
                                          </p:spTgt>
                                        </p:tgtEl>
                                        <p:attrNameLst>
                                          <p:attrName>style.visibility</p:attrName>
                                        </p:attrNameLst>
                                      </p:cBhvr>
                                      <p:to>
                                        <p:strVal val="visible"/>
                                      </p:to>
                                    </p:set>
                                    <p:animEffect transition="in" filter="wipe(down)">
                                      <p:cBhvr>
                                        <p:cTn id="35" dur="500"/>
                                        <p:tgtEl>
                                          <p:spTgt spid="76">
                                            <p:graphicEl>
                                              <a:chart seriesIdx="-4" categoryIdx="6" bldStep="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76">
                                            <p:graphicEl>
                                              <a:chart seriesIdx="-4" categoryIdx="7" bldStep="category"/>
                                            </p:graphicEl>
                                          </p:spTgt>
                                        </p:tgtEl>
                                        <p:attrNameLst>
                                          <p:attrName>style.visibility</p:attrName>
                                        </p:attrNameLst>
                                      </p:cBhvr>
                                      <p:to>
                                        <p:strVal val="visible"/>
                                      </p:to>
                                    </p:set>
                                    <p:animEffect transition="in" filter="wipe(down)">
                                      <p:cBhvr>
                                        <p:cTn id="39" dur="500"/>
                                        <p:tgtEl>
                                          <p:spTgt spid="76">
                                            <p:graphicEl>
                                              <a:chart seriesIdx="-4" categoryIdx="7" bldStep="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76">
                                            <p:graphicEl>
                                              <a:chart seriesIdx="-4" categoryIdx="8" bldStep="category"/>
                                            </p:graphicEl>
                                          </p:spTgt>
                                        </p:tgtEl>
                                        <p:attrNameLst>
                                          <p:attrName>style.visibility</p:attrName>
                                        </p:attrNameLst>
                                      </p:cBhvr>
                                      <p:to>
                                        <p:strVal val="visible"/>
                                      </p:to>
                                    </p:set>
                                    <p:animEffect transition="in" filter="wipe(down)">
                                      <p:cBhvr>
                                        <p:cTn id="43" dur="500"/>
                                        <p:tgtEl>
                                          <p:spTgt spid="76">
                                            <p:graphicEl>
                                              <a:chart seriesIdx="-4" categoryIdx="8" bldStep="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76">
                                            <p:graphicEl>
                                              <a:chart seriesIdx="-4" categoryIdx="9" bldStep="category"/>
                                            </p:graphicEl>
                                          </p:spTgt>
                                        </p:tgtEl>
                                        <p:attrNameLst>
                                          <p:attrName>style.visibility</p:attrName>
                                        </p:attrNameLst>
                                      </p:cBhvr>
                                      <p:to>
                                        <p:strVal val="visible"/>
                                      </p:to>
                                    </p:set>
                                    <p:animEffect transition="in" filter="wipe(down)">
                                      <p:cBhvr>
                                        <p:cTn id="47" dur="500"/>
                                        <p:tgtEl>
                                          <p:spTgt spid="76">
                                            <p:graphicEl>
                                              <a:chart seriesIdx="-4" categoryIdx="9" bldStep="category"/>
                                            </p:graphicEl>
                                          </p:spTgt>
                                        </p:tgtEl>
                                      </p:cBhvr>
                                    </p:animEffect>
                                  </p:childTnLst>
                                </p:cTn>
                              </p:par>
                            </p:childTnLst>
                          </p:cTn>
                        </p:par>
                        <p:par>
                          <p:cTn id="48" fill="hold">
                            <p:stCondLst>
                              <p:cond delay="5500"/>
                            </p:stCondLst>
                            <p:childTnLst>
                              <p:par>
                                <p:cTn id="49" presetID="1" presetClass="entr" presetSubtype="0"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par>
                          <p:cTn id="51" fill="hold">
                            <p:stCondLst>
                              <p:cond delay="5500"/>
                            </p:stCondLst>
                            <p:childTnLst>
                              <p:par>
                                <p:cTn id="52" presetID="1" presetClass="entr" presetSubtype="0" fill="hold" grpId="0" nodeType="afterEffect">
                                  <p:stCondLst>
                                    <p:cond delay="0"/>
                                  </p:stCondLst>
                                  <p:childTnLst>
                                    <p:set>
                                      <p:cBhvr>
                                        <p:cTn id="53"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6" grpId="0">
        <p:bldSub>
          <a:bldChart bld="category"/>
        </p:bldSub>
      </p:bldGraphic>
      <p:bldP spid="86" grpId="0" animBg="1"/>
      <p:bldP spid="8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Rounded Corners 1">
            <a:extLst>
              <a:ext uri="{FF2B5EF4-FFF2-40B4-BE49-F238E27FC236}">
                <a16:creationId xmlns:a16="http://schemas.microsoft.com/office/drawing/2014/main" xmlns="" id="{5C59CA65-595D-2241-B141-A561BCC2B6B4}"/>
              </a:ext>
            </a:extLst>
          </p:cNvPr>
          <p:cNvSpPr/>
          <p:nvPr/>
        </p:nvSpPr>
        <p:spPr>
          <a:xfrm>
            <a:off x="9191351" y="1491841"/>
            <a:ext cx="2858538" cy="4055842"/>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4" name="Graphique 173">
            <a:extLst>
              <a:ext uri="{FF2B5EF4-FFF2-40B4-BE49-F238E27FC236}">
                <a16:creationId xmlns:a16="http://schemas.microsoft.com/office/drawing/2014/main" xmlns="" id="{424777DD-187F-6B4F-90A7-95F616011E28}"/>
              </a:ext>
            </a:extLst>
          </p:cNvPr>
          <p:cNvGraphicFramePr/>
          <p:nvPr>
            <p:extLst>
              <p:ext uri="{D42A27DB-BD31-4B8C-83A1-F6EECF244321}">
                <p14:modId xmlns:p14="http://schemas.microsoft.com/office/powerpoint/2010/main" val="1958875047"/>
              </p:ext>
            </p:extLst>
          </p:nvPr>
        </p:nvGraphicFramePr>
        <p:xfrm>
          <a:off x="8881241" y="4087411"/>
          <a:ext cx="2120365" cy="1260803"/>
        </p:xfrm>
        <a:graphic>
          <a:graphicData uri="http://schemas.openxmlformats.org/drawingml/2006/chart">
            <c:chart xmlns:c="http://schemas.openxmlformats.org/drawingml/2006/chart" xmlns:r="http://schemas.openxmlformats.org/officeDocument/2006/relationships" r:id="rId2"/>
          </a:graphicData>
        </a:graphic>
      </p:graphicFrame>
      <p:sp>
        <p:nvSpPr>
          <p:cNvPr id="160" name="Freeform: Shape 48">
            <a:extLst>
              <a:ext uri="{FF2B5EF4-FFF2-40B4-BE49-F238E27FC236}">
                <a16:creationId xmlns:a16="http://schemas.microsoft.com/office/drawing/2014/main" xmlns="" id="{93CD4F7B-1A67-F64F-8A73-B55E89DF0E24}"/>
              </a:ext>
            </a:extLst>
          </p:cNvPr>
          <p:cNvSpPr/>
          <p:nvPr/>
        </p:nvSpPr>
        <p:spPr>
          <a:xfrm>
            <a:off x="9665608" y="3576903"/>
            <a:ext cx="525804" cy="172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2018</a:t>
            </a:r>
          </a:p>
        </p:txBody>
      </p:sp>
      <p:graphicFrame>
        <p:nvGraphicFramePr>
          <p:cNvPr id="162" name="Graphique 161">
            <a:extLst>
              <a:ext uri="{FF2B5EF4-FFF2-40B4-BE49-F238E27FC236}">
                <a16:creationId xmlns:a16="http://schemas.microsoft.com/office/drawing/2014/main" xmlns="" id="{CDE903D1-C328-814D-B88A-E43234B0DC3C}"/>
              </a:ext>
            </a:extLst>
          </p:cNvPr>
          <p:cNvGraphicFramePr/>
          <p:nvPr>
            <p:extLst>
              <p:ext uri="{D42A27DB-BD31-4B8C-83A1-F6EECF244321}">
                <p14:modId xmlns:p14="http://schemas.microsoft.com/office/powerpoint/2010/main" val="2585976296"/>
              </p:ext>
            </p:extLst>
          </p:nvPr>
        </p:nvGraphicFramePr>
        <p:xfrm>
          <a:off x="8881241" y="2501462"/>
          <a:ext cx="2120365" cy="1260803"/>
        </p:xfrm>
        <a:graphic>
          <a:graphicData uri="http://schemas.openxmlformats.org/drawingml/2006/chart">
            <c:chart xmlns:c="http://schemas.openxmlformats.org/drawingml/2006/chart" xmlns:r="http://schemas.openxmlformats.org/officeDocument/2006/relationships" r:id="rId3"/>
          </a:graphicData>
        </a:graphic>
      </p:graphicFrame>
      <p:sp>
        <p:nvSpPr>
          <p:cNvPr id="165" name="Freeform: Shape 48">
            <a:extLst>
              <a:ext uri="{FF2B5EF4-FFF2-40B4-BE49-F238E27FC236}">
                <a16:creationId xmlns:a16="http://schemas.microsoft.com/office/drawing/2014/main" xmlns="" id="{8DD8CBB4-EB9E-E24A-9DA2-25F58385A0BB}"/>
              </a:ext>
            </a:extLst>
          </p:cNvPr>
          <p:cNvSpPr/>
          <p:nvPr/>
        </p:nvSpPr>
        <p:spPr>
          <a:xfrm>
            <a:off x="9665608" y="5152799"/>
            <a:ext cx="525804" cy="172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2018</a:t>
            </a:r>
          </a:p>
        </p:txBody>
      </p:sp>
      <p:graphicFrame>
        <p:nvGraphicFramePr>
          <p:cNvPr id="167" name="Graphique 166">
            <a:extLst>
              <a:ext uri="{FF2B5EF4-FFF2-40B4-BE49-F238E27FC236}">
                <a16:creationId xmlns:a16="http://schemas.microsoft.com/office/drawing/2014/main" xmlns="" id="{FABB8A44-6E57-224F-AA63-C6F9F8DF1E7E}"/>
              </a:ext>
            </a:extLst>
          </p:cNvPr>
          <p:cNvGraphicFramePr/>
          <p:nvPr>
            <p:extLst>
              <p:ext uri="{D42A27DB-BD31-4B8C-83A1-F6EECF244321}">
                <p14:modId xmlns:p14="http://schemas.microsoft.com/office/powerpoint/2010/main" val="3580039415"/>
              </p:ext>
            </p:extLst>
          </p:nvPr>
        </p:nvGraphicFramePr>
        <p:xfrm>
          <a:off x="10328385" y="4078662"/>
          <a:ext cx="2120365" cy="126080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xmlns="" id="{3F5322D3-9EF2-403B-94D5-EB35A1E8669C}"/>
              </a:ext>
            </a:extLst>
          </p:cNvPr>
          <p:cNvSpPr txBox="1"/>
          <p:nvPr/>
        </p:nvSpPr>
        <p:spPr>
          <a:xfrm>
            <a:off x="2219948" y="431992"/>
            <a:ext cx="8462584" cy="608743"/>
          </a:xfrm>
          <a:prstGeom prst="rect">
            <a:avLst/>
          </a:prstGeom>
          <a:noFill/>
        </p:spPr>
        <p:txBody>
          <a:bodyPr wrap="square" rtlCol="0">
            <a:noAutofit/>
          </a:bodyPr>
          <a:lstStyle/>
          <a:p>
            <a:r>
              <a:rPr lang="fr-FR" b="1" dirty="0">
                <a:solidFill>
                  <a:schemeClr val="accent4"/>
                </a:solidFill>
                <a:latin typeface="Open Sans" panose="020B0606030504020204" pitchFamily="34" charset="0"/>
                <a:ea typeface="Open Sans" panose="020B0606030504020204" pitchFamily="34" charset="0"/>
                <a:cs typeface="Open Sans" panose="020B0606030504020204" pitchFamily="34" charset="0"/>
              </a:rPr>
              <a:t>Classement des 20 premières maisons de vente Art &amp; Objets de Collections</a:t>
            </a:r>
          </a:p>
          <a:p>
            <a:r>
              <a:rPr lang="fr-FR" dirty="0">
                <a:solidFill>
                  <a:schemeClr val="accent2">
                    <a:lumMod val="60000"/>
                    <a:lumOff val="40000"/>
                  </a:schemeClr>
                </a:solidFill>
              </a:rPr>
              <a:t>en millions d’euros (hors frais de ventes)</a:t>
            </a:r>
          </a:p>
          <a:p>
            <a:endParaRPr lang="fr-FR" sz="1200" dirty="0">
              <a:solidFill>
                <a:srgbClr val="7030A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xmlns="" id="{902B083F-7141-4D73-A9A4-A4B17A4CA8EC}"/>
              </a:ext>
            </a:extLst>
          </p:cNvPr>
          <p:cNvSpPr/>
          <p:nvPr/>
        </p:nvSpPr>
        <p:spPr>
          <a:xfrm rot="16200000">
            <a:off x="1895768" y="707177"/>
            <a:ext cx="497681" cy="7111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58" name="Freeform: Shape 48">
            <a:extLst>
              <a:ext uri="{FF2B5EF4-FFF2-40B4-BE49-F238E27FC236}">
                <a16:creationId xmlns:a16="http://schemas.microsoft.com/office/drawing/2014/main" xmlns="" id="{31238B67-5163-8F4B-9B47-303D3823C16D}"/>
              </a:ext>
            </a:extLst>
          </p:cNvPr>
          <p:cNvSpPr/>
          <p:nvPr/>
        </p:nvSpPr>
        <p:spPr>
          <a:xfrm>
            <a:off x="2109049" y="1065476"/>
            <a:ext cx="918641" cy="2128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Rang 2019</a:t>
            </a:r>
          </a:p>
        </p:txBody>
      </p:sp>
      <p:sp>
        <p:nvSpPr>
          <p:cNvPr id="559" name="Freeform: Shape 48">
            <a:extLst>
              <a:ext uri="{FF2B5EF4-FFF2-40B4-BE49-F238E27FC236}">
                <a16:creationId xmlns:a16="http://schemas.microsoft.com/office/drawing/2014/main" xmlns="" id="{465CF4A5-15A8-BA48-A83A-46C0FB6D5E3D}"/>
              </a:ext>
            </a:extLst>
          </p:cNvPr>
          <p:cNvSpPr/>
          <p:nvPr/>
        </p:nvSpPr>
        <p:spPr>
          <a:xfrm>
            <a:off x="3103239" y="1065476"/>
            <a:ext cx="2495649" cy="2128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latin typeface="Open Sans" panose="020B0606030504020204" pitchFamily="34" charset="0"/>
                <a:ea typeface="Open Sans" panose="020B0606030504020204" pitchFamily="34" charset="0"/>
                <a:cs typeface="Open Sans" panose="020B0606030504020204" pitchFamily="34" charset="0"/>
              </a:rPr>
              <a:t>Nom</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61" name="Freeform: Shape 48">
            <a:extLst>
              <a:ext uri="{FF2B5EF4-FFF2-40B4-BE49-F238E27FC236}">
                <a16:creationId xmlns:a16="http://schemas.microsoft.com/office/drawing/2014/main" xmlns="" id="{1EFA37F2-65A0-E44E-8708-ADCE3B905A56}"/>
              </a:ext>
            </a:extLst>
          </p:cNvPr>
          <p:cNvSpPr/>
          <p:nvPr/>
        </p:nvSpPr>
        <p:spPr>
          <a:xfrm>
            <a:off x="5674436" y="1065476"/>
            <a:ext cx="2220366" cy="2128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latin typeface="Open Sans" panose="020B0606030504020204" pitchFamily="34" charset="0"/>
                <a:ea typeface="Open Sans" panose="020B0606030504020204" pitchFamily="34" charset="0"/>
                <a:cs typeface="Open Sans" panose="020B0606030504020204" pitchFamily="34" charset="0"/>
              </a:rPr>
              <a:t>Montants</a:t>
            </a:r>
            <a:r>
              <a:rPr lang="en-US" sz="1100" dirty="0">
                <a:latin typeface="Open Sans" panose="020B0606030504020204" pitchFamily="34" charset="0"/>
                <a:ea typeface="Open Sans" panose="020B0606030504020204" pitchFamily="34" charset="0"/>
                <a:cs typeface="Open Sans" panose="020B0606030504020204" pitchFamily="34" charset="0"/>
              </a:rPr>
              <a:t> </a:t>
            </a:r>
            <a:r>
              <a:rPr lang="en-US" sz="1100" dirty="0" err="1">
                <a:latin typeface="Open Sans" panose="020B0606030504020204" pitchFamily="34" charset="0"/>
                <a:ea typeface="Open Sans" panose="020B0606030504020204" pitchFamily="34" charset="0"/>
                <a:cs typeface="Open Sans" panose="020B0606030504020204" pitchFamily="34" charset="0"/>
              </a:rPr>
              <a:t>adjugés</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566" name="Rectangle: Rounded Corners 43">
            <a:extLst>
              <a:ext uri="{FF2B5EF4-FFF2-40B4-BE49-F238E27FC236}">
                <a16:creationId xmlns:a16="http://schemas.microsoft.com/office/drawing/2014/main" xmlns="" id="{F9ADF1C1-7851-3947-B713-0EFB92B314A5}"/>
              </a:ext>
            </a:extLst>
          </p:cNvPr>
          <p:cNvSpPr/>
          <p:nvPr/>
        </p:nvSpPr>
        <p:spPr>
          <a:xfrm>
            <a:off x="2254448" y="1634624"/>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a:t>
            </a:r>
          </a:p>
        </p:txBody>
      </p:sp>
      <p:sp>
        <p:nvSpPr>
          <p:cNvPr id="568" name="Rectangle: Rounded Corners 43">
            <a:extLst>
              <a:ext uri="{FF2B5EF4-FFF2-40B4-BE49-F238E27FC236}">
                <a16:creationId xmlns:a16="http://schemas.microsoft.com/office/drawing/2014/main" xmlns="" id="{6F6F6700-C5B9-6A45-9E6E-1D0F8FE3EDE0}"/>
              </a:ext>
            </a:extLst>
          </p:cNvPr>
          <p:cNvSpPr/>
          <p:nvPr/>
        </p:nvSpPr>
        <p:spPr>
          <a:xfrm>
            <a:off x="2254448" y="1865270"/>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a:t>
            </a:r>
          </a:p>
        </p:txBody>
      </p:sp>
      <p:sp>
        <p:nvSpPr>
          <p:cNvPr id="570" name="Rectangle: Rounded Corners 43">
            <a:extLst>
              <a:ext uri="{FF2B5EF4-FFF2-40B4-BE49-F238E27FC236}">
                <a16:creationId xmlns:a16="http://schemas.microsoft.com/office/drawing/2014/main" xmlns="" id="{7AB66B76-1D02-6B42-BB46-0D5F8AEC5265}"/>
              </a:ext>
            </a:extLst>
          </p:cNvPr>
          <p:cNvSpPr/>
          <p:nvPr/>
        </p:nvSpPr>
        <p:spPr>
          <a:xfrm>
            <a:off x="2254448" y="2065262"/>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3</a:t>
            </a:r>
          </a:p>
        </p:txBody>
      </p:sp>
      <p:sp>
        <p:nvSpPr>
          <p:cNvPr id="571" name="Rectangle: Rounded Corners 43">
            <a:extLst>
              <a:ext uri="{FF2B5EF4-FFF2-40B4-BE49-F238E27FC236}">
                <a16:creationId xmlns:a16="http://schemas.microsoft.com/office/drawing/2014/main" xmlns="" id="{64878BBC-D668-F148-8033-DEE0576212E0}"/>
              </a:ext>
            </a:extLst>
          </p:cNvPr>
          <p:cNvSpPr/>
          <p:nvPr/>
        </p:nvSpPr>
        <p:spPr>
          <a:xfrm>
            <a:off x="2254448" y="2265254"/>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4</a:t>
            </a:r>
          </a:p>
        </p:txBody>
      </p:sp>
      <p:sp>
        <p:nvSpPr>
          <p:cNvPr id="572" name="Rectangle: Rounded Corners 43">
            <a:extLst>
              <a:ext uri="{FF2B5EF4-FFF2-40B4-BE49-F238E27FC236}">
                <a16:creationId xmlns:a16="http://schemas.microsoft.com/office/drawing/2014/main" xmlns="" id="{88D1BF4D-9E5E-9D4E-9BA6-75ECC0B89CE2}"/>
              </a:ext>
            </a:extLst>
          </p:cNvPr>
          <p:cNvSpPr/>
          <p:nvPr/>
        </p:nvSpPr>
        <p:spPr>
          <a:xfrm>
            <a:off x="2254448" y="2465246"/>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5</a:t>
            </a:r>
          </a:p>
        </p:txBody>
      </p:sp>
      <p:sp>
        <p:nvSpPr>
          <p:cNvPr id="573" name="Rectangle: Rounded Corners 43">
            <a:extLst>
              <a:ext uri="{FF2B5EF4-FFF2-40B4-BE49-F238E27FC236}">
                <a16:creationId xmlns:a16="http://schemas.microsoft.com/office/drawing/2014/main" xmlns="" id="{AA6A618B-FBC2-D64F-B467-7D892A8612EA}"/>
              </a:ext>
            </a:extLst>
          </p:cNvPr>
          <p:cNvSpPr/>
          <p:nvPr/>
        </p:nvSpPr>
        <p:spPr>
          <a:xfrm>
            <a:off x="2254448" y="2665238"/>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6</a:t>
            </a:r>
          </a:p>
        </p:txBody>
      </p:sp>
      <p:sp>
        <p:nvSpPr>
          <p:cNvPr id="574" name="Rectangle: Rounded Corners 43">
            <a:extLst>
              <a:ext uri="{FF2B5EF4-FFF2-40B4-BE49-F238E27FC236}">
                <a16:creationId xmlns:a16="http://schemas.microsoft.com/office/drawing/2014/main" xmlns="" id="{A24E49D1-580A-B24F-B9DE-E429CC92D644}"/>
              </a:ext>
            </a:extLst>
          </p:cNvPr>
          <p:cNvSpPr/>
          <p:nvPr/>
        </p:nvSpPr>
        <p:spPr>
          <a:xfrm>
            <a:off x="2254448" y="2865230"/>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7</a:t>
            </a:r>
          </a:p>
        </p:txBody>
      </p:sp>
      <p:sp>
        <p:nvSpPr>
          <p:cNvPr id="575" name="Rectangle: Rounded Corners 43">
            <a:extLst>
              <a:ext uri="{FF2B5EF4-FFF2-40B4-BE49-F238E27FC236}">
                <a16:creationId xmlns:a16="http://schemas.microsoft.com/office/drawing/2014/main" xmlns="" id="{DC70C978-7270-D94B-97E6-0C06AC8E4A6C}"/>
              </a:ext>
            </a:extLst>
          </p:cNvPr>
          <p:cNvSpPr/>
          <p:nvPr/>
        </p:nvSpPr>
        <p:spPr>
          <a:xfrm>
            <a:off x="2254448" y="3065222"/>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8</a:t>
            </a:r>
          </a:p>
        </p:txBody>
      </p:sp>
      <p:sp>
        <p:nvSpPr>
          <p:cNvPr id="576" name="Rectangle: Rounded Corners 43">
            <a:extLst>
              <a:ext uri="{FF2B5EF4-FFF2-40B4-BE49-F238E27FC236}">
                <a16:creationId xmlns:a16="http://schemas.microsoft.com/office/drawing/2014/main" xmlns="" id="{2DC6D522-E227-4C48-A679-DC13F000115C}"/>
              </a:ext>
            </a:extLst>
          </p:cNvPr>
          <p:cNvSpPr/>
          <p:nvPr/>
        </p:nvSpPr>
        <p:spPr>
          <a:xfrm>
            <a:off x="2254448" y="3265214"/>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9</a:t>
            </a:r>
          </a:p>
        </p:txBody>
      </p:sp>
      <p:sp>
        <p:nvSpPr>
          <p:cNvPr id="577" name="Rectangle: Rounded Corners 43">
            <a:extLst>
              <a:ext uri="{FF2B5EF4-FFF2-40B4-BE49-F238E27FC236}">
                <a16:creationId xmlns:a16="http://schemas.microsoft.com/office/drawing/2014/main" xmlns="" id="{AE77062B-8822-044A-802C-C944497CE706}"/>
              </a:ext>
            </a:extLst>
          </p:cNvPr>
          <p:cNvSpPr/>
          <p:nvPr/>
        </p:nvSpPr>
        <p:spPr>
          <a:xfrm>
            <a:off x="2254448" y="3465206"/>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10</a:t>
            </a:r>
          </a:p>
        </p:txBody>
      </p:sp>
      <p:sp>
        <p:nvSpPr>
          <p:cNvPr id="580" name="Rectangle: Rounded Corners 43">
            <a:extLst>
              <a:ext uri="{FF2B5EF4-FFF2-40B4-BE49-F238E27FC236}">
                <a16:creationId xmlns:a16="http://schemas.microsoft.com/office/drawing/2014/main" xmlns="" id="{788D18D1-8025-4043-A01D-FEDC14B473E5}"/>
              </a:ext>
            </a:extLst>
          </p:cNvPr>
          <p:cNvSpPr/>
          <p:nvPr/>
        </p:nvSpPr>
        <p:spPr>
          <a:xfrm>
            <a:off x="2254448" y="3665198"/>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11</a:t>
            </a:r>
          </a:p>
        </p:txBody>
      </p:sp>
      <p:sp>
        <p:nvSpPr>
          <p:cNvPr id="581" name="Rectangle: Rounded Corners 43">
            <a:extLst>
              <a:ext uri="{FF2B5EF4-FFF2-40B4-BE49-F238E27FC236}">
                <a16:creationId xmlns:a16="http://schemas.microsoft.com/office/drawing/2014/main" xmlns="" id="{D5881A02-BDD1-1A4A-A827-C69D76017FC3}"/>
              </a:ext>
            </a:extLst>
          </p:cNvPr>
          <p:cNvSpPr/>
          <p:nvPr/>
        </p:nvSpPr>
        <p:spPr>
          <a:xfrm>
            <a:off x="2254448" y="3865190"/>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12</a:t>
            </a:r>
          </a:p>
        </p:txBody>
      </p:sp>
      <p:sp>
        <p:nvSpPr>
          <p:cNvPr id="582" name="Rectangle: Rounded Corners 43">
            <a:extLst>
              <a:ext uri="{FF2B5EF4-FFF2-40B4-BE49-F238E27FC236}">
                <a16:creationId xmlns:a16="http://schemas.microsoft.com/office/drawing/2014/main" xmlns="" id="{DE5222D3-EE81-9A46-B020-1105B0A0DE2C}"/>
              </a:ext>
            </a:extLst>
          </p:cNvPr>
          <p:cNvSpPr/>
          <p:nvPr/>
        </p:nvSpPr>
        <p:spPr>
          <a:xfrm>
            <a:off x="2254448" y="4065182"/>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13</a:t>
            </a:r>
          </a:p>
        </p:txBody>
      </p:sp>
      <p:sp>
        <p:nvSpPr>
          <p:cNvPr id="583" name="Rectangle: Rounded Corners 43">
            <a:extLst>
              <a:ext uri="{FF2B5EF4-FFF2-40B4-BE49-F238E27FC236}">
                <a16:creationId xmlns:a16="http://schemas.microsoft.com/office/drawing/2014/main" xmlns="" id="{FA3DC89D-E812-9F42-862F-955C302C025C}"/>
              </a:ext>
            </a:extLst>
          </p:cNvPr>
          <p:cNvSpPr/>
          <p:nvPr/>
        </p:nvSpPr>
        <p:spPr>
          <a:xfrm>
            <a:off x="2254448" y="4265174"/>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14</a:t>
            </a:r>
          </a:p>
        </p:txBody>
      </p:sp>
      <p:sp>
        <p:nvSpPr>
          <p:cNvPr id="584" name="Rectangle: Rounded Corners 43">
            <a:extLst>
              <a:ext uri="{FF2B5EF4-FFF2-40B4-BE49-F238E27FC236}">
                <a16:creationId xmlns:a16="http://schemas.microsoft.com/office/drawing/2014/main" xmlns="" id="{EDDE063E-1E7F-ED42-B39C-3B5B3D233C54}"/>
              </a:ext>
            </a:extLst>
          </p:cNvPr>
          <p:cNvSpPr/>
          <p:nvPr/>
        </p:nvSpPr>
        <p:spPr>
          <a:xfrm>
            <a:off x="2254448" y="4465166"/>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585" name="Rectangle: Rounded Corners 43">
            <a:extLst>
              <a:ext uri="{FF2B5EF4-FFF2-40B4-BE49-F238E27FC236}">
                <a16:creationId xmlns:a16="http://schemas.microsoft.com/office/drawing/2014/main" xmlns="" id="{B7471186-180B-154C-B46A-5A46D7F2FEBC}"/>
              </a:ext>
            </a:extLst>
          </p:cNvPr>
          <p:cNvSpPr/>
          <p:nvPr/>
        </p:nvSpPr>
        <p:spPr>
          <a:xfrm>
            <a:off x="2254448" y="4665158"/>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16</a:t>
            </a:r>
          </a:p>
        </p:txBody>
      </p:sp>
      <p:sp>
        <p:nvSpPr>
          <p:cNvPr id="586" name="Rectangle: Rounded Corners 43">
            <a:extLst>
              <a:ext uri="{FF2B5EF4-FFF2-40B4-BE49-F238E27FC236}">
                <a16:creationId xmlns:a16="http://schemas.microsoft.com/office/drawing/2014/main" xmlns="" id="{0C98022F-E844-924E-BF4F-8F1805F5E190}"/>
              </a:ext>
            </a:extLst>
          </p:cNvPr>
          <p:cNvSpPr/>
          <p:nvPr/>
        </p:nvSpPr>
        <p:spPr>
          <a:xfrm>
            <a:off x="2254448" y="4865150"/>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17</a:t>
            </a:r>
          </a:p>
        </p:txBody>
      </p:sp>
      <p:sp>
        <p:nvSpPr>
          <p:cNvPr id="587" name="Rectangle: Rounded Corners 43">
            <a:extLst>
              <a:ext uri="{FF2B5EF4-FFF2-40B4-BE49-F238E27FC236}">
                <a16:creationId xmlns:a16="http://schemas.microsoft.com/office/drawing/2014/main" xmlns="" id="{5F2FEDFF-0F45-EA41-B62B-E67274A3C338}"/>
              </a:ext>
            </a:extLst>
          </p:cNvPr>
          <p:cNvSpPr/>
          <p:nvPr/>
        </p:nvSpPr>
        <p:spPr>
          <a:xfrm>
            <a:off x="2254448" y="5065142"/>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18</a:t>
            </a:r>
          </a:p>
        </p:txBody>
      </p:sp>
      <p:sp>
        <p:nvSpPr>
          <p:cNvPr id="588" name="Rectangle: Rounded Corners 43">
            <a:extLst>
              <a:ext uri="{FF2B5EF4-FFF2-40B4-BE49-F238E27FC236}">
                <a16:creationId xmlns:a16="http://schemas.microsoft.com/office/drawing/2014/main" xmlns="" id="{449C742E-D63E-0C44-BAD2-402DDDF6895F}"/>
              </a:ext>
            </a:extLst>
          </p:cNvPr>
          <p:cNvSpPr/>
          <p:nvPr/>
        </p:nvSpPr>
        <p:spPr>
          <a:xfrm>
            <a:off x="2254448" y="5265134"/>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19</a:t>
            </a:r>
          </a:p>
        </p:txBody>
      </p:sp>
      <p:sp>
        <p:nvSpPr>
          <p:cNvPr id="589" name="Rectangle: Rounded Corners 43">
            <a:extLst>
              <a:ext uri="{FF2B5EF4-FFF2-40B4-BE49-F238E27FC236}">
                <a16:creationId xmlns:a16="http://schemas.microsoft.com/office/drawing/2014/main" xmlns="" id="{637507D2-887C-374F-8203-775E732D30D4}"/>
              </a:ext>
            </a:extLst>
          </p:cNvPr>
          <p:cNvSpPr/>
          <p:nvPr/>
        </p:nvSpPr>
        <p:spPr>
          <a:xfrm>
            <a:off x="2254448" y="5475274"/>
            <a:ext cx="582993" cy="16441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Open Sans" panose="020B0606030504020204" pitchFamily="34" charset="0"/>
                <a:ea typeface="Open Sans" panose="020B0606030504020204" pitchFamily="34" charset="0"/>
                <a:cs typeface="Open Sans" panose="020B0606030504020204" pitchFamily="34" charset="0"/>
              </a:rPr>
              <a:t>20</a:t>
            </a:r>
          </a:p>
        </p:txBody>
      </p:sp>
      <p:graphicFrame>
        <p:nvGraphicFramePr>
          <p:cNvPr id="3" name="Tableau 2">
            <a:extLst>
              <a:ext uri="{FF2B5EF4-FFF2-40B4-BE49-F238E27FC236}">
                <a16:creationId xmlns:a16="http://schemas.microsoft.com/office/drawing/2014/main" xmlns="" id="{A22B3E40-221D-E74C-B7DE-E6B2D4D0885C}"/>
              </a:ext>
            </a:extLst>
          </p:cNvPr>
          <p:cNvGraphicFramePr>
            <a:graphicFrameLocks noGrp="1"/>
          </p:cNvGraphicFramePr>
          <p:nvPr>
            <p:extLst>
              <p:ext uri="{D42A27DB-BD31-4B8C-83A1-F6EECF244321}">
                <p14:modId xmlns:p14="http://schemas.microsoft.com/office/powerpoint/2010/main" val="2072727559"/>
              </p:ext>
            </p:extLst>
          </p:nvPr>
        </p:nvGraphicFramePr>
        <p:xfrm>
          <a:off x="3103239" y="1615472"/>
          <a:ext cx="4793812" cy="4031860"/>
        </p:xfrm>
        <a:graphic>
          <a:graphicData uri="http://schemas.openxmlformats.org/drawingml/2006/table">
            <a:tbl>
              <a:tblPr bandRow="1">
                <a:tableStyleId>{9DCAF9ED-07DC-4A11-8D7F-57B35C25682E}</a:tableStyleId>
              </a:tblPr>
              <a:tblGrid>
                <a:gridCol w="2579714">
                  <a:extLst>
                    <a:ext uri="{9D8B030D-6E8A-4147-A177-3AD203B41FA5}">
                      <a16:colId xmlns:a16="http://schemas.microsoft.com/office/drawing/2014/main" xmlns="" val="244286281"/>
                    </a:ext>
                  </a:extLst>
                </a:gridCol>
                <a:gridCol w="1119499">
                  <a:extLst>
                    <a:ext uri="{9D8B030D-6E8A-4147-A177-3AD203B41FA5}">
                      <a16:colId xmlns:a16="http://schemas.microsoft.com/office/drawing/2014/main" xmlns="" val="2780005593"/>
                    </a:ext>
                  </a:extLst>
                </a:gridCol>
                <a:gridCol w="1094599">
                  <a:extLst>
                    <a:ext uri="{9D8B030D-6E8A-4147-A177-3AD203B41FA5}">
                      <a16:colId xmlns:a16="http://schemas.microsoft.com/office/drawing/2014/main" xmlns="" val="309274897"/>
                    </a:ext>
                  </a:extLst>
                </a:gridCol>
              </a:tblGrid>
              <a:tr h="201593">
                <a:tc>
                  <a:txBody>
                    <a:bodyPr/>
                    <a:lstStyle/>
                    <a:p>
                      <a:pPr algn="l" fontAlgn="ctr"/>
                      <a:r>
                        <a:rPr lang="fr-FR" sz="1000" b="1"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SOTHEBY'S France</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196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4"/>
                          </a:solidFill>
                          <a:effectLst/>
                          <a:latin typeface="Open Sans" panose="020B0606030504020204" pitchFamily="34" charset="0"/>
                          <a:ea typeface="Open Sans" panose="020B0606030504020204" pitchFamily="34" charset="0"/>
                          <a:cs typeface="Open Sans" panose="020B0606030504020204" pitchFamily="34" charset="0"/>
                        </a:rPr>
                        <a:t>289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57606760"/>
                  </a:ext>
                </a:extLst>
              </a:tr>
              <a:tr h="201593">
                <a:tc>
                  <a:txBody>
                    <a:bodyPr/>
                    <a:lstStyle/>
                    <a:p>
                      <a:pPr algn="l" fontAlgn="ctr"/>
                      <a:r>
                        <a:rPr lang="fr-FR" sz="1000" b="1" u="none" strike="noStrike">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CHRISTIE'S France</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180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200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557216227"/>
                  </a:ext>
                </a:extLst>
              </a:tr>
              <a:tr h="201593">
                <a:tc>
                  <a:txBody>
                    <a:bodyPr/>
                    <a:lstStyle/>
                    <a:p>
                      <a:pPr algn="l" fontAlgn="ctr"/>
                      <a:r>
                        <a:rPr lang="fr-FR" sz="1000" b="1" u="none" strike="noStrike">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ARTCURIAL</a:t>
                      </a:r>
                      <a:endParaRPr lang="fr-FR" sz="1000" b="1" i="0" u="none" strike="noStrike"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151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161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496772781"/>
                  </a:ext>
                </a:extLst>
              </a:tr>
              <a:tr h="201593">
                <a:tc>
                  <a:txBody>
                    <a:bodyPr/>
                    <a:lstStyle/>
                    <a:p>
                      <a:pPr algn="l" fontAlgn="ct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CLAUDE</a:t>
                      </a:r>
                      <a:r>
                        <a:rPr lang="fr-FR" sz="900" u="none" strike="noStrike" dirty="0">
                          <a:effectLst/>
                        </a:rPr>
                        <a:t> </a:t>
                      </a: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AGUTTES</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40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41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168322905"/>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MILLON ET ASSOCIES</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29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35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79419622"/>
                  </a:ext>
                </a:extLst>
              </a:tr>
              <a:tr h="201593">
                <a:tc>
                  <a:txBody>
                    <a:bodyPr/>
                    <a:lstStyle/>
                    <a:p>
                      <a:pPr algn="l" fontAlgn="ct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TAJAN</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26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32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160591832"/>
                  </a:ext>
                </a:extLst>
              </a:tr>
              <a:tr h="201593">
                <a:tc>
                  <a:txBody>
                    <a:bodyPr/>
                    <a:lstStyle/>
                    <a:p>
                      <a:pPr algn="l" fontAlgn="ct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RM</a:t>
                      </a:r>
                      <a:r>
                        <a:rPr lang="fr-FR" sz="900" u="none" strike="noStrike" dirty="0">
                          <a:effectLst/>
                        </a:rPr>
                        <a:t> </a:t>
                      </a: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SOTHEBY'S</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18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28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00092665"/>
                  </a:ext>
                </a:extLst>
              </a:tr>
              <a:tr h="201593">
                <a:tc>
                  <a:txBody>
                    <a:bodyPr/>
                    <a:lstStyle/>
                    <a:p>
                      <a:pPr algn="l" fontAlgn="ct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ADER</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26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27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514962492"/>
                  </a:ext>
                </a:extLst>
              </a:tr>
              <a:tr h="201593">
                <a:tc>
                  <a:txBody>
                    <a:bodyPr/>
                    <a:lstStyle/>
                    <a:p>
                      <a:pPr algn="l" fontAlgn="ct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PIASA</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19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22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31123511"/>
                  </a:ext>
                </a:extLst>
              </a:tr>
              <a:tr h="201593">
                <a:tc>
                  <a:txBody>
                    <a:bodyPr/>
                    <a:lstStyle/>
                    <a:p>
                      <a:pPr algn="l" fontAlgn="ct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COMPIEGNE</a:t>
                      </a:r>
                      <a:r>
                        <a:rPr lang="fr-FR" sz="900" u="none" strike="noStrike" dirty="0">
                          <a:effectLst/>
                        </a:rPr>
                        <a:t> </a:t>
                      </a: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ENCHERES</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21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319064066"/>
                  </a:ext>
                </a:extLst>
              </a:tr>
              <a:tr h="201593">
                <a:tc>
                  <a:txBody>
                    <a:bodyPr/>
                    <a:lstStyle/>
                    <a:p>
                      <a:pPr algn="l" fontAlgn="ct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PIERRE</a:t>
                      </a:r>
                      <a:r>
                        <a:rPr lang="fr-FR" sz="900" u="none" strike="noStrike" dirty="0">
                          <a:effectLst/>
                        </a:rPr>
                        <a:t> </a:t>
                      </a: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BERGE</a:t>
                      </a:r>
                      <a:r>
                        <a:rPr lang="fr-FR" sz="900" u="none" strike="noStrike" dirty="0">
                          <a:effectLst/>
                        </a:rPr>
                        <a:t> </a:t>
                      </a: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ET</a:t>
                      </a:r>
                      <a:r>
                        <a:rPr lang="fr-FR" sz="900" u="none" strike="noStrike" dirty="0">
                          <a:effectLst/>
                        </a:rPr>
                        <a:t> </a:t>
                      </a: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ASSOCIES</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32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19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940333309"/>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INTERNATIONAL WINE AUCTION</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14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18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32418945"/>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CORNETTE DE SAINT CYR</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17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17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668476587"/>
                  </a:ext>
                </a:extLst>
              </a:tr>
              <a:tr h="201593">
                <a:tc>
                  <a:txBody>
                    <a:bodyPr/>
                    <a:lstStyle/>
                    <a:p>
                      <a:pPr algn="l" fontAlgn="ctr"/>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OSENAT</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18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16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284354601"/>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BONHAM'S France</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26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14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084152234"/>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DE BAECQUE ET ASSOCIES</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10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14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963746602"/>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BINOCHE et GIQUELLO</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16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13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225183654"/>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BEAUSSANT - LEFEVRE</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14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13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1746712740"/>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SOCIETE THIERRY DE MAIGRET</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15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12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3079434887"/>
                  </a:ext>
                </a:extLst>
              </a:tr>
              <a:tr h="201593">
                <a:tc>
                  <a:txBody>
                    <a:bodyPr/>
                    <a:lstStyle/>
                    <a:p>
                      <a:pPr marL="0" algn="l" defTabSz="914400" rtl="0" eaLnBrk="1" fontAlgn="ctr" latinLnBrk="0" hangingPunct="1"/>
                      <a:r>
                        <a:rPr lang="fr-FR" sz="1000" b="1" u="none" strike="noStrike" kern="1200" dirty="0">
                          <a:solidFill>
                            <a:schemeClr val="tx1">
                              <a:lumMod val="65000"/>
                              <a:lumOff val="35000"/>
                            </a:schemeClr>
                          </a:solidFill>
                          <a:effectLst/>
                          <a:latin typeface="Open Sans" panose="020B0606030504020204" pitchFamily="34" charset="0"/>
                          <a:ea typeface="Open Sans" panose="020B0606030504020204" pitchFamily="34" charset="0"/>
                          <a:cs typeface="Open Sans" panose="020B0606030504020204" pitchFamily="34" charset="0"/>
                        </a:rPr>
                        <a:t>GROS ET DELETTREZ</a:t>
                      </a:r>
                    </a:p>
                  </a:txBody>
                  <a:tcPr marL="7743" marR="7743" marT="7743"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0"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11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fr-FR" sz="1050" b="1" i="0" u="none" strike="noStrike" dirty="0">
                          <a:solidFill>
                            <a:schemeClr val="accent2"/>
                          </a:solidFill>
                          <a:effectLst/>
                          <a:latin typeface="Open Sans" panose="020B0606030504020204" pitchFamily="34" charset="0"/>
                          <a:ea typeface="Open Sans" panose="020B0606030504020204" pitchFamily="34" charset="0"/>
                          <a:cs typeface="Open Sans" panose="020B0606030504020204" pitchFamily="34" charset="0"/>
                        </a:rPr>
                        <a:t>11 M€</a:t>
                      </a:r>
                    </a:p>
                  </a:txBody>
                  <a:tcPr marL="9525" marR="9525" marT="9525" marB="0"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2553764661"/>
                  </a:ext>
                </a:extLst>
              </a:tr>
            </a:tbl>
          </a:graphicData>
        </a:graphic>
      </p:graphicFrame>
      <p:sp>
        <p:nvSpPr>
          <p:cNvPr id="630" name="Flèche vers le haut 629">
            <a:extLst>
              <a:ext uri="{FF2B5EF4-FFF2-40B4-BE49-F238E27FC236}">
                <a16:creationId xmlns:a16="http://schemas.microsoft.com/office/drawing/2014/main" xmlns="" id="{08855437-A056-3B49-8E00-F71D757B31F9}"/>
              </a:ext>
            </a:extLst>
          </p:cNvPr>
          <p:cNvSpPr/>
          <p:nvPr/>
        </p:nvSpPr>
        <p:spPr>
          <a:xfrm rot="14010992" flipV="1">
            <a:off x="8037205" y="1653900"/>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1" name="Flèche vers le haut 630">
            <a:extLst>
              <a:ext uri="{FF2B5EF4-FFF2-40B4-BE49-F238E27FC236}">
                <a16:creationId xmlns:a16="http://schemas.microsoft.com/office/drawing/2014/main" xmlns="" id="{559232F0-E69B-A643-8F22-F4FD3E34DC8B}"/>
              </a:ext>
            </a:extLst>
          </p:cNvPr>
          <p:cNvSpPr/>
          <p:nvPr/>
        </p:nvSpPr>
        <p:spPr>
          <a:xfrm rot="14010992" flipV="1">
            <a:off x="8037205" y="1856039"/>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2" name="Flèche vers le haut 631">
            <a:extLst>
              <a:ext uri="{FF2B5EF4-FFF2-40B4-BE49-F238E27FC236}">
                <a16:creationId xmlns:a16="http://schemas.microsoft.com/office/drawing/2014/main" xmlns="" id="{C2C0013B-2023-D54D-A85E-08A2907F200B}"/>
              </a:ext>
            </a:extLst>
          </p:cNvPr>
          <p:cNvSpPr/>
          <p:nvPr/>
        </p:nvSpPr>
        <p:spPr>
          <a:xfrm rot="14051740" flipV="1">
            <a:off x="8037205" y="2058178"/>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3" name="Flèche vers le haut 632">
            <a:extLst>
              <a:ext uri="{FF2B5EF4-FFF2-40B4-BE49-F238E27FC236}">
                <a16:creationId xmlns:a16="http://schemas.microsoft.com/office/drawing/2014/main" xmlns="" id="{E0D305F4-36F1-3449-A5BF-6F571F77D6A7}"/>
              </a:ext>
            </a:extLst>
          </p:cNvPr>
          <p:cNvSpPr/>
          <p:nvPr/>
        </p:nvSpPr>
        <p:spPr>
          <a:xfrm rot="2903353">
            <a:off x="8037205" y="2260317"/>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4" name="Flèche vers le haut 633">
            <a:extLst>
              <a:ext uri="{FF2B5EF4-FFF2-40B4-BE49-F238E27FC236}">
                <a16:creationId xmlns:a16="http://schemas.microsoft.com/office/drawing/2014/main" xmlns="" id="{CE367B4B-1E6A-394D-93D7-7C29B2F21E3D}"/>
              </a:ext>
            </a:extLst>
          </p:cNvPr>
          <p:cNvSpPr/>
          <p:nvPr/>
        </p:nvSpPr>
        <p:spPr>
          <a:xfrm rot="2903353">
            <a:off x="8037205" y="2462456"/>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35" name="Flèche vers le haut 634">
            <a:extLst>
              <a:ext uri="{FF2B5EF4-FFF2-40B4-BE49-F238E27FC236}">
                <a16:creationId xmlns:a16="http://schemas.microsoft.com/office/drawing/2014/main" xmlns="" id="{1D676F1B-1B89-FE45-8101-E5091F508817}"/>
              </a:ext>
            </a:extLst>
          </p:cNvPr>
          <p:cNvSpPr/>
          <p:nvPr/>
        </p:nvSpPr>
        <p:spPr>
          <a:xfrm rot="2903353">
            <a:off x="8037205" y="2664595"/>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50" name="Flèche vers le haut 649">
            <a:extLst>
              <a:ext uri="{FF2B5EF4-FFF2-40B4-BE49-F238E27FC236}">
                <a16:creationId xmlns:a16="http://schemas.microsoft.com/office/drawing/2014/main" xmlns="" id="{B92FD40B-D2B5-454E-98CB-79FE9A3DEDC5}"/>
              </a:ext>
            </a:extLst>
          </p:cNvPr>
          <p:cNvSpPr/>
          <p:nvPr/>
        </p:nvSpPr>
        <p:spPr>
          <a:xfrm rot="18696647" flipV="1">
            <a:off x="8037205" y="4888124"/>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655" name="Freeform: Shape 48">
            <a:extLst>
              <a:ext uri="{FF2B5EF4-FFF2-40B4-BE49-F238E27FC236}">
                <a16:creationId xmlns:a16="http://schemas.microsoft.com/office/drawing/2014/main" xmlns="" id="{A22493FD-D828-3747-9AB8-6768DA23822B}"/>
              </a:ext>
            </a:extLst>
          </p:cNvPr>
          <p:cNvSpPr/>
          <p:nvPr/>
        </p:nvSpPr>
        <p:spPr>
          <a:xfrm>
            <a:off x="5674436" y="1324689"/>
            <a:ext cx="1094834" cy="21283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2018</a:t>
            </a:r>
          </a:p>
        </p:txBody>
      </p:sp>
      <p:sp>
        <p:nvSpPr>
          <p:cNvPr id="656" name="Freeform: Shape 48">
            <a:extLst>
              <a:ext uri="{FF2B5EF4-FFF2-40B4-BE49-F238E27FC236}">
                <a16:creationId xmlns:a16="http://schemas.microsoft.com/office/drawing/2014/main" xmlns="" id="{69965BCD-C975-A246-B52D-DBE0A460E8DD}"/>
              </a:ext>
            </a:extLst>
          </p:cNvPr>
          <p:cNvSpPr/>
          <p:nvPr/>
        </p:nvSpPr>
        <p:spPr>
          <a:xfrm>
            <a:off x="6799968" y="1324689"/>
            <a:ext cx="1094834" cy="2128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2019</a:t>
            </a:r>
          </a:p>
        </p:txBody>
      </p:sp>
      <p:sp>
        <p:nvSpPr>
          <p:cNvPr id="657" name="Freeform: Shape 48">
            <a:extLst>
              <a:ext uri="{FF2B5EF4-FFF2-40B4-BE49-F238E27FC236}">
                <a16:creationId xmlns:a16="http://schemas.microsoft.com/office/drawing/2014/main" xmlns="" id="{FD037F78-7D87-134F-A24A-524586E9D89B}"/>
              </a:ext>
            </a:extLst>
          </p:cNvPr>
          <p:cNvSpPr/>
          <p:nvPr/>
        </p:nvSpPr>
        <p:spPr>
          <a:xfrm>
            <a:off x="7978401" y="1066651"/>
            <a:ext cx="1094834" cy="2128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Open Sans" panose="020B0606030504020204" pitchFamily="34" charset="0"/>
                <a:ea typeface="Open Sans" panose="020B0606030504020204" pitchFamily="34" charset="0"/>
                <a:cs typeface="Open Sans" panose="020B0606030504020204" pitchFamily="34" charset="0"/>
              </a:rPr>
              <a:t>Variation</a:t>
            </a:r>
          </a:p>
        </p:txBody>
      </p:sp>
      <p:sp>
        <p:nvSpPr>
          <p:cNvPr id="103" name="Freeform: Shape 48">
            <a:extLst>
              <a:ext uri="{FF2B5EF4-FFF2-40B4-BE49-F238E27FC236}">
                <a16:creationId xmlns:a16="http://schemas.microsoft.com/office/drawing/2014/main" xmlns="" id="{AF9DF2D1-1029-0E47-A844-40D97D209FE1}"/>
              </a:ext>
            </a:extLst>
          </p:cNvPr>
          <p:cNvSpPr/>
          <p:nvPr/>
        </p:nvSpPr>
        <p:spPr>
          <a:xfrm>
            <a:off x="0" y="0"/>
            <a:ext cx="1703881" cy="6303169"/>
          </a:xfrm>
          <a:custGeom>
            <a:avLst/>
            <a:gdLst>
              <a:gd name="connsiteX0" fmla="*/ 0 w 1703881"/>
              <a:gd name="connsiteY0" fmla="*/ 0 h 6858000"/>
              <a:gd name="connsiteX1" fmla="*/ 1526182 w 1703881"/>
              <a:gd name="connsiteY1" fmla="*/ 0 h 6858000"/>
              <a:gd name="connsiteX2" fmla="*/ 1526182 w 1703881"/>
              <a:gd name="connsiteY2" fmla="*/ 3212698 h 6858000"/>
              <a:gd name="connsiteX3" fmla="*/ 1676586 w 1703881"/>
              <a:gd name="connsiteY3" fmla="*/ 3363101 h 6858000"/>
              <a:gd name="connsiteX4" fmla="*/ 1676586 w 1703881"/>
              <a:gd name="connsiteY4" fmla="*/ 3494896 h 6858000"/>
              <a:gd name="connsiteX5" fmla="*/ 1526182 w 1703881"/>
              <a:gd name="connsiteY5" fmla="*/ 3645300 h 6858000"/>
              <a:gd name="connsiteX6" fmla="*/ 1526182 w 1703881"/>
              <a:gd name="connsiteY6" fmla="*/ 6858000 h 6858000"/>
              <a:gd name="connsiteX7" fmla="*/ 0 w 170388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3881" h="6858000">
                <a:moveTo>
                  <a:pt x="0" y="0"/>
                </a:moveTo>
                <a:lnTo>
                  <a:pt x="1526182" y="0"/>
                </a:lnTo>
                <a:lnTo>
                  <a:pt x="1526182" y="3212698"/>
                </a:lnTo>
                <a:lnTo>
                  <a:pt x="1676586" y="3363101"/>
                </a:lnTo>
                <a:cubicBezTo>
                  <a:pt x="1712980" y="3399496"/>
                  <a:pt x="1712980" y="3458502"/>
                  <a:pt x="1676586" y="3494896"/>
                </a:cubicBezTo>
                <a:lnTo>
                  <a:pt x="1526182" y="3645300"/>
                </a:lnTo>
                <a:lnTo>
                  <a:pt x="1526182" y="6858000"/>
                </a:lnTo>
                <a:lnTo>
                  <a:pt x="0"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xmlns="" id="{E2E88AC0-E550-2748-BEF8-B3151DD12066}"/>
              </a:ext>
            </a:extLst>
          </p:cNvPr>
          <p:cNvSpPr/>
          <p:nvPr/>
        </p:nvSpPr>
        <p:spPr>
          <a:xfrm>
            <a:off x="113899" y="1077228"/>
            <a:ext cx="1282462" cy="830997"/>
          </a:xfrm>
          <a:prstGeom prst="rect">
            <a:avLst/>
          </a:prstGeom>
        </p:spPr>
        <p:txBody>
          <a:bodyPr wrap="square">
            <a:spAutoFit/>
          </a:bodyPr>
          <a:lstStyle/>
          <a:p>
            <a:pPr algn="ctr"/>
            <a:r>
              <a:rPr lang="fr-FR" sz="1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a:t>
            </a:r>
          </a:p>
        </p:txBody>
      </p:sp>
      <p:sp>
        <p:nvSpPr>
          <p:cNvPr id="99" name="Rectangle 98">
            <a:extLst>
              <a:ext uri="{FF2B5EF4-FFF2-40B4-BE49-F238E27FC236}">
                <a16:creationId xmlns:a16="http://schemas.microsoft.com/office/drawing/2014/main" xmlns="" id="{866FCCEB-A7DF-DF4A-9AF0-36FE47CE1CC3}"/>
              </a:ext>
            </a:extLst>
          </p:cNvPr>
          <p:cNvSpPr/>
          <p:nvPr/>
        </p:nvSpPr>
        <p:spPr>
          <a:xfrm>
            <a:off x="272237" y="2788700"/>
            <a:ext cx="965786"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SOTHEBY'S France</a:t>
            </a:r>
          </a:p>
        </p:txBody>
      </p:sp>
      <p:pic>
        <p:nvPicPr>
          <p:cNvPr id="100" name="Graphique 99">
            <a:extLst>
              <a:ext uri="{FF2B5EF4-FFF2-40B4-BE49-F238E27FC236}">
                <a16:creationId xmlns:a16="http://schemas.microsoft.com/office/drawing/2014/main" xmlns="" id="{AA5CE287-D8BC-CC45-BDD6-0116AC2C6B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4828" y="2387627"/>
            <a:ext cx="660604" cy="330302"/>
          </a:xfrm>
          <a:prstGeom prst="rect">
            <a:avLst/>
          </a:prstGeom>
        </p:spPr>
      </p:pic>
      <p:sp>
        <p:nvSpPr>
          <p:cNvPr id="101" name="Rectangle 100">
            <a:extLst>
              <a:ext uri="{FF2B5EF4-FFF2-40B4-BE49-F238E27FC236}">
                <a16:creationId xmlns:a16="http://schemas.microsoft.com/office/drawing/2014/main" xmlns="" id="{186A012C-32E5-B944-9397-CBE004EF49FE}"/>
              </a:ext>
            </a:extLst>
          </p:cNvPr>
          <p:cNvSpPr/>
          <p:nvPr/>
        </p:nvSpPr>
        <p:spPr>
          <a:xfrm>
            <a:off x="597074" y="2380324"/>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102" name="Rectangle 101">
            <a:extLst>
              <a:ext uri="{FF2B5EF4-FFF2-40B4-BE49-F238E27FC236}">
                <a16:creationId xmlns:a16="http://schemas.microsoft.com/office/drawing/2014/main" xmlns="" id="{F4497F77-9BF0-8E4D-BACE-B1F31FEAF9E4}"/>
              </a:ext>
            </a:extLst>
          </p:cNvPr>
          <p:cNvSpPr/>
          <p:nvPr/>
        </p:nvSpPr>
        <p:spPr>
          <a:xfrm>
            <a:off x="285872" y="4059844"/>
            <a:ext cx="928207" cy="430887"/>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CHRISTIE'S France</a:t>
            </a:r>
          </a:p>
        </p:txBody>
      </p:sp>
      <p:sp>
        <p:nvSpPr>
          <p:cNvPr id="105" name="Rectangle 104">
            <a:extLst>
              <a:ext uri="{FF2B5EF4-FFF2-40B4-BE49-F238E27FC236}">
                <a16:creationId xmlns:a16="http://schemas.microsoft.com/office/drawing/2014/main" xmlns="" id="{77775F67-F8DF-EA48-99F3-F27FB27C5EF1}"/>
              </a:ext>
            </a:extLst>
          </p:cNvPr>
          <p:cNvSpPr/>
          <p:nvPr/>
        </p:nvSpPr>
        <p:spPr>
          <a:xfrm>
            <a:off x="597074" y="3690512"/>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06" name="Rectangle 105">
            <a:extLst>
              <a:ext uri="{FF2B5EF4-FFF2-40B4-BE49-F238E27FC236}">
                <a16:creationId xmlns:a16="http://schemas.microsoft.com/office/drawing/2014/main" xmlns="" id="{567F9E3B-4BC1-1A43-9029-AA5E5961A8E3}"/>
              </a:ext>
            </a:extLst>
          </p:cNvPr>
          <p:cNvSpPr/>
          <p:nvPr/>
        </p:nvSpPr>
        <p:spPr>
          <a:xfrm>
            <a:off x="248935" y="5315394"/>
            <a:ext cx="1005792" cy="261610"/>
          </a:xfrm>
          <a:prstGeom prst="rect">
            <a:avLst/>
          </a:prstGeom>
        </p:spPr>
        <p:txBody>
          <a:bodyPr wrap="square">
            <a:spAutoFit/>
          </a:bodyPr>
          <a:lstStyle/>
          <a:p>
            <a:pPr algn="ctr" fontAlgn="ctr"/>
            <a:r>
              <a:rPr lang="fr-FR" sz="11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ARTCURIAL</a:t>
            </a:r>
          </a:p>
        </p:txBody>
      </p:sp>
      <p:sp>
        <p:nvSpPr>
          <p:cNvPr id="107" name="Rectangle 106">
            <a:extLst>
              <a:ext uri="{FF2B5EF4-FFF2-40B4-BE49-F238E27FC236}">
                <a16:creationId xmlns:a16="http://schemas.microsoft.com/office/drawing/2014/main" xmlns="" id="{94C98441-E210-D14E-9C23-89EF4EDA206D}"/>
              </a:ext>
            </a:extLst>
          </p:cNvPr>
          <p:cNvSpPr/>
          <p:nvPr/>
        </p:nvSpPr>
        <p:spPr>
          <a:xfrm>
            <a:off x="597074" y="4903413"/>
            <a:ext cx="316112" cy="369332"/>
          </a:xfrm>
          <a:prstGeom prst="rect">
            <a:avLst/>
          </a:prstGeom>
        </p:spPr>
        <p:txBody>
          <a:bodyPr wrap="none">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cxnSp>
        <p:nvCxnSpPr>
          <p:cNvPr id="113" name="Connecteur droit 112">
            <a:extLst>
              <a:ext uri="{FF2B5EF4-FFF2-40B4-BE49-F238E27FC236}">
                <a16:creationId xmlns:a16="http://schemas.microsoft.com/office/drawing/2014/main" xmlns="" id="{E00BC193-2293-D341-8986-5E103EFC1B15}"/>
              </a:ext>
            </a:extLst>
          </p:cNvPr>
          <p:cNvCxnSpPr>
            <a:cxnSpLocks/>
          </p:cNvCxnSpPr>
          <p:nvPr/>
        </p:nvCxnSpPr>
        <p:spPr>
          <a:xfrm>
            <a:off x="755130" y="3287335"/>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Connecteur droit 113">
            <a:extLst>
              <a:ext uri="{FF2B5EF4-FFF2-40B4-BE49-F238E27FC236}">
                <a16:creationId xmlns:a16="http://schemas.microsoft.com/office/drawing/2014/main" xmlns="" id="{3C3860FC-AEF9-DB4F-A2BB-D1C56B41EE8E}"/>
              </a:ext>
            </a:extLst>
          </p:cNvPr>
          <p:cNvCxnSpPr>
            <a:cxnSpLocks/>
          </p:cNvCxnSpPr>
          <p:nvPr/>
        </p:nvCxnSpPr>
        <p:spPr>
          <a:xfrm>
            <a:off x="755130" y="4508254"/>
            <a:ext cx="0" cy="3349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5" name="Graphique 114">
            <a:extLst>
              <a:ext uri="{FF2B5EF4-FFF2-40B4-BE49-F238E27FC236}">
                <a16:creationId xmlns:a16="http://schemas.microsoft.com/office/drawing/2014/main" xmlns="" id="{E472A000-2AE0-B242-9D33-F6AE3777CD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4828" y="3691842"/>
            <a:ext cx="660604" cy="330302"/>
          </a:xfrm>
          <a:prstGeom prst="rect">
            <a:avLst/>
          </a:prstGeom>
        </p:spPr>
      </p:pic>
      <p:pic>
        <p:nvPicPr>
          <p:cNvPr id="116" name="Graphique 115">
            <a:extLst>
              <a:ext uri="{FF2B5EF4-FFF2-40B4-BE49-F238E27FC236}">
                <a16:creationId xmlns:a16="http://schemas.microsoft.com/office/drawing/2014/main" xmlns="" id="{8E7C0F50-7EFB-B64B-AEBB-1FD05F92934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4828" y="4919321"/>
            <a:ext cx="660604" cy="330302"/>
          </a:xfrm>
          <a:prstGeom prst="rect">
            <a:avLst/>
          </a:prstGeom>
        </p:spPr>
      </p:pic>
      <p:sp>
        <p:nvSpPr>
          <p:cNvPr id="119" name="Rectangle: Rounded Corners 43">
            <a:extLst>
              <a:ext uri="{FF2B5EF4-FFF2-40B4-BE49-F238E27FC236}">
                <a16:creationId xmlns:a16="http://schemas.microsoft.com/office/drawing/2014/main" xmlns="" id="{DD42926D-97AD-684A-83C2-022E72E6F728}"/>
              </a:ext>
            </a:extLst>
          </p:cNvPr>
          <p:cNvSpPr/>
          <p:nvPr/>
        </p:nvSpPr>
        <p:spPr>
          <a:xfrm>
            <a:off x="8251580" y="1634029"/>
            <a:ext cx="582993" cy="165600"/>
          </a:xfrm>
          <a:prstGeom prst="roundRect">
            <a:avLst>
              <a:gd name="adj" fmla="val 50000"/>
            </a:avLst>
          </a:prstGeom>
          <a:solidFill>
            <a:srgbClr val="C60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+48%</a:t>
            </a:r>
          </a:p>
        </p:txBody>
      </p:sp>
      <p:sp>
        <p:nvSpPr>
          <p:cNvPr id="120" name="Rectangle: Rounded Corners 43">
            <a:extLst>
              <a:ext uri="{FF2B5EF4-FFF2-40B4-BE49-F238E27FC236}">
                <a16:creationId xmlns:a16="http://schemas.microsoft.com/office/drawing/2014/main" xmlns="" id="{EB4DD090-67A5-6B4C-8D51-AD980E0A7FC2}"/>
              </a:ext>
            </a:extLst>
          </p:cNvPr>
          <p:cNvSpPr/>
          <p:nvPr/>
        </p:nvSpPr>
        <p:spPr>
          <a:xfrm>
            <a:off x="8251580" y="1836168"/>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+11%</a:t>
            </a:r>
          </a:p>
        </p:txBody>
      </p:sp>
      <p:sp>
        <p:nvSpPr>
          <p:cNvPr id="121" name="Rectangle: Rounded Corners 43">
            <a:extLst>
              <a:ext uri="{FF2B5EF4-FFF2-40B4-BE49-F238E27FC236}">
                <a16:creationId xmlns:a16="http://schemas.microsoft.com/office/drawing/2014/main" xmlns="" id="{6E3883B9-B50E-E340-A9A2-446A92B88135}"/>
              </a:ext>
            </a:extLst>
          </p:cNvPr>
          <p:cNvSpPr/>
          <p:nvPr/>
        </p:nvSpPr>
        <p:spPr>
          <a:xfrm>
            <a:off x="8251580" y="2038307"/>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+ 7%</a:t>
            </a:r>
          </a:p>
        </p:txBody>
      </p:sp>
      <p:sp>
        <p:nvSpPr>
          <p:cNvPr id="122" name="Rectangle: Rounded Corners 43">
            <a:extLst>
              <a:ext uri="{FF2B5EF4-FFF2-40B4-BE49-F238E27FC236}">
                <a16:creationId xmlns:a16="http://schemas.microsoft.com/office/drawing/2014/main" xmlns="" id="{B84DBB03-E2D9-874D-B9F0-BD390E7751F3}"/>
              </a:ext>
            </a:extLst>
          </p:cNvPr>
          <p:cNvSpPr/>
          <p:nvPr/>
        </p:nvSpPr>
        <p:spPr>
          <a:xfrm>
            <a:off x="8251580" y="2240446"/>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+ 3%</a:t>
            </a:r>
          </a:p>
        </p:txBody>
      </p:sp>
      <p:sp>
        <p:nvSpPr>
          <p:cNvPr id="123" name="Rectangle: Rounded Corners 43">
            <a:extLst>
              <a:ext uri="{FF2B5EF4-FFF2-40B4-BE49-F238E27FC236}">
                <a16:creationId xmlns:a16="http://schemas.microsoft.com/office/drawing/2014/main" xmlns="" id="{93127E75-C2DC-E249-A6AA-30980ABB7B03}"/>
              </a:ext>
            </a:extLst>
          </p:cNvPr>
          <p:cNvSpPr/>
          <p:nvPr/>
        </p:nvSpPr>
        <p:spPr>
          <a:xfrm>
            <a:off x="8251580" y="2442585"/>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+22%</a:t>
            </a:r>
          </a:p>
        </p:txBody>
      </p:sp>
      <p:sp>
        <p:nvSpPr>
          <p:cNvPr id="124" name="Rectangle: Rounded Corners 43">
            <a:extLst>
              <a:ext uri="{FF2B5EF4-FFF2-40B4-BE49-F238E27FC236}">
                <a16:creationId xmlns:a16="http://schemas.microsoft.com/office/drawing/2014/main" xmlns="" id="{3A3332B8-35F0-4840-B371-7B924D93A198}"/>
              </a:ext>
            </a:extLst>
          </p:cNvPr>
          <p:cNvSpPr/>
          <p:nvPr/>
        </p:nvSpPr>
        <p:spPr>
          <a:xfrm>
            <a:off x="8251580" y="2644724"/>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+20%</a:t>
            </a:r>
          </a:p>
        </p:txBody>
      </p:sp>
      <p:sp>
        <p:nvSpPr>
          <p:cNvPr id="125" name="Rectangle: Rounded Corners 43">
            <a:extLst>
              <a:ext uri="{FF2B5EF4-FFF2-40B4-BE49-F238E27FC236}">
                <a16:creationId xmlns:a16="http://schemas.microsoft.com/office/drawing/2014/main" xmlns="" id="{0389CEC3-DD8F-564B-AD60-BED24F0483DE}"/>
              </a:ext>
            </a:extLst>
          </p:cNvPr>
          <p:cNvSpPr/>
          <p:nvPr/>
        </p:nvSpPr>
        <p:spPr>
          <a:xfrm>
            <a:off x="8251580" y="2846863"/>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+61%</a:t>
            </a:r>
          </a:p>
        </p:txBody>
      </p:sp>
      <p:sp>
        <p:nvSpPr>
          <p:cNvPr id="126" name="Rectangle: Rounded Corners 43">
            <a:extLst>
              <a:ext uri="{FF2B5EF4-FFF2-40B4-BE49-F238E27FC236}">
                <a16:creationId xmlns:a16="http://schemas.microsoft.com/office/drawing/2014/main" xmlns="" id="{F562C9BA-0F67-D948-B8DF-494C4A71F6D0}"/>
              </a:ext>
            </a:extLst>
          </p:cNvPr>
          <p:cNvSpPr/>
          <p:nvPr/>
        </p:nvSpPr>
        <p:spPr>
          <a:xfrm>
            <a:off x="8251580" y="3049002"/>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+ 4%</a:t>
            </a:r>
          </a:p>
        </p:txBody>
      </p:sp>
      <p:sp>
        <p:nvSpPr>
          <p:cNvPr id="127" name="Rectangle: Rounded Corners 43">
            <a:extLst>
              <a:ext uri="{FF2B5EF4-FFF2-40B4-BE49-F238E27FC236}">
                <a16:creationId xmlns:a16="http://schemas.microsoft.com/office/drawing/2014/main" xmlns="" id="{834022E3-BE38-6E44-B6AA-4D3B3E8465AF}"/>
              </a:ext>
            </a:extLst>
          </p:cNvPr>
          <p:cNvSpPr/>
          <p:nvPr/>
        </p:nvSpPr>
        <p:spPr>
          <a:xfrm>
            <a:off x="8251580" y="3251141"/>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+16%</a:t>
            </a:r>
          </a:p>
        </p:txBody>
      </p:sp>
      <p:sp>
        <p:nvSpPr>
          <p:cNvPr id="129" name="Rectangle: Rounded Corners 43">
            <a:extLst>
              <a:ext uri="{FF2B5EF4-FFF2-40B4-BE49-F238E27FC236}">
                <a16:creationId xmlns:a16="http://schemas.microsoft.com/office/drawing/2014/main" xmlns="" id="{A329ACF4-D6E7-8648-A57F-554D19670736}"/>
              </a:ext>
            </a:extLst>
          </p:cNvPr>
          <p:cNvSpPr/>
          <p:nvPr/>
        </p:nvSpPr>
        <p:spPr>
          <a:xfrm>
            <a:off x="8251580" y="3655419"/>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-39%</a:t>
            </a:r>
          </a:p>
        </p:txBody>
      </p:sp>
      <p:sp>
        <p:nvSpPr>
          <p:cNvPr id="130" name="Rectangle: Rounded Corners 43">
            <a:extLst>
              <a:ext uri="{FF2B5EF4-FFF2-40B4-BE49-F238E27FC236}">
                <a16:creationId xmlns:a16="http://schemas.microsoft.com/office/drawing/2014/main" xmlns="" id="{3DD4174D-8063-974F-B532-8667B687EE2D}"/>
              </a:ext>
            </a:extLst>
          </p:cNvPr>
          <p:cNvSpPr/>
          <p:nvPr/>
        </p:nvSpPr>
        <p:spPr>
          <a:xfrm>
            <a:off x="8251580" y="3857558"/>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+23%</a:t>
            </a:r>
          </a:p>
        </p:txBody>
      </p:sp>
      <p:sp>
        <p:nvSpPr>
          <p:cNvPr id="131" name="Rectangle: Rounded Corners 43">
            <a:extLst>
              <a:ext uri="{FF2B5EF4-FFF2-40B4-BE49-F238E27FC236}">
                <a16:creationId xmlns:a16="http://schemas.microsoft.com/office/drawing/2014/main" xmlns="" id="{4C84338D-DD39-2646-A113-30FBF048F56B}"/>
              </a:ext>
            </a:extLst>
          </p:cNvPr>
          <p:cNvSpPr/>
          <p:nvPr/>
        </p:nvSpPr>
        <p:spPr>
          <a:xfrm>
            <a:off x="8251580" y="4059697"/>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+ 1%</a:t>
            </a:r>
          </a:p>
        </p:txBody>
      </p:sp>
      <p:sp>
        <p:nvSpPr>
          <p:cNvPr id="132" name="Rectangle: Rounded Corners 43">
            <a:extLst>
              <a:ext uri="{FF2B5EF4-FFF2-40B4-BE49-F238E27FC236}">
                <a16:creationId xmlns:a16="http://schemas.microsoft.com/office/drawing/2014/main" xmlns="" id="{9057A038-B8A9-454F-AD49-CD1AE80C67FE}"/>
              </a:ext>
            </a:extLst>
          </p:cNvPr>
          <p:cNvSpPr/>
          <p:nvPr/>
        </p:nvSpPr>
        <p:spPr>
          <a:xfrm>
            <a:off x="8251580" y="4261836"/>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-12%</a:t>
            </a:r>
          </a:p>
        </p:txBody>
      </p:sp>
      <p:sp>
        <p:nvSpPr>
          <p:cNvPr id="133" name="Rectangle: Rounded Corners 43">
            <a:extLst>
              <a:ext uri="{FF2B5EF4-FFF2-40B4-BE49-F238E27FC236}">
                <a16:creationId xmlns:a16="http://schemas.microsoft.com/office/drawing/2014/main" xmlns="" id="{10D4BA45-AA2D-504F-B540-7472D3FDA63D}"/>
              </a:ext>
            </a:extLst>
          </p:cNvPr>
          <p:cNvSpPr/>
          <p:nvPr/>
        </p:nvSpPr>
        <p:spPr>
          <a:xfrm>
            <a:off x="8251580" y="4463975"/>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-46%</a:t>
            </a:r>
          </a:p>
        </p:txBody>
      </p:sp>
      <p:sp>
        <p:nvSpPr>
          <p:cNvPr id="134" name="Rectangle: Rounded Corners 43">
            <a:extLst>
              <a:ext uri="{FF2B5EF4-FFF2-40B4-BE49-F238E27FC236}">
                <a16:creationId xmlns:a16="http://schemas.microsoft.com/office/drawing/2014/main" xmlns="" id="{808453E8-0E30-264A-8F4D-2A98DD32C829}"/>
              </a:ext>
            </a:extLst>
          </p:cNvPr>
          <p:cNvSpPr/>
          <p:nvPr/>
        </p:nvSpPr>
        <p:spPr>
          <a:xfrm>
            <a:off x="8251580" y="4666114"/>
            <a:ext cx="582993"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+39%</a:t>
            </a:r>
          </a:p>
        </p:txBody>
      </p:sp>
      <p:sp>
        <p:nvSpPr>
          <p:cNvPr id="135" name="Rectangle: Rounded Corners 43">
            <a:extLst>
              <a:ext uri="{FF2B5EF4-FFF2-40B4-BE49-F238E27FC236}">
                <a16:creationId xmlns:a16="http://schemas.microsoft.com/office/drawing/2014/main" xmlns="" id="{355C8F23-44A8-3E47-AF22-660C230FED21}"/>
              </a:ext>
            </a:extLst>
          </p:cNvPr>
          <p:cNvSpPr/>
          <p:nvPr/>
        </p:nvSpPr>
        <p:spPr>
          <a:xfrm>
            <a:off x="8251580" y="4868253"/>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-16%</a:t>
            </a:r>
          </a:p>
        </p:txBody>
      </p:sp>
      <p:sp>
        <p:nvSpPr>
          <p:cNvPr id="136" name="Rectangle: Rounded Corners 43">
            <a:extLst>
              <a:ext uri="{FF2B5EF4-FFF2-40B4-BE49-F238E27FC236}">
                <a16:creationId xmlns:a16="http://schemas.microsoft.com/office/drawing/2014/main" xmlns="" id="{245546EB-450B-6A49-BDAB-51150DA78696}"/>
              </a:ext>
            </a:extLst>
          </p:cNvPr>
          <p:cNvSpPr/>
          <p:nvPr/>
        </p:nvSpPr>
        <p:spPr>
          <a:xfrm>
            <a:off x="8251580" y="5070392"/>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-9%</a:t>
            </a:r>
          </a:p>
        </p:txBody>
      </p:sp>
      <p:sp>
        <p:nvSpPr>
          <p:cNvPr id="137" name="Rectangle: Rounded Corners 43">
            <a:extLst>
              <a:ext uri="{FF2B5EF4-FFF2-40B4-BE49-F238E27FC236}">
                <a16:creationId xmlns:a16="http://schemas.microsoft.com/office/drawing/2014/main" xmlns="" id="{ACD284D9-F620-6946-B107-022FED226850}"/>
              </a:ext>
            </a:extLst>
          </p:cNvPr>
          <p:cNvSpPr/>
          <p:nvPr/>
        </p:nvSpPr>
        <p:spPr>
          <a:xfrm>
            <a:off x="8251580" y="5272531"/>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-15%</a:t>
            </a:r>
          </a:p>
        </p:txBody>
      </p:sp>
      <p:sp>
        <p:nvSpPr>
          <p:cNvPr id="138" name="Rectangle: Rounded Corners 43">
            <a:extLst>
              <a:ext uri="{FF2B5EF4-FFF2-40B4-BE49-F238E27FC236}">
                <a16:creationId xmlns:a16="http://schemas.microsoft.com/office/drawing/2014/main" xmlns="" id="{A7B1E21D-D677-A640-88B6-322916BDD129}"/>
              </a:ext>
            </a:extLst>
          </p:cNvPr>
          <p:cNvSpPr/>
          <p:nvPr/>
        </p:nvSpPr>
        <p:spPr>
          <a:xfrm>
            <a:off x="8251580" y="5474679"/>
            <a:ext cx="582993" cy="165600"/>
          </a:xfrm>
          <a:prstGeom prst="round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0%</a:t>
            </a:r>
          </a:p>
        </p:txBody>
      </p:sp>
      <p:sp>
        <p:nvSpPr>
          <p:cNvPr id="139" name="Flèche vers le haut 138">
            <a:extLst>
              <a:ext uri="{FF2B5EF4-FFF2-40B4-BE49-F238E27FC236}">
                <a16:creationId xmlns:a16="http://schemas.microsoft.com/office/drawing/2014/main" xmlns="" id="{74188490-1375-604B-AF47-26352EB94505}"/>
              </a:ext>
            </a:extLst>
          </p:cNvPr>
          <p:cNvSpPr/>
          <p:nvPr/>
        </p:nvSpPr>
        <p:spPr>
          <a:xfrm rot="2903353">
            <a:off x="8037205" y="2866734"/>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0" name="Flèche vers le haut 139">
            <a:extLst>
              <a:ext uri="{FF2B5EF4-FFF2-40B4-BE49-F238E27FC236}">
                <a16:creationId xmlns:a16="http://schemas.microsoft.com/office/drawing/2014/main" xmlns="" id="{ADD80A97-5656-884A-9EB5-1997318ED824}"/>
              </a:ext>
            </a:extLst>
          </p:cNvPr>
          <p:cNvSpPr/>
          <p:nvPr/>
        </p:nvSpPr>
        <p:spPr>
          <a:xfrm rot="16200000" flipV="1">
            <a:off x="8037205" y="5494550"/>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1" name="Flèche vers le haut 140">
            <a:extLst>
              <a:ext uri="{FF2B5EF4-FFF2-40B4-BE49-F238E27FC236}">
                <a16:creationId xmlns:a16="http://schemas.microsoft.com/office/drawing/2014/main" xmlns="" id="{75DD3323-C99E-A546-9D47-4D288D1D114E}"/>
              </a:ext>
            </a:extLst>
          </p:cNvPr>
          <p:cNvSpPr/>
          <p:nvPr/>
        </p:nvSpPr>
        <p:spPr>
          <a:xfrm rot="8203977">
            <a:off x="8037205" y="5292402"/>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2" name="Flèche vers le haut 141">
            <a:extLst>
              <a:ext uri="{FF2B5EF4-FFF2-40B4-BE49-F238E27FC236}">
                <a16:creationId xmlns:a16="http://schemas.microsoft.com/office/drawing/2014/main" xmlns="" id="{3C875E95-E7FF-4B4F-8D24-5247F4BD7823}"/>
              </a:ext>
            </a:extLst>
          </p:cNvPr>
          <p:cNvSpPr/>
          <p:nvPr/>
        </p:nvSpPr>
        <p:spPr>
          <a:xfrm rot="2903353">
            <a:off x="8037205" y="4685985"/>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3" name="Flèche vers le haut 142">
            <a:extLst>
              <a:ext uri="{FF2B5EF4-FFF2-40B4-BE49-F238E27FC236}">
                <a16:creationId xmlns:a16="http://schemas.microsoft.com/office/drawing/2014/main" xmlns="" id="{525414CB-78A1-5341-8DA3-E60D08749AB2}"/>
              </a:ext>
            </a:extLst>
          </p:cNvPr>
          <p:cNvSpPr/>
          <p:nvPr/>
        </p:nvSpPr>
        <p:spPr>
          <a:xfrm rot="7976067">
            <a:off x="8037205" y="4483846"/>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4" name="Flèche vers le haut 143">
            <a:extLst>
              <a:ext uri="{FF2B5EF4-FFF2-40B4-BE49-F238E27FC236}">
                <a16:creationId xmlns:a16="http://schemas.microsoft.com/office/drawing/2014/main" xmlns="" id="{1C03F014-BBE0-794F-BF6C-0146D122C9D9}"/>
              </a:ext>
            </a:extLst>
          </p:cNvPr>
          <p:cNvSpPr/>
          <p:nvPr/>
        </p:nvSpPr>
        <p:spPr>
          <a:xfrm rot="18696647" flipV="1">
            <a:off x="8037205" y="4281707"/>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5" name="Flèche vers le haut 144">
            <a:extLst>
              <a:ext uri="{FF2B5EF4-FFF2-40B4-BE49-F238E27FC236}">
                <a16:creationId xmlns:a16="http://schemas.microsoft.com/office/drawing/2014/main" xmlns="" id="{7D9FA848-1451-AB4E-8FB7-55960DC64C6D}"/>
              </a:ext>
            </a:extLst>
          </p:cNvPr>
          <p:cNvSpPr/>
          <p:nvPr/>
        </p:nvSpPr>
        <p:spPr>
          <a:xfrm rot="2903353">
            <a:off x="8037205" y="4079568"/>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6" name="Flèche vers le haut 145">
            <a:extLst>
              <a:ext uri="{FF2B5EF4-FFF2-40B4-BE49-F238E27FC236}">
                <a16:creationId xmlns:a16="http://schemas.microsoft.com/office/drawing/2014/main" xmlns="" id="{068E7EC2-91F5-F148-BC0F-F903DEEEC7C8}"/>
              </a:ext>
            </a:extLst>
          </p:cNvPr>
          <p:cNvSpPr/>
          <p:nvPr/>
        </p:nvSpPr>
        <p:spPr>
          <a:xfrm rot="13913223" flipV="1">
            <a:off x="8037205" y="3877429"/>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49" name="Flèche vers le haut 148">
            <a:extLst>
              <a:ext uri="{FF2B5EF4-FFF2-40B4-BE49-F238E27FC236}">
                <a16:creationId xmlns:a16="http://schemas.microsoft.com/office/drawing/2014/main" xmlns="" id="{9A1D6B55-E2B6-0148-A06C-FFDD38AAC5F8}"/>
              </a:ext>
            </a:extLst>
          </p:cNvPr>
          <p:cNvSpPr/>
          <p:nvPr/>
        </p:nvSpPr>
        <p:spPr>
          <a:xfrm rot="2903353">
            <a:off x="8037205" y="3271012"/>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0" name="Flèche vers le haut 149">
            <a:extLst>
              <a:ext uri="{FF2B5EF4-FFF2-40B4-BE49-F238E27FC236}">
                <a16:creationId xmlns:a16="http://schemas.microsoft.com/office/drawing/2014/main" xmlns="" id="{C5BD06E8-8007-3646-B866-34BCE209305F}"/>
              </a:ext>
            </a:extLst>
          </p:cNvPr>
          <p:cNvSpPr/>
          <p:nvPr/>
        </p:nvSpPr>
        <p:spPr>
          <a:xfrm rot="14051740" flipV="1">
            <a:off x="8037205" y="3068873"/>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1" name="Freeform: Shape 48">
            <a:extLst>
              <a:ext uri="{FF2B5EF4-FFF2-40B4-BE49-F238E27FC236}">
                <a16:creationId xmlns:a16="http://schemas.microsoft.com/office/drawing/2014/main" xmlns="" id="{3092E69A-BEC1-BC40-8051-6A76AABBA558}"/>
              </a:ext>
            </a:extLst>
          </p:cNvPr>
          <p:cNvSpPr/>
          <p:nvPr/>
        </p:nvSpPr>
        <p:spPr>
          <a:xfrm>
            <a:off x="5646370" y="5731710"/>
            <a:ext cx="1094834" cy="21283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876 M€ *</a:t>
            </a:r>
          </a:p>
        </p:txBody>
      </p:sp>
      <p:sp>
        <p:nvSpPr>
          <p:cNvPr id="152" name="Freeform: Shape 48">
            <a:extLst>
              <a:ext uri="{FF2B5EF4-FFF2-40B4-BE49-F238E27FC236}">
                <a16:creationId xmlns:a16="http://schemas.microsoft.com/office/drawing/2014/main" xmlns="" id="{F23F2D52-76D0-A843-83D0-E2881A793594}"/>
              </a:ext>
            </a:extLst>
          </p:cNvPr>
          <p:cNvSpPr/>
          <p:nvPr/>
        </p:nvSpPr>
        <p:spPr>
          <a:xfrm>
            <a:off x="6812385" y="5731710"/>
            <a:ext cx="1094834" cy="21283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1 004 M€</a:t>
            </a:r>
          </a:p>
        </p:txBody>
      </p:sp>
      <p:sp>
        <p:nvSpPr>
          <p:cNvPr id="7" name="Rectangle 6">
            <a:extLst>
              <a:ext uri="{FF2B5EF4-FFF2-40B4-BE49-F238E27FC236}">
                <a16:creationId xmlns:a16="http://schemas.microsoft.com/office/drawing/2014/main" xmlns="" id="{40FD3EB6-5756-DE46-9FD9-CBFB60E5425D}"/>
              </a:ext>
            </a:extLst>
          </p:cNvPr>
          <p:cNvSpPr/>
          <p:nvPr/>
        </p:nvSpPr>
        <p:spPr>
          <a:xfrm>
            <a:off x="1979254" y="5734232"/>
            <a:ext cx="3674404" cy="215444"/>
          </a:xfrm>
          <a:prstGeom prst="rect">
            <a:avLst/>
          </a:prstGeom>
        </p:spPr>
        <p:txBody>
          <a:bodyPr wrap="none">
            <a:spAutoFit/>
          </a:bodyPr>
          <a:lstStyle/>
          <a:p>
            <a:pPr algn="r"/>
            <a:r>
              <a:rPr lang="fr-FR" sz="8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MONTANT TOTAL ADJUGÉ PAR LES 20 PREMIÈRES MAISONS DU SECTEUR</a:t>
            </a:r>
          </a:p>
        </p:txBody>
      </p:sp>
      <p:sp>
        <p:nvSpPr>
          <p:cNvPr id="154" name="Freeform: Shape 48">
            <a:extLst>
              <a:ext uri="{FF2B5EF4-FFF2-40B4-BE49-F238E27FC236}">
                <a16:creationId xmlns:a16="http://schemas.microsoft.com/office/drawing/2014/main" xmlns="" id="{188FB262-CBAA-7442-9F5F-90A392BF9739}"/>
              </a:ext>
            </a:extLst>
          </p:cNvPr>
          <p:cNvSpPr/>
          <p:nvPr/>
        </p:nvSpPr>
        <p:spPr>
          <a:xfrm>
            <a:off x="7978401" y="5731710"/>
            <a:ext cx="1094834" cy="21283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+14,6%</a:t>
            </a:r>
          </a:p>
        </p:txBody>
      </p:sp>
      <p:sp>
        <p:nvSpPr>
          <p:cNvPr id="156" name="Rectangle 155">
            <a:extLst>
              <a:ext uri="{FF2B5EF4-FFF2-40B4-BE49-F238E27FC236}">
                <a16:creationId xmlns:a16="http://schemas.microsoft.com/office/drawing/2014/main" xmlns="" id="{BA75B9E4-A4BF-0B48-BEB5-008319400B15}"/>
              </a:ext>
            </a:extLst>
          </p:cNvPr>
          <p:cNvSpPr/>
          <p:nvPr/>
        </p:nvSpPr>
        <p:spPr>
          <a:xfrm>
            <a:off x="9426786" y="1657790"/>
            <a:ext cx="2234852" cy="646331"/>
          </a:xfrm>
          <a:prstGeom prst="rect">
            <a:avLst/>
          </a:prstGeom>
        </p:spPr>
        <p:txBody>
          <a:bodyPr wrap="square">
            <a:spAutoFit/>
          </a:bodyPr>
          <a:lstStyle/>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Part des montants adjugés par les 20 premières maisons*</a:t>
            </a:r>
          </a:p>
        </p:txBody>
      </p:sp>
      <p:sp>
        <p:nvSpPr>
          <p:cNvPr id="157" name="Rectangle: Rounded Corners 4">
            <a:extLst>
              <a:ext uri="{FF2B5EF4-FFF2-40B4-BE49-F238E27FC236}">
                <a16:creationId xmlns:a16="http://schemas.microsoft.com/office/drawing/2014/main" xmlns="" id="{92472AD6-ADD5-484D-BCB0-4941DC79F341}"/>
              </a:ext>
            </a:extLst>
          </p:cNvPr>
          <p:cNvSpPr/>
          <p:nvPr/>
        </p:nvSpPr>
        <p:spPr>
          <a:xfrm rot="16200000">
            <a:off x="9035554" y="1955469"/>
            <a:ext cx="700488" cy="7437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graphicFrame>
        <p:nvGraphicFramePr>
          <p:cNvPr id="159" name="Graphique 158">
            <a:extLst>
              <a:ext uri="{FF2B5EF4-FFF2-40B4-BE49-F238E27FC236}">
                <a16:creationId xmlns:a16="http://schemas.microsoft.com/office/drawing/2014/main" xmlns="" id="{8C23619F-D329-2749-9C2E-FFAF884F5305}"/>
              </a:ext>
            </a:extLst>
          </p:cNvPr>
          <p:cNvGraphicFramePr/>
          <p:nvPr>
            <p:extLst>
              <p:ext uri="{D42A27DB-BD31-4B8C-83A1-F6EECF244321}">
                <p14:modId xmlns:p14="http://schemas.microsoft.com/office/powerpoint/2010/main" val="1440058345"/>
              </p:ext>
            </p:extLst>
          </p:nvPr>
        </p:nvGraphicFramePr>
        <p:xfrm>
          <a:off x="10328385" y="2501462"/>
          <a:ext cx="2120365" cy="1260803"/>
        </p:xfrm>
        <a:graphic>
          <a:graphicData uri="http://schemas.openxmlformats.org/drawingml/2006/chart">
            <c:chart xmlns:c="http://schemas.openxmlformats.org/drawingml/2006/chart" xmlns:r="http://schemas.openxmlformats.org/officeDocument/2006/relationships" r:id="rId7"/>
          </a:graphicData>
        </a:graphic>
      </p:graphicFrame>
      <p:sp>
        <p:nvSpPr>
          <p:cNvPr id="161" name="Freeform: Shape 48">
            <a:extLst>
              <a:ext uri="{FF2B5EF4-FFF2-40B4-BE49-F238E27FC236}">
                <a16:creationId xmlns:a16="http://schemas.microsoft.com/office/drawing/2014/main" xmlns="" id="{4193A7DC-478A-C74C-A653-4B44FC4FF7CF}"/>
              </a:ext>
            </a:extLst>
          </p:cNvPr>
          <p:cNvSpPr/>
          <p:nvPr/>
        </p:nvSpPr>
        <p:spPr>
          <a:xfrm>
            <a:off x="11112752" y="3576903"/>
            <a:ext cx="525804" cy="172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164" name="Rectangle 163">
            <a:extLst>
              <a:ext uri="{FF2B5EF4-FFF2-40B4-BE49-F238E27FC236}">
                <a16:creationId xmlns:a16="http://schemas.microsoft.com/office/drawing/2014/main" xmlns="" id="{709FEF01-F7A7-A145-B7BB-E6BF7BE583E5}"/>
              </a:ext>
            </a:extLst>
          </p:cNvPr>
          <p:cNvSpPr/>
          <p:nvPr/>
        </p:nvSpPr>
        <p:spPr>
          <a:xfrm>
            <a:off x="10313229" y="2800129"/>
            <a:ext cx="614271" cy="276999"/>
          </a:xfrm>
          <a:prstGeom prst="rect">
            <a:avLst/>
          </a:prstGeom>
        </p:spPr>
        <p:txBody>
          <a:bodyPr wrap="none">
            <a:spAutoFit/>
          </a:bodyPr>
          <a:lstStyle/>
          <a:p>
            <a:r>
              <a:rPr lang="fr-FR" sz="12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+3,7%</a:t>
            </a:r>
          </a:p>
        </p:txBody>
      </p:sp>
      <p:sp>
        <p:nvSpPr>
          <p:cNvPr id="166" name="Freeform: Shape 48">
            <a:extLst>
              <a:ext uri="{FF2B5EF4-FFF2-40B4-BE49-F238E27FC236}">
                <a16:creationId xmlns:a16="http://schemas.microsoft.com/office/drawing/2014/main" xmlns="" id="{BF4B8E06-7B13-564A-8B22-17E31B7A699D}"/>
              </a:ext>
            </a:extLst>
          </p:cNvPr>
          <p:cNvSpPr/>
          <p:nvPr/>
        </p:nvSpPr>
        <p:spPr>
          <a:xfrm>
            <a:off x="11112752" y="5152799"/>
            <a:ext cx="525804" cy="1729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2019</a:t>
            </a:r>
          </a:p>
        </p:txBody>
      </p:sp>
      <p:sp>
        <p:nvSpPr>
          <p:cNvPr id="168" name="Flèche vers le haut 167">
            <a:extLst>
              <a:ext uri="{FF2B5EF4-FFF2-40B4-BE49-F238E27FC236}">
                <a16:creationId xmlns:a16="http://schemas.microsoft.com/office/drawing/2014/main" xmlns="" id="{8B8F88E5-210F-1E4B-8B64-E9FBE3DBE95B}"/>
              </a:ext>
            </a:extLst>
          </p:cNvPr>
          <p:cNvSpPr/>
          <p:nvPr/>
        </p:nvSpPr>
        <p:spPr>
          <a:xfrm rot="3601374" flipH="1">
            <a:off x="10534356" y="4616406"/>
            <a:ext cx="190567" cy="27094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69" name="Rectangle 168">
            <a:extLst>
              <a:ext uri="{FF2B5EF4-FFF2-40B4-BE49-F238E27FC236}">
                <a16:creationId xmlns:a16="http://schemas.microsoft.com/office/drawing/2014/main" xmlns="" id="{2F82C12B-4804-FA45-B157-ADA98A7A5A8B}"/>
              </a:ext>
            </a:extLst>
          </p:cNvPr>
          <p:cNvSpPr/>
          <p:nvPr/>
        </p:nvSpPr>
        <p:spPr>
          <a:xfrm>
            <a:off x="10313229" y="4360042"/>
            <a:ext cx="614271" cy="276999"/>
          </a:xfrm>
          <a:prstGeom prst="rect">
            <a:avLst/>
          </a:prstGeom>
        </p:spPr>
        <p:txBody>
          <a:bodyPr wrap="none">
            <a:spAutoFit/>
          </a:bodyPr>
          <a:lstStyle/>
          <a:p>
            <a:r>
              <a:rPr lang="fr-FR" sz="12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+2,3%</a:t>
            </a:r>
          </a:p>
        </p:txBody>
      </p:sp>
      <p:sp>
        <p:nvSpPr>
          <p:cNvPr id="171" name="Freeform: Shape 48">
            <a:extLst>
              <a:ext uri="{FF2B5EF4-FFF2-40B4-BE49-F238E27FC236}">
                <a16:creationId xmlns:a16="http://schemas.microsoft.com/office/drawing/2014/main" xmlns="" id="{00F88F02-0A84-404D-A626-FD0BED156553}"/>
              </a:ext>
            </a:extLst>
          </p:cNvPr>
          <p:cNvSpPr/>
          <p:nvPr/>
        </p:nvSpPr>
        <p:spPr>
          <a:xfrm>
            <a:off x="9396248" y="3878317"/>
            <a:ext cx="2427890" cy="26276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Open Sans" panose="020B0606030504020204" pitchFamily="34" charset="0"/>
                <a:ea typeface="Open Sans" panose="020B0606030504020204" pitchFamily="34" charset="0"/>
                <a:cs typeface="Open Sans" panose="020B0606030504020204" pitchFamily="34" charset="0"/>
              </a:rPr>
              <a:t>Dans le total national adjugé</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9" name="Connecteur en angle 178">
            <a:extLst>
              <a:ext uri="{FF2B5EF4-FFF2-40B4-BE49-F238E27FC236}">
                <a16:creationId xmlns:a16="http://schemas.microsoft.com/office/drawing/2014/main" xmlns="" id="{9BD75FCC-E62A-9744-8835-E38F02CC2C21}"/>
              </a:ext>
            </a:extLst>
          </p:cNvPr>
          <p:cNvCxnSpPr>
            <a:cxnSpLocks/>
            <a:stCxn id="152" idx="2"/>
            <a:endCxn id="155" idx="2"/>
          </p:cNvCxnSpPr>
          <p:nvPr/>
        </p:nvCxnSpPr>
        <p:spPr>
          <a:xfrm rot="5400000" flipH="1" flipV="1">
            <a:off x="8791781" y="4115704"/>
            <a:ext cx="396860" cy="3260818"/>
          </a:xfrm>
          <a:prstGeom prst="bentConnector3">
            <a:avLst>
              <a:gd name="adj1" fmla="val -57602"/>
            </a:avLst>
          </a:prstGeom>
        </p:spPr>
        <p:style>
          <a:lnRef idx="1">
            <a:schemeClr val="accent1"/>
          </a:lnRef>
          <a:fillRef idx="0">
            <a:schemeClr val="accent1"/>
          </a:fillRef>
          <a:effectRef idx="0">
            <a:schemeClr val="accent1"/>
          </a:effectRef>
          <a:fontRef idx="minor">
            <a:schemeClr val="tx1"/>
          </a:fontRef>
        </p:style>
      </p:cxnSp>
      <p:sp>
        <p:nvSpPr>
          <p:cNvPr id="182" name="Freeform: Shape 48">
            <a:extLst>
              <a:ext uri="{FF2B5EF4-FFF2-40B4-BE49-F238E27FC236}">
                <a16:creationId xmlns:a16="http://schemas.microsoft.com/office/drawing/2014/main" xmlns="" id="{B56E812F-BF9F-4541-A78F-8AAB9E9A0292}"/>
              </a:ext>
            </a:extLst>
          </p:cNvPr>
          <p:cNvSpPr/>
          <p:nvPr/>
        </p:nvSpPr>
        <p:spPr>
          <a:xfrm>
            <a:off x="9343697" y="2375338"/>
            <a:ext cx="2448910" cy="26275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b="1" dirty="0">
                <a:latin typeface="Open Sans" panose="020B0606030504020204" pitchFamily="34" charset="0"/>
                <a:ea typeface="Open Sans" panose="020B0606030504020204" pitchFamily="34" charset="0"/>
                <a:cs typeface="Open Sans" panose="020B0606030504020204" pitchFamily="34" charset="0"/>
              </a:rPr>
              <a:t>Dans le total adjugé pour le secteur</a:t>
            </a:r>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83" name="Flèche vers le haut 182">
            <a:extLst>
              <a:ext uri="{FF2B5EF4-FFF2-40B4-BE49-F238E27FC236}">
                <a16:creationId xmlns:a16="http://schemas.microsoft.com/office/drawing/2014/main" xmlns="" id="{9A139104-C08E-DE41-B08E-CCE426581C57}"/>
              </a:ext>
            </a:extLst>
          </p:cNvPr>
          <p:cNvSpPr/>
          <p:nvPr/>
        </p:nvSpPr>
        <p:spPr>
          <a:xfrm rot="3506586" flipH="1">
            <a:off x="10534704" y="3046683"/>
            <a:ext cx="190567" cy="270949"/>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pic>
        <p:nvPicPr>
          <p:cNvPr id="110" name="Graphique 109">
            <a:extLst>
              <a:ext uri="{FF2B5EF4-FFF2-40B4-BE49-F238E27FC236}">
                <a16:creationId xmlns:a16="http://schemas.microsoft.com/office/drawing/2014/main" xmlns="" id="{96A68626-ED34-4246-B5C6-34DD3CAA735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32540" y="418022"/>
            <a:ext cx="245181" cy="588435"/>
          </a:xfrm>
          <a:prstGeom prst="rect">
            <a:avLst/>
          </a:prstGeom>
        </p:spPr>
      </p:pic>
      <p:sp>
        <p:nvSpPr>
          <p:cNvPr id="117" name="Rectangle 116">
            <a:extLst>
              <a:ext uri="{FF2B5EF4-FFF2-40B4-BE49-F238E27FC236}">
                <a16:creationId xmlns:a16="http://schemas.microsoft.com/office/drawing/2014/main" xmlns="" id="{834C56CB-8AD5-2B4E-A7B3-8A3199042F0E}"/>
              </a:ext>
            </a:extLst>
          </p:cNvPr>
          <p:cNvSpPr/>
          <p:nvPr/>
        </p:nvSpPr>
        <p:spPr>
          <a:xfrm>
            <a:off x="3561357" y="5961736"/>
            <a:ext cx="3471903" cy="230832"/>
          </a:xfrm>
          <a:prstGeom prst="rect">
            <a:avLst/>
          </a:prstGeom>
          <a:noFill/>
        </p:spPr>
        <p:txBody>
          <a:bodyPr wrap="square">
            <a:spAutoFit/>
          </a:bodyPr>
          <a:lstStyle/>
          <a:p>
            <a:r>
              <a:rPr lang="en-US" sz="900" dirty="0">
                <a:solidFill>
                  <a:schemeClr val="tx1">
                    <a:lumMod val="65000"/>
                    <a:lumOff val="35000"/>
                  </a:schemeClr>
                </a:solidFill>
                <a:latin typeface="Open Sans" panose="020B0606030504020204" pitchFamily="34" charset="0"/>
              </a:rPr>
              <a:t>* Pour 2018 : </a:t>
            </a:r>
            <a:r>
              <a:rPr lang="en-US" sz="900" dirty="0" err="1">
                <a:solidFill>
                  <a:schemeClr val="tx1">
                    <a:lumMod val="65000"/>
                    <a:lumOff val="35000"/>
                  </a:schemeClr>
                </a:solidFill>
                <a:latin typeface="Open Sans" panose="020B0606030504020204" pitchFamily="34" charset="0"/>
              </a:rPr>
              <a:t>montant</a:t>
            </a:r>
            <a:r>
              <a:rPr lang="en-US" sz="900" dirty="0">
                <a:solidFill>
                  <a:schemeClr val="tx1">
                    <a:lumMod val="65000"/>
                    <a:lumOff val="35000"/>
                  </a:schemeClr>
                </a:solidFill>
                <a:latin typeface="Open Sans" panose="020B0606030504020204" pitchFamily="34" charset="0"/>
              </a:rPr>
              <a:t> des 20 premières </a:t>
            </a:r>
            <a:r>
              <a:rPr lang="en-US" sz="900" dirty="0" err="1">
                <a:solidFill>
                  <a:schemeClr val="tx1">
                    <a:lumMod val="65000"/>
                    <a:lumOff val="35000"/>
                  </a:schemeClr>
                </a:solidFill>
                <a:latin typeface="Open Sans" panose="020B0606030504020204" pitchFamily="34" charset="0"/>
              </a:rPr>
              <a:t>maisons</a:t>
            </a:r>
            <a:r>
              <a:rPr lang="en-US" sz="900" dirty="0">
                <a:solidFill>
                  <a:schemeClr val="tx1">
                    <a:lumMod val="65000"/>
                    <a:lumOff val="35000"/>
                  </a:schemeClr>
                </a:solidFill>
                <a:latin typeface="Open Sans" panose="020B0606030504020204" pitchFamily="34" charset="0"/>
              </a:rPr>
              <a:t> de vente</a:t>
            </a:r>
          </a:p>
        </p:txBody>
      </p:sp>
      <p:sp>
        <p:nvSpPr>
          <p:cNvPr id="118" name="Flèche vers le haut 117">
            <a:extLst>
              <a:ext uri="{FF2B5EF4-FFF2-40B4-BE49-F238E27FC236}">
                <a16:creationId xmlns:a16="http://schemas.microsoft.com/office/drawing/2014/main" xmlns="" id="{2B117D95-EFFB-A841-827D-946347F7F656}"/>
              </a:ext>
            </a:extLst>
          </p:cNvPr>
          <p:cNvSpPr/>
          <p:nvPr/>
        </p:nvSpPr>
        <p:spPr>
          <a:xfrm rot="8081605">
            <a:off x="8037205" y="5099867"/>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53" name="Flèche vers le haut 152">
            <a:extLst>
              <a:ext uri="{FF2B5EF4-FFF2-40B4-BE49-F238E27FC236}">
                <a16:creationId xmlns:a16="http://schemas.microsoft.com/office/drawing/2014/main" xmlns="" id="{0F2381CF-E9FD-A445-BDFE-092C39E07020}"/>
              </a:ext>
            </a:extLst>
          </p:cNvPr>
          <p:cNvSpPr/>
          <p:nvPr/>
        </p:nvSpPr>
        <p:spPr>
          <a:xfrm rot="8128355">
            <a:off x="8037205" y="3677338"/>
            <a:ext cx="88520" cy="125858"/>
          </a:xfrm>
          <a:prstGeom prst="up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08" name="bk object 19">
            <a:extLst>
              <a:ext uri="{FF2B5EF4-FFF2-40B4-BE49-F238E27FC236}">
                <a16:creationId xmlns:a16="http://schemas.microsoft.com/office/drawing/2014/main" xmlns="" id="{3CE0026B-2E2B-4ECC-8C59-D944DB353535}"/>
              </a:ext>
            </a:extLst>
          </p:cNvPr>
          <p:cNvSpPr/>
          <p:nvPr/>
        </p:nvSpPr>
        <p:spPr>
          <a:xfrm>
            <a:off x="11394580" y="6229834"/>
            <a:ext cx="531662" cy="547628"/>
          </a:xfrm>
          <a:prstGeom prst="rect">
            <a:avLst/>
          </a:prstGeom>
          <a:blipFill>
            <a:blip r:embed="rId10" cstate="print"/>
            <a:stretch>
              <a:fillRect/>
            </a:stretch>
          </a:blipFill>
        </p:spPr>
        <p:txBody>
          <a:bodyPr wrap="square" lIns="0" tIns="0" rIns="0" bIns="0" rtlCol="0"/>
          <a:lstStyle/>
          <a:p>
            <a:endParaRPr/>
          </a:p>
        </p:txBody>
      </p:sp>
      <p:sp>
        <p:nvSpPr>
          <p:cNvPr id="109" name="TextBox 3">
            <a:extLst>
              <a:ext uri="{FF2B5EF4-FFF2-40B4-BE49-F238E27FC236}">
                <a16:creationId xmlns:a16="http://schemas.microsoft.com/office/drawing/2014/main" xmlns="" id="{CC700172-04EE-4FED-BB6E-98113A01D9E5}"/>
              </a:ext>
            </a:extLst>
          </p:cNvPr>
          <p:cNvSpPr txBox="1"/>
          <p:nvPr/>
        </p:nvSpPr>
        <p:spPr>
          <a:xfrm>
            <a:off x="2053523" y="6182161"/>
            <a:ext cx="5598007" cy="277236"/>
          </a:xfrm>
          <a:prstGeom prst="rect">
            <a:avLst/>
          </a:prstGeom>
          <a:noFill/>
        </p:spPr>
        <p:txBody>
          <a:bodyPr wrap="square" rtlCol="0">
            <a:noAutofit/>
          </a:bodyPr>
          <a:lstStyle/>
          <a:p>
            <a:r>
              <a:rPr lang="fr-FR" sz="1200" b="1" dirty="0">
                <a:solidFill>
                  <a:srgbClr val="C60C0C"/>
                </a:solidFill>
                <a:latin typeface="Open Sans" panose="020B0606030504020204" pitchFamily="34" charset="0"/>
                <a:ea typeface="Open Sans" panose="020B0606030504020204" pitchFamily="34" charset="0"/>
                <a:cs typeface="Open Sans" panose="020B0606030504020204" pitchFamily="34" charset="0"/>
              </a:rPr>
              <a:t>A noter : montant de ventes adjugé à L’hôtel Drouot en 2019 : 302 M€</a:t>
            </a:r>
          </a:p>
        </p:txBody>
      </p:sp>
      <p:sp>
        <p:nvSpPr>
          <p:cNvPr id="111" name="Rectangle: Rounded Corners 43">
            <a:extLst>
              <a:ext uri="{FF2B5EF4-FFF2-40B4-BE49-F238E27FC236}">
                <a16:creationId xmlns:a16="http://schemas.microsoft.com/office/drawing/2014/main" xmlns="" id="{F0F90E0A-1A50-45BA-8369-EDF5ED87560D}"/>
              </a:ext>
            </a:extLst>
          </p:cNvPr>
          <p:cNvSpPr/>
          <p:nvPr/>
        </p:nvSpPr>
        <p:spPr>
          <a:xfrm>
            <a:off x="8251580" y="3447991"/>
            <a:ext cx="946395" cy="1656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+3 558% **</a:t>
            </a:r>
          </a:p>
        </p:txBody>
      </p:sp>
      <p:sp>
        <p:nvSpPr>
          <p:cNvPr id="112" name="Flèche vers le haut 148">
            <a:extLst>
              <a:ext uri="{FF2B5EF4-FFF2-40B4-BE49-F238E27FC236}">
                <a16:creationId xmlns:a16="http://schemas.microsoft.com/office/drawing/2014/main" xmlns="" id="{5E17FE71-0048-49FC-AFF3-4195FDAB3716}"/>
              </a:ext>
            </a:extLst>
          </p:cNvPr>
          <p:cNvSpPr/>
          <p:nvPr/>
        </p:nvSpPr>
        <p:spPr>
          <a:xfrm rot="2903353">
            <a:off x="8037205" y="3467862"/>
            <a:ext cx="88520" cy="125858"/>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xmlns="" id="{CA3DE50C-B2F6-4730-9365-51EDD7A5FBA3}"/>
              </a:ext>
            </a:extLst>
          </p:cNvPr>
          <p:cNvSpPr/>
          <p:nvPr/>
        </p:nvSpPr>
        <p:spPr>
          <a:xfrm>
            <a:off x="7376218" y="6193366"/>
            <a:ext cx="5018938" cy="276999"/>
          </a:xfrm>
          <a:prstGeom prst="rect">
            <a:avLst/>
          </a:prstGeom>
        </p:spPr>
        <p:txBody>
          <a:bodyPr wrap="none">
            <a:spAutoFit/>
          </a:bodyPr>
          <a:lstStyle/>
          <a:p>
            <a:r>
              <a:rPr lang="en-US" sz="1200" dirty="0">
                <a:solidFill>
                  <a:srgbClr val="C60C0C"/>
                </a:solidFill>
                <a:latin typeface="Open Sans" panose="020B0606030504020204" pitchFamily="34" charset="0"/>
              </a:rPr>
              <a:t>**</a:t>
            </a:r>
            <a:r>
              <a:rPr lang="en-US" sz="1200" dirty="0">
                <a:solidFill>
                  <a:schemeClr val="tx1">
                    <a:lumMod val="65000"/>
                    <a:lumOff val="35000"/>
                  </a:schemeClr>
                </a:solidFill>
                <a:latin typeface="Open Sans" panose="020B0606030504020204" pitchFamily="34" charset="0"/>
              </a:rPr>
              <a:t> </a:t>
            </a:r>
            <a:r>
              <a:rPr lang="en-US" sz="1200" dirty="0" err="1">
                <a:solidFill>
                  <a:schemeClr val="tx1">
                    <a:lumMod val="65000"/>
                    <a:lumOff val="35000"/>
                  </a:schemeClr>
                </a:solidFill>
                <a:latin typeface="Open Sans" panose="020B0606030504020204" pitchFamily="34" charset="0"/>
              </a:rPr>
              <a:t>Dont</a:t>
            </a:r>
            <a:r>
              <a:rPr lang="en-US" sz="1200" dirty="0">
                <a:solidFill>
                  <a:schemeClr val="tx1">
                    <a:lumMod val="65000"/>
                    <a:lumOff val="35000"/>
                  </a:schemeClr>
                </a:solidFill>
                <a:latin typeface="Open Sans" panose="020B0606030504020204" pitchFamily="34" charset="0"/>
              </a:rPr>
              <a:t> </a:t>
            </a:r>
            <a:r>
              <a:rPr lang="en-US" sz="1200" dirty="0" err="1">
                <a:solidFill>
                  <a:schemeClr val="tx1">
                    <a:lumMod val="65000"/>
                    <a:lumOff val="35000"/>
                  </a:schemeClr>
                </a:solidFill>
                <a:latin typeface="Open Sans" panose="020B0606030504020204" pitchFamily="34" charset="0"/>
              </a:rPr>
              <a:t>l’adjudication</a:t>
            </a:r>
            <a:r>
              <a:rPr lang="en-US" sz="1200" dirty="0">
                <a:solidFill>
                  <a:schemeClr val="tx1">
                    <a:lumMod val="65000"/>
                    <a:lumOff val="35000"/>
                  </a:schemeClr>
                </a:solidFill>
                <a:latin typeface="Open Sans" panose="020B0606030504020204" pitchFamily="34" charset="0"/>
              </a:rPr>
              <a:t> d’un tableau de </a:t>
            </a:r>
            <a:r>
              <a:rPr lang="fr-FR" sz="1200" dirty="0">
                <a:solidFill>
                  <a:schemeClr val="tx1">
                    <a:lumMod val="65000"/>
                    <a:lumOff val="35000"/>
                  </a:schemeClr>
                </a:solidFill>
                <a:latin typeface="Open Sans" panose="020B0606030504020204" pitchFamily="34" charset="0"/>
              </a:rPr>
              <a:t>Cimabue pour 19,5 M€, hors frais</a:t>
            </a:r>
          </a:p>
        </p:txBody>
      </p:sp>
    </p:spTree>
    <p:extLst>
      <p:ext uri="{BB962C8B-B14F-4D97-AF65-F5344CB8AC3E}">
        <p14:creationId xmlns:p14="http://schemas.microsoft.com/office/powerpoint/2010/main" val="265113335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15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0-#ppt_w/2"/>
                                          </p:val>
                                        </p:tav>
                                        <p:tav tm="100000">
                                          <p:val>
                                            <p:strVal val="#ppt_x"/>
                                          </p:val>
                                        </p:tav>
                                      </p:tavLst>
                                    </p:anim>
                                    <p:anim calcmode="lin" valueType="num">
                                      <p:cBhvr additive="base">
                                        <p:cTn id="8" dur="500" fill="hold"/>
                                        <p:tgtEl>
                                          <p:spTgt spid="10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childTnLst>
                          </p:cTn>
                        </p:par>
                        <p:par>
                          <p:cTn id="15" fill="hold">
                            <p:stCondLst>
                              <p:cond delay="500"/>
                            </p:stCondLst>
                            <p:childTnLst>
                              <p:par>
                                <p:cTn id="16" presetID="21" presetClass="entr" presetSubtype="1" fill="hold" grpId="0" nodeType="afterEffect">
                                  <p:stCondLst>
                                    <p:cond delay="0"/>
                                  </p:stCondLst>
                                  <p:childTnLst>
                                    <p:set>
                                      <p:cBhvr>
                                        <p:cTn id="17" dur="1" fill="hold">
                                          <p:stCondLst>
                                            <p:cond delay="0"/>
                                          </p:stCondLst>
                                        </p:cTn>
                                        <p:tgtEl>
                                          <p:spTgt spid="162"/>
                                        </p:tgtEl>
                                        <p:attrNameLst>
                                          <p:attrName>style.visibility</p:attrName>
                                        </p:attrNameLst>
                                      </p:cBhvr>
                                      <p:to>
                                        <p:strVal val="visible"/>
                                      </p:to>
                                    </p:set>
                                    <p:animEffect transition="in" filter="wheel(1)">
                                      <p:cBhvr>
                                        <p:cTn id="18" dur="2000"/>
                                        <p:tgtEl>
                                          <p:spTgt spid="162"/>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159"/>
                                        </p:tgtEl>
                                        <p:attrNameLst>
                                          <p:attrName>style.visibility</p:attrName>
                                        </p:attrNameLst>
                                      </p:cBhvr>
                                      <p:to>
                                        <p:strVal val="visible"/>
                                      </p:to>
                                    </p:set>
                                    <p:animEffect transition="in" filter="wheel(1)">
                                      <p:cBhvr>
                                        <p:cTn id="24" dur="2000"/>
                                        <p:tgtEl>
                                          <p:spTgt spid="15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61"/>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grpId="0" nodeType="afterEffect">
                                  <p:stCondLst>
                                    <p:cond delay="0"/>
                                  </p:stCondLst>
                                  <p:childTnLst>
                                    <p:set>
                                      <p:cBhvr>
                                        <p:cTn id="29" dur="1" fill="hold">
                                          <p:stCondLst>
                                            <p:cond delay="0"/>
                                          </p:stCondLst>
                                        </p:cTn>
                                        <p:tgtEl>
                                          <p:spTgt spid="164"/>
                                        </p:tgtEl>
                                        <p:attrNameLst>
                                          <p:attrName>style.visibility</p:attrName>
                                        </p:attrNameLst>
                                      </p:cBhvr>
                                      <p:to>
                                        <p:strVal val="visible"/>
                                      </p:to>
                                    </p:set>
                                  </p:childTnLst>
                                </p:cTn>
                              </p:par>
                              <p:par>
                                <p:cTn id="30" presetID="22" presetClass="entr" presetSubtype="4" fill="hold" nodeType="withEffect">
                                  <p:stCondLst>
                                    <p:cond delay="0"/>
                                  </p:stCondLst>
                                  <p:childTnLst>
                                    <p:set>
                                      <p:cBhvr>
                                        <p:cTn id="31" dur="1" fill="hold">
                                          <p:stCondLst>
                                            <p:cond delay="0"/>
                                          </p:stCondLst>
                                        </p:cTn>
                                        <p:tgtEl>
                                          <p:spTgt spid="179"/>
                                        </p:tgtEl>
                                        <p:attrNameLst>
                                          <p:attrName>style.visibility</p:attrName>
                                        </p:attrNameLst>
                                      </p:cBhvr>
                                      <p:to>
                                        <p:strVal val="visible"/>
                                      </p:to>
                                    </p:set>
                                    <p:animEffect transition="in" filter="wipe(down)">
                                      <p:cBhvr>
                                        <p:cTn id="32" dur="500"/>
                                        <p:tgtEl>
                                          <p:spTgt spid="179"/>
                                        </p:tgtEl>
                                      </p:cBhvr>
                                    </p:animEffect>
                                  </p:childTnLst>
                                </p:cTn>
                              </p:par>
                            </p:childTnLst>
                          </p:cTn>
                        </p:par>
                        <p:par>
                          <p:cTn id="33" fill="hold">
                            <p:stCondLst>
                              <p:cond delay="5000"/>
                            </p:stCondLst>
                            <p:childTnLst>
                              <p:par>
                                <p:cTn id="34" presetID="21" presetClass="entr" presetSubtype="1" fill="hold" grpId="0" nodeType="afterEffect">
                                  <p:stCondLst>
                                    <p:cond delay="0"/>
                                  </p:stCondLst>
                                  <p:childTnLst>
                                    <p:set>
                                      <p:cBhvr>
                                        <p:cTn id="35" dur="1" fill="hold">
                                          <p:stCondLst>
                                            <p:cond delay="0"/>
                                          </p:stCondLst>
                                        </p:cTn>
                                        <p:tgtEl>
                                          <p:spTgt spid="167"/>
                                        </p:tgtEl>
                                        <p:attrNameLst>
                                          <p:attrName>style.visibility</p:attrName>
                                        </p:attrNameLst>
                                      </p:cBhvr>
                                      <p:to>
                                        <p:strVal val="visible"/>
                                      </p:to>
                                    </p:set>
                                    <p:animEffect transition="in" filter="wheel(1)">
                                      <p:cBhvr>
                                        <p:cTn id="36" dur="2000"/>
                                        <p:tgtEl>
                                          <p:spTgt spid="16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65"/>
                                        </p:tgtEl>
                                        <p:attrNameLst>
                                          <p:attrName>style.visibility</p:attrName>
                                        </p:attrNameLst>
                                      </p:cBhvr>
                                      <p:to>
                                        <p:strVal val="visible"/>
                                      </p:to>
                                    </p:set>
                                  </p:childTnLst>
                                </p:cTn>
                              </p:par>
                            </p:childTnLst>
                          </p:cTn>
                        </p:par>
                        <p:par>
                          <p:cTn id="39" fill="hold">
                            <p:stCondLst>
                              <p:cond delay="7000"/>
                            </p:stCondLst>
                            <p:childTnLst>
                              <p:par>
                                <p:cTn id="40" presetID="21" presetClass="entr" presetSubtype="1" fill="hold" grpId="0" nodeType="afterEffect">
                                  <p:stCondLst>
                                    <p:cond delay="0"/>
                                  </p:stCondLst>
                                  <p:childTnLst>
                                    <p:set>
                                      <p:cBhvr>
                                        <p:cTn id="41" dur="1" fill="hold">
                                          <p:stCondLst>
                                            <p:cond delay="0"/>
                                          </p:stCondLst>
                                        </p:cTn>
                                        <p:tgtEl>
                                          <p:spTgt spid="174"/>
                                        </p:tgtEl>
                                        <p:attrNameLst>
                                          <p:attrName>style.visibility</p:attrName>
                                        </p:attrNameLst>
                                      </p:cBhvr>
                                      <p:to>
                                        <p:strVal val="visible"/>
                                      </p:to>
                                    </p:set>
                                    <p:animEffect transition="in" filter="wheel(1)">
                                      <p:cBhvr>
                                        <p:cTn id="42" dur="2000"/>
                                        <p:tgtEl>
                                          <p:spTgt spid="174"/>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66"/>
                                        </p:tgtEl>
                                        <p:attrNameLst>
                                          <p:attrName>style.visibility</p:attrName>
                                        </p:attrNameLst>
                                      </p:cBhvr>
                                      <p:to>
                                        <p:strVal val="visible"/>
                                      </p:to>
                                    </p:set>
                                  </p:childTnLst>
                                </p:cTn>
                              </p:par>
                            </p:childTnLst>
                          </p:cTn>
                        </p:par>
                        <p:par>
                          <p:cTn id="45" fill="hold">
                            <p:stCondLst>
                              <p:cond delay="9000"/>
                            </p:stCondLst>
                            <p:childTnLst>
                              <p:par>
                                <p:cTn id="46" presetID="1" presetClass="entr" presetSubtype="0" fill="hold" grpId="0" nodeType="afterEffect">
                                  <p:stCondLst>
                                    <p:cond delay="0"/>
                                  </p:stCondLst>
                                  <p:childTnLst>
                                    <p:set>
                                      <p:cBhvr>
                                        <p:cTn id="47" dur="1" fill="hold">
                                          <p:stCondLst>
                                            <p:cond delay="0"/>
                                          </p:stCondLst>
                                        </p:cTn>
                                        <p:tgtEl>
                                          <p:spTgt spid="16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68"/>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Graphic spid="174" grpId="0">
        <p:bldAsOne/>
      </p:bldGraphic>
      <p:bldP spid="160" grpId="0"/>
      <p:bldGraphic spid="162" grpId="0">
        <p:bldAsOne/>
      </p:bldGraphic>
      <p:bldP spid="165" grpId="0"/>
      <p:bldGraphic spid="167" grpId="0">
        <p:bldAsOne/>
      </p:bldGraphic>
      <p:bldP spid="103" grpId="0" animBg="1"/>
      <p:bldP spid="156" grpId="0"/>
      <p:bldP spid="157" grpId="0" animBg="1"/>
      <p:bldGraphic spid="159" grpId="0">
        <p:bldAsOne/>
      </p:bldGraphic>
      <p:bldP spid="161" grpId="0"/>
      <p:bldP spid="164" grpId="0"/>
      <p:bldP spid="166" grpId="0"/>
      <p:bldP spid="168" grpId="0" animBg="1"/>
      <p:bldP spid="169"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1">
            <a:extLst>
              <a:ext uri="{FF2B5EF4-FFF2-40B4-BE49-F238E27FC236}">
                <a16:creationId xmlns:a16="http://schemas.microsoft.com/office/drawing/2014/main" xmlns="" id="{1AFADCD0-2317-4A48-90E1-C48892858288}"/>
              </a:ext>
            </a:extLst>
          </p:cNvPr>
          <p:cNvSpPr/>
          <p:nvPr/>
        </p:nvSpPr>
        <p:spPr>
          <a:xfrm>
            <a:off x="6273486" y="1845110"/>
            <a:ext cx="4923049" cy="4325871"/>
          </a:xfrm>
          <a:prstGeom prst="roundRect">
            <a:avLst>
              <a:gd name="adj" fmla="val 3558"/>
            </a:avLst>
          </a:prstGeom>
          <a:pattFill prst="dkDn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Triangle 3">
            <a:extLst>
              <a:ext uri="{FF2B5EF4-FFF2-40B4-BE49-F238E27FC236}">
                <a16:creationId xmlns:a16="http://schemas.microsoft.com/office/drawing/2014/main" xmlns="" id="{3C4087ED-249D-48F5-89B3-F718BE40B90C}"/>
              </a:ext>
            </a:extLst>
          </p:cNvPr>
          <p:cNvSpPr/>
          <p:nvPr/>
        </p:nvSpPr>
        <p:spPr>
          <a:xfrm rot="5400000">
            <a:off x="5265821" y="-5271255"/>
            <a:ext cx="1656977" cy="121953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3">
            <a:extLst>
              <a:ext uri="{FF2B5EF4-FFF2-40B4-BE49-F238E27FC236}">
                <a16:creationId xmlns:a16="http://schemas.microsoft.com/office/drawing/2014/main" xmlns="" id="{B1699F30-C38E-3847-BBC0-0207F7B69B22}"/>
              </a:ext>
            </a:extLst>
          </p:cNvPr>
          <p:cNvSpPr txBox="1"/>
          <p:nvPr/>
        </p:nvSpPr>
        <p:spPr>
          <a:xfrm>
            <a:off x="1481402" y="448552"/>
            <a:ext cx="4267792" cy="712694"/>
          </a:xfrm>
          <a:prstGeom prst="rect">
            <a:avLst/>
          </a:prstGeom>
          <a:noFill/>
        </p:spPr>
        <p:txBody>
          <a:bodyPr wrap="square" rtlCol="0">
            <a:noAutofit/>
          </a:bodyPr>
          <a:lstStyle/>
          <a:p>
            <a:r>
              <a:rPr lang="fr-FR" b="1" dirty="0">
                <a:solidFill>
                  <a:schemeClr val="bg1"/>
                </a:solidFill>
                <a:latin typeface="Open Sans" panose="020B0606030504020204" pitchFamily="34" charset="0"/>
                <a:ea typeface="Open Sans" panose="020B0606030504020204" pitchFamily="34" charset="0"/>
                <a:cs typeface="Open Sans" panose="020B0606030504020204" pitchFamily="34" charset="0"/>
              </a:rPr>
              <a:t>Montants adjugés et répartition en</a:t>
            </a:r>
          </a:p>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&amp; Antiquités</a:t>
            </a:r>
          </a:p>
        </p:txBody>
      </p:sp>
      <p:sp>
        <p:nvSpPr>
          <p:cNvPr id="25" name="Rectangle: Rounded Corners 4">
            <a:extLst>
              <a:ext uri="{FF2B5EF4-FFF2-40B4-BE49-F238E27FC236}">
                <a16:creationId xmlns:a16="http://schemas.microsoft.com/office/drawing/2014/main" xmlns="" id="{A3D5B732-8207-7146-B970-1115A16A73B8}"/>
              </a:ext>
            </a:extLst>
          </p:cNvPr>
          <p:cNvSpPr/>
          <p:nvPr/>
        </p:nvSpPr>
        <p:spPr>
          <a:xfrm rot="16200000">
            <a:off x="995820" y="786490"/>
            <a:ext cx="648000" cy="1000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pic>
        <p:nvPicPr>
          <p:cNvPr id="63" name="Graphique 62">
            <a:extLst>
              <a:ext uri="{FF2B5EF4-FFF2-40B4-BE49-F238E27FC236}">
                <a16:creationId xmlns:a16="http://schemas.microsoft.com/office/drawing/2014/main" xmlns="" id="{AF97AA5C-52CB-624B-B34A-6280CCF58AB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57119" y="387173"/>
            <a:ext cx="731077" cy="908906"/>
          </a:xfrm>
          <a:prstGeom prst="rect">
            <a:avLst/>
          </a:prstGeom>
        </p:spPr>
      </p:pic>
      <p:sp>
        <p:nvSpPr>
          <p:cNvPr id="3" name="Rectangle 2">
            <a:extLst>
              <a:ext uri="{FF2B5EF4-FFF2-40B4-BE49-F238E27FC236}">
                <a16:creationId xmlns:a16="http://schemas.microsoft.com/office/drawing/2014/main" xmlns="" id="{EF34A376-09F1-2E45-A66B-04FA5FBFD81B}"/>
              </a:ext>
            </a:extLst>
          </p:cNvPr>
          <p:cNvSpPr/>
          <p:nvPr/>
        </p:nvSpPr>
        <p:spPr>
          <a:xfrm>
            <a:off x="433230" y="2744712"/>
            <a:ext cx="1880088" cy="230832"/>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d'après-guerre et contemporain</a:t>
            </a:r>
          </a:p>
        </p:txBody>
      </p:sp>
      <p:sp>
        <p:nvSpPr>
          <p:cNvPr id="5" name="Rectangle 4">
            <a:extLst>
              <a:ext uri="{FF2B5EF4-FFF2-40B4-BE49-F238E27FC236}">
                <a16:creationId xmlns:a16="http://schemas.microsoft.com/office/drawing/2014/main" xmlns="" id="{6953577C-3F82-A74A-8F6D-96F1736C5D61}"/>
              </a:ext>
            </a:extLst>
          </p:cNvPr>
          <p:cNvSpPr/>
          <p:nvPr/>
        </p:nvSpPr>
        <p:spPr>
          <a:xfrm>
            <a:off x="195929" y="3851601"/>
            <a:ext cx="2139188" cy="369332"/>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Tableaux, dessins, sculptures, estampes, impressionnistes et modernes</a:t>
            </a:r>
          </a:p>
        </p:txBody>
      </p:sp>
      <p:sp>
        <p:nvSpPr>
          <p:cNvPr id="7" name="Rectangle 6">
            <a:extLst>
              <a:ext uri="{FF2B5EF4-FFF2-40B4-BE49-F238E27FC236}">
                <a16:creationId xmlns:a16="http://schemas.microsoft.com/office/drawing/2014/main" xmlns="" id="{6284AB15-AC02-7F47-A7B7-1E6D3126C2B6}"/>
              </a:ext>
            </a:extLst>
          </p:cNvPr>
          <p:cNvSpPr/>
          <p:nvPr/>
        </p:nvSpPr>
        <p:spPr>
          <a:xfrm>
            <a:off x="462589" y="4998156"/>
            <a:ext cx="1880090" cy="369332"/>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Autres (Art d'Asie, Arts Premiers, Archéologie, etc.)</a:t>
            </a:r>
          </a:p>
        </p:txBody>
      </p:sp>
      <p:sp>
        <p:nvSpPr>
          <p:cNvPr id="8" name="Rectangle 7">
            <a:extLst>
              <a:ext uri="{FF2B5EF4-FFF2-40B4-BE49-F238E27FC236}">
                <a16:creationId xmlns:a16="http://schemas.microsoft.com/office/drawing/2014/main" xmlns="" id="{4E14CDEF-180C-6F4D-84E7-97A4E0CED2F3}"/>
              </a:ext>
            </a:extLst>
          </p:cNvPr>
          <p:cNvSpPr/>
          <p:nvPr/>
        </p:nvSpPr>
        <p:spPr>
          <a:xfrm>
            <a:off x="188148" y="3339123"/>
            <a:ext cx="2139188" cy="230832"/>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Mobilier et Objets d'Art du XXème siècle</a:t>
            </a:r>
          </a:p>
        </p:txBody>
      </p:sp>
      <p:sp>
        <p:nvSpPr>
          <p:cNvPr id="10" name="Rectangle 9">
            <a:extLst>
              <a:ext uri="{FF2B5EF4-FFF2-40B4-BE49-F238E27FC236}">
                <a16:creationId xmlns:a16="http://schemas.microsoft.com/office/drawing/2014/main" xmlns="" id="{DF90B299-F20A-C94F-A409-96703ECF3B8C}"/>
              </a:ext>
            </a:extLst>
          </p:cNvPr>
          <p:cNvSpPr/>
          <p:nvPr/>
        </p:nvSpPr>
        <p:spPr>
          <a:xfrm>
            <a:off x="188148" y="4429746"/>
            <a:ext cx="2145823" cy="369332"/>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Tableaux, dessins, sculptures, estampes, anciens et du XIXème siècle</a:t>
            </a:r>
          </a:p>
        </p:txBody>
      </p:sp>
      <p:sp>
        <p:nvSpPr>
          <p:cNvPr id="11" name="Rectangle 10">
            <a:extLst>
              <a:ext uri="{FF2B5EF4-FFF2-40B4-BE49-F238E27FC236}">
                <a16:creationId xmlns:a16="http://schemas.microsoft.com/office/drawing/2014/main" xmlns="" id="{D624E01C-2D96-BA4A-B382-1DF29DC689EE}"/>
              </a:ext>
            </a:extLst>
          </p:cNvPr>
          <p:cNvSpPr/>
          <p:nvPr/>
        </p:nvSpPr>
        <p:spPr>
          <a:xfrm>
            <a:off x="433229" y="5630048"/>
            <a:ext cx="1880089" cy="230832"/>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Mobilier et Objets d'Art anciens</a:t>
            </a:r>
          </a:p>
        </p:txBody>
      </p:sp>
      <p:cxnSp>
        <p:nvCxnSpPr>
          <p:cNvPr id="22" name="Connecteur droit 21">
            <a:extLst>
              <a:ext uri="{FF2B5EF4-FFF2-40B4-BE49-F238E27FC236}">
                <a16:creationId xmlns:a16="http://schemas.microsoft.com/office/drawing/2014/main" xmlns="" id="{CA2C95B2-FAE9-CB45-B503-3C271DA53782}"/>
              </a:ext>
            </a:extLst>
          </p:cNvPr>
          <p:cNvCxnSpPr>
            <a:cxnSpLocks/>
          </p:cNvCxnSpPr>
          <p:nvPr/>
        </p:nvCxnSpPr>
        <p:spPr>
          <a:xfrm>
            <a:off x="2491345" y="2765346"/>
            <a:ext cx="0" cy="31210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4" name="bk object 19">
            <a:extLst>
              <a:ext uri="{FF2B5EF4-FFF2-40B4-BE49-F238E27FC236}">
                <a16:creationId xmlns:a16="http://schemas.microsoft.com/office/drawing/2014/main" xmlns="" id="{5FB5CC3E-316D-E646-844E-60D4EC59B308}"/>
              </a:ext>
            </a:extLst>
          </p:cNvPr>
          <p:cNvSpPr/>
          <p:nvPr/>
        </p:nvSpPr>
        <p:spPr>
          <a:xfrm>
            <a:off x="11265775" y="5623853"/>
            <a:ext cx="531662" cy="547628"/>
          </a:xfrm>
          <a:prstGeom prst="rect">
            <a:avLst/>
          </a:prstGeom>
          <a:blipFill>
            <a:blip r:embed="rId4" cstate="print"/>
            <a:stretch>
              <a:fillRect/>
            </a:stretch>
          </a:blipFill>
        </p:spPr>
        <p:txBody>
          <a:bodyPr wrap="square" lIns="0" tIns="0" rIns="0" bIns="0" rtlCol="0"/>
          <a:lstStyle/>
          <a:p>
            <a:endParaRPr/>
          </a:p>
        </p:txBody>
      </p:sp>
      <p:grpSp>
        <p:nvGrpSpPr>
          <p:cNvPr id="32" name="Groupe 31">
            <a:extLst>
              <a:ext uri="{FF2B5EF4-FFF2-40B4-BE49-F238E27FC236}">
                <a16:creationId xmlns:a16="http://schemas.microsoft.com/office/drawing/2014/main" xmlns="" id="{F7C534DF-BCE8-7743-BDF0-277B2B19D1A7}"/>
              </a:ext>
            </a:extLst>
          </p:cNvPr>
          <p:cNvGrpSpPr/>
          <p:nvPr/>
        </p:nvGrpSpPr>
        <p:grpSpPr>
          <a:xfrm>
            <a:off x="2608256" y="2744712"/>
            <a:ext cx="3622861" cy="278511"/>
            <a:chOff x="2608256" y="2744712"/>
            <a:chExt cx="3622861" cy="278511"/>
          </a:xfrm>
        </p:grpSpPr>
        <p:grpSp>
          <p:nvGrpSpPr>
            <p:cNvPr id="15" name="Groupe 14">
              <a:extLst>
                <a:ext uri="{FF2B5EF4-FFF2-40B4-BE49-F238E27FC236}">
                  <a16:creationId xmlns:a16="http://schemas.microsoft.com/office/drawing/2014/main" xmlns="" id="{FF62E021-B253-2E42-A148-1F611FB805A0}"/>
                </a:ext>
              </a:extLst>
            </p:cNvPr>
            <p:cNvGrpSpPr/>
            <p:nvPr/>
          </p:nvGrpSpPr>
          <p:grpSpPr>
            <a:xfrm>
              <a:off x="2608256" y="2744712"/>
              <a:ext cx="2789962" cy="276999"/>
              <a:chOff x="2061291" y="3235644"/>
              <a:chExt cx="2789962" cy="276999"/>
            </a:xfrm>
          </p:grpSpPr>
          <p:sp>
            <p:nvSpPr>
              <p:cNvPr id="12" name="Rectangle 11">
                <a:extLst>
                  <a:ext uri="{FF2B5EF4-FFF2-40B4-BE49-F238E27FC236}">
                    <a16:creationId xmlns:a16="http://schemas.microsoft.com/office/drawing/2014/main" xmlns="" id="{0FD82E21-8071-1644-826A-973BF88716C6}"/>
                  </a:ext>
                </a:extLst>
              </p:cNvPr>
              <p:cNvSpPr/>
              <p:nvPr/>
            </p:nvSpPr>
            <p:spPr>
              <a:xfrm>
                <a:off x="2061291" y="3256278"/>
                <a:ext cx="2788158" cy="2357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xmlns="" id="{23E4112B-45FD-874D-B6BC-F93D77EC972E}"/>
                  </a:ext>
                </a:extLst>
              </p:cNvPr>
              <p:cNvSpPr/>
              <p:nvPr/>
            </p:nvSpPr>
            <p:spPr>
              <a:xfrm>
                <a:off x="4127978" y="3235644"/>
                <a:ext cx="723275" cy="276999"/>
              </a:xfrm>
              <a:prstGeom prst="rect">
                <a:avLst/>
              </a:prstGeom>
            </p:spPr>
            <p:txBody>
              <a:bodyPr wrap="none">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259 M€</a:t>
                </a:r>
                <a:endPar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3" name="Groupe 22">
              <a:extLst>
                <a:ext uri="{FF2B5EF4-FFF2-40B4-BE49-F238E27FC236}">
                  <a16:creationId xmlns:a16="http://schemas.microsoft.com/office/drawing/2014/main" xmlns="" id="{F92C990D-47C8-F146-924C-CD2A7A5DF12C}"/>
                </a:ext>
              </a:extLst>
            </p:cNvPr>
            <p:cNvGrpSpPr/>
            <p:nvPr/>
          </p:nvGrpSpPr>
          <p:grpSpPr>
            <a:xfrm>
              <a:off x="5485183" y="2746224"/>
              <a:ext cx="745934" cy="276999"/>
              <a:chOff x="5485183" y="2746224"/>
              <a:chExt cx="745934" cy="276999"/>
            </a:xfrm>
          </p:grpSpPr>
          <p:sp>
            <p:nvSpPr>
              <p:cNvPr id="116" name="Flèche vers le haut 115">
                <a:extLst>
                  <a:ext uri="{FF2B5EF4-FFF2-40B4-BE49-F238E27FC236}">
                    <a16:creationId xmlns:a16="http://schemas.microsoft.com/office/drawing/2014/main" xmlns="" id="{62BBA521-6949-E941-A559-483B620705EF}"/>
                  </a:ext>
                </a:extLst>
              </p:cNvPr>
              <p:cNvSpPr/>
              <p:nvPr/>
            </p:nvSpPr>
            <p:spPr>
              <a:xfrm rot="2465978">
                <a:off x="5485183" y="2781324"/>
                <a:ext cx="136578" cy="19418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xmlns="" id="{EEC7830B-2EED-4B47-867F-2309449A28EF}"/>
                  </a:ext>
                </a:extLst>
              </p:cNvPr>
              <p:cNvSpPr/>
              <p:nvPr/>
            </p:nvSpPr>
            <p:spPr>
              <a:xfrm>
                <a:off x="5604022" y="2746224"/>
                <a:ext cx="627095" cy="276999"/>
              </a:xfrm>
              <a:prstGeom prst="rect">
                <a:avLst/>
              </a:prstGeom>
              <a:noFill/>
            </p:spPr>
            <p:txBody>
              <a:bodyPr wrap="none">
                <a:spAutoFit/>
              </a:bodyPr>
              <a:lstStyle/>
              <a:p>
                <a:r>
                  <a:rPr lang="en-US"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+12 %</a:t>
                </a:r>
                <a:endParaRPr lang="fr-FR" sz="1200" b="1" dirty="0">
                  <a:solidFill>
                    <a:schemeClr val="tx1">
                      <a:lumMod val="65000"/>
                      <a:lumOff val="35000"/>
                    </a:schemeClr>
                  </a:solidFill>
                </a:endParaRPr>
              </a:p>
            </p:txBody>
          </p:sp>
        </p:grpSp>
      </p:grpSp>
      <p:grpSp>
        <p:nvGrpSpPr>
          <p:cNvPr id="33" name="Groupe 32">
            <a:extLst>
              <a:ext uri="{FF2B5EF4-FFF2-40B4-BE49-F238E27FC236}">
                <a16:creationId xmlns:a16="http://schemas.microsoft.com/office/drawing/2014/main" xmlns="" id="{4E9E64DD-53AF-7246-9314-F0D8CEED82D3}"/>
              </a:ext>
            </a:extLst>
          </p:cNvPr>
          <p:cNvGrpSpPr/>
          <p:nvPr/>
        </p:nvGrpSpPr>
        <p:grpSpPr>
          <a:xfrm>
            <a:off x="2608256" y="3309864"/>
            <a:ext cx="3130697" cy="288914"/>
            <a:chOff x="2608256" y="3309864"/>
            <a:chExt cx="3130697" cy="288914"/>
          </a:xfrm>
        </p:grpSpPr>
        <p:grpSp>
          <p:nvGrpSpPr>
            <p:cNvPr id="14" name="Groupe 13">
              <a:extLst>
                <a:ext uri="{FF2B5EF4-FFF2-40B4-BE49-F238E27FC236}">
                  <a16:creationId xmlns:a16="http://schemas.microsoft.com/office/drawing/2014/main" xmlns="" id="{CBDF61DC-2308-6D43-A587-760CF0CD1728}"/>
                </a:ext>
              </a:extLst>
            </p:cNvPr>
            <p:cNvGrpSpPr/>
            <p:nvPr/>
          </p:nvGrpSpPr>
          <p:grpSpPr>
            <a:xfrm>
              <a:off x="2608256" y="3321779"/>
              <a:ext cx="2299643" cy="276999"/>
              <a:chOff x="2061291" y="3622850"/>
              <a:chExt cx="2299643" cy="276999"/>
            </a:xfrm>
          </p:grpSpPr>
          <p:sp>
            <p:nvSpPr>
              <p:cNvPr id="77" name="Rectangle 76">
                <a:extLst>
                  <a:ext uri="{FF2B5EF4-FFF2-40B4-BE49-F238E27FC236}">
                    <a16:creationId xmlns:a16="http://schemas.microsoft.com/office/drawing/2014/main" xmlns="" id="{C778E635-C881-6B43-8A99-774D269BAC24}"/>
                  </a:ext>
                </a:extLst>
              </p:cNvPr>
              <p:cNvSpPr/>
              <p:nvPr/>
            </p:nvSpPr>
            <p:spPr>
              <a:xfrm>
                <a:off x="2061291" y="3637652"/>
                <a:ext cx="2299643" cy="23573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4" name="Rectangle 93">
                <a:extLst>
                  <a:ext uri="{FF2B5EF4-FFF2-40B4-BE49-F238E27FC236}">
                    <a16:creationId xmlns:a16="http://schemas.microsoft.com/office/drawing/2014/main" xmlns="" id="{E9FBB382-8C2A-544E-B199-1BA06B0C947A}"/>
                  </a:ext>
                </a:extLst>
              </p:cNvPr>
              <p:cNvSpPr/>
              <p:nvPr/>
            </p:nvSpPr>
            <p:spPr>
              <a:xfrm>
                <a:off x="3635927" y="3622850"/>
                <a:ext cx="723275" cy="276999"/>
              </a:xfrm>
              <a:prstGeom prst="rect">
                <a:avLst/>
              </a:prstGeom>
            </p:spPr>
            <p:txBody>
              <a:bodyPr wrap="none">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188 M€</a:t>
                </a:r>
                <a:endPar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e 23">
              <a:extLst>
                <a:ext uri="{FF2B5EF4-FFF2-40B4-BE49-F238E27FC236}">
                  <a16:creationId xmlns:a16="http://schemas.microsoft.com/office/drawing/2014/main" xmlns="" id="{85CCE2B8-CBBD-1C4F-A791-D2419625A152}"/>
                </a:ext>
              </a:extLst>
            </p:cNvPr>
            <p:cNvGrpSpPr/>
            <p:nvPr/>
          </p:nvGrpSpPr>
          <p:grpSpPr>
            <a:xfrm>
              <a:off x="4992989" y="3309864"/>
              <a:ext cx="745964" cy="276999"/>
              <a:chOff x="4992989" y="3309864"/>
              <a:chExt cx="745964" cy="276999"/>
            </a:xfrm>
          </p:grpSpPr>
          <p:sp>
            <p:nvSpPr>
              <p:cNvPr id="119" name="Flèche vers le haut 118">
                <a:extLst>
                  <a:ext uri="{FF2B5EF4-FFF2-40B4-BE49-F238E27FC236}">
                    <a16:creationId xmlns:a16="http://schemas.microsoft.com/office/drawing/2014/main" xmlns="" id="{61888ABC-ABDC-B64C-AC94-715BB0F9AB64}"/>
                  </a:ext>
                </a:extLst>
              </p:cNvPr>
              <p:cNvSpPr/>
              <p:nvPr/>
            </p:nvSpPr>
            <p:spPr>
              <a:xfrm rot="2288781">
                <a:off x="4992989" y="3351269"/>
                <a:ext cx="136578" cy="194187"/>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0" name="Rectangle 119">
                <a:extLst>
                  <a:ext uri="{FF2B5EF4-FFF2-40B4-BE49-F238E27FC236}">
                    <a16:creationId xmlns:a16="http://schemas.microsoft.com/office/drawing/2014/main" xmlns="" id="{0A88F39D-8317-6C4E-9A1E-15148B8A2FAA}"/>
                  </a:ext>
                </a:extLst>
              </p:cNvPr>
              <p:cNvSpPr/>
              <p:nvPr/>
            </p:nvSpPr>
            <p:spPr>
              <a:xfrm>
                <a:off x="5111858" y="3309864"/>
                <a:ext cx="627095" cy="276999"/>
              </a:xfrm>
              <a:prstGeom prst="rect">
                <a:avLst/>
              </a:prstGeom>
              <a:noFill/>
            </p:spPr>
            <p:txBody>
              <a:bodyPr wrap="none">
                <a:spAutoFit/>
              </a:bodyPr>
              <a:lstStyle/>
              <a:p>
                <a:r>
                  <a:rPr lang="en-US"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+84 %</a:t>
                </a:r>
                <a:endParaRPr lang="fr-FR" sz="1200" b="1" dirty="0">
                  <a:solidFill>
                    <a:schemeClr val="tx1">
                      <a:lumMod val="65000"/>
                      <a:lumOff val="35000"/>
                    </a:schemeClr>
                  </a:solidFill>
                </a:endParaRPr>
              </a:p>
            </p:txBody>
          </p:sp>
        </p:grpSp>
      </p:grpSp>
      <p:grpSp>
        <p:nvGrpSpPr>
          <p:cNvPr id="38" name="Groupe 37">
            <a:extLst>
              <a:ext uri="{FF2B5EF4-FFF2-40B4-BE49-F238E27FC236}">
                <a16:creationId xmlns:a16="http://schemas.microsoft.com/office/drawing/2014/main" xmlns="" id="{A39161B9-ECE2-154E-BA38-C1867952C5D1}"/>
              </a:ext>
            </a:extLst>
          </p:cNvPr>
          <p:cNvGrpSpPr/>
          <p:nvPr/>
        </p:nvGrpSpPr>
        <p:grpSpPr>
          <a:xfrm>
            <a:off x="2608256" y="3894979"/>
            <a:ext cx="2700763" cy="280866"/>
            <a:chOff x="2608256" y="3894979"/>
            <a:chExt cx="2700763" cy="280866"/>
          </a:xfrm>
        </p:grpSpPr>
        <p:grpSp>
          <p:nvGrpSpPr>
            <p:cNvPr id="16" name="Groupe 15">
              <a:extLst>
                <a:ext uri="{FF2B5EF4-FFF2-40B4-BE49-F238E27FC236}">
                  <a16:creationId xmlns:a16="http://schemas.microsoft.com/office/drawing/2014/main" xmlns="" id="{2CC11A97-138A-2341-AE1A-B68B8D62042A}"/>
                </a:ext>
              </a:extLst>
            </p:cNvPr>
            <p:cNvGrpSpPr/>
            <p:nvPr/>
          </p:nvGrpSpPr>
          <p:grpSpPr>
            <a:xfrm>
              <a:off x="2608256" y="3898846"/>
              <a:ext cx="2014085" cy="276999"/>
              <a:chOff x="2061291" y="4000932"/>
              <a:chExt cx="2014085" cy="276999"/>
            </a:xfrm>
          </p:grpSpPr>
          <p:sp>
            <p:nvSpPr>
              <p:cNvPr id="84" name="Rectangle 83">
                <a:extLst>
                  <a:ext uri="{FF2B5EF4-FFF2-40B4-BE49-F238E27FC236}">
                    <a16:creationId xmlns:a16="http://schemas.microsoft.com/office/drawing/2014/main" xmlns="" id="{CAF2B536-31D3-F641-8FE1-2AEB14EFF19D}"/>
                  </a:ext>
                </a:extLst>
              </p:cNvPr>
              <p:cNvSpPr/>
              <p:nvPr/>
            </p:nvSpPr>
            <p:spPr>
              <a:xfrm>
                <a:off x="2061291" y="4019026"/>
                <a:ext cx="2014085" cy="2357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5" name="Rectangle 94">
                <a:extLst>
                  <a:ext uri="{FF2B5EF4-FFF2-40B4-BE49-F238E27FC236}">
                    <a16:creationId xmlns:a16="http://schemas.microsoft.com/office/drawing/2014/main" xmlns="" id="{B971CC37-E4C7-E24C-91CC-26B113E20EED}"/>
                  </a:ext>
                </a:extLst>
              </p:cNvPr>
              <p:cNvSpPr/>
              <p:nvPr/>
            </p:nvSpPr>
            <p:spPr>
              <a:xfrm>
                <a:off x="3341486" y="4000932"/>
                <a:ext cx="723275" cy="276999"/>
              </a:xfrm>
              <a:prstGeom prst="rect">
                <a:avLst/>
              </a:prstGeom>
            </p:spPr>
            <p:txBody>
              <a:bodyPr wrap="none">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178 M€</a:t>
                </a:r>
                <a:endPar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 name="Groupe 25">
              <a:extLst>
                <a:ext uri="{FF2B5EF4-FFF2-40B4-BE49-F238E27FC236}">
                  <a16:creationId xmlns:a16="http://schemas.microsoft.com/office/drawing/2014/main" xmlns="" id="{92ABF3CF-7EE5-1F46-BE8C-B996C5A1880F}"/>
                </a:ext>
              </a:extLst>
            </p:cNvPr>
            <p:cNvGrpSpPr/>
            <p:nvPr/>
          </p:nvGrpSpPr>
          <p:grpSpPr>
            <a:xfrm>
              <a:off x="4691524" y="3894979"/>
              <a:ext cx="617495" cy="276999"/>
              <a:chOff x="4691524" y="3894979"/>
              <a:chExt cx="617495" cy="276999"/>
            </a:xfrm>
          </p:grpSpPr>
          <p:sp>
            <p:nvSpPr>
              <p:cNvPr id="121" name="Flèche vers le haut 120">
                <a:extLst>
                  <a:ext uri="{FF2B5EF4-FFF2-40B4-BE49-F238E27FC236}">
                    <a16:creationId xmlns:a16="http://schemas.microsoft.com/office/drawing/2014/main" xmlns="" id="{80D920C9-988F-A540-80DE-52ADD39B74D3}"/>
                  </a:ext>
                </a:extLst>
              </p:cNvPr>
              <p:cNvSpPr/>
              <p:nvPr/>
            </p:nvSpPr>
            <p:spPr>
              <a:xfrm rot="8626093">
                <a:off x="4691524" y="3936384"/>
                <a:ext cx="136578" cy="194187"/>
              </a:xfrm>
              <a:prstGeom prst="up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2" name="Rectangle 121">
                <a:extLst>
                  <a:ext uri="{FF2B5EF4-FFF2-40B4-BE49-F238E27FC236}">
                    <a16:creationId xmlns:a16="http://schemas.microsoft.com/office/drawing/2014/main" xmlns="" id="{F988F742-616F-AC42-8A74-57192AD983B4}"/>
                  </a:ext>
                </a:extLst>
              </p:cNvPr>
              <p:cNvSpPr/>
              <p:nvPr/>
            </p:nvSpPr>
            <p:spPr>
              <a:xfrm>
                <a:off x="4808561" y="3894979"/>
                <a:ext cx="500458" cy="276999"/>
              </a:xfrm>
              <a:prstGeom prst="rect">
                <a:avLst/>
              </a:prstGeom>
              <a:noFill/>
            </p:spPr>
            <p:txBody>
              <a:bodyPr wrap="none">
                <a:spAutoFit/>
              </a:bodyPr>
              <a:lstStyle/>
              <a:p>
                <a:r>
                  <a:rPr lang="en-US"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-6 %</a:t>
                </a:r>
                <a:endParaRPr lang="fr-FR" sz="1200" b="1" dirty="0">
                  <a:solidFill>
                    <a:schemeClr val="tx1">
                      <a:lumMod val="65000"/>
                      <a:lumOff val="35000"/>
                    </a:schemeClr>
                  </a:solidFill>
                </a:endParaRPr>
              </a:p>
            </p:txBody>
          </p:sp>
        </p:grpSp>
      </p:grpSp>
      <p:grpSp>
        <p:nvGrpSpPr>
          <p:cNvPr id="39" name="Groupe 38">
            <a:extLst>
              <a:ext uri="{FF2B5EF4-FFF2-40B4-BE49-F238E27FC236}">
                <a16:creationId xmlns:a16="http://schemas.microsoft.com/office/drawing/2014/main" xmlns="" id="{81A515F3-9BF7-A341-B1EB-01AD5A436118}"/>
              </a:ext>
            </a:extLst>
          </p:cNvPr>
          <p:cNvGrpSpPr/>
          <p:nvPr/>
        </p:nvGrpSpPr>
        <p:grpSpPr>
          <a:xfrm>
            <a:off x="2608256" y="4471283"/>
            <a:ext cx="2012800" cy="281629"/>
            <a:chOff x="2608256" y="4471283"/>
            <a:chExt cx="2012800" cy="281629"/>
          </a:xfrm>
        </p:grpSpPr>
        <p:grpSp>
          <p:nvGrpSpPr>
            <p:cNvPr id="17" name="Groupe 16">
              <a:extLst>
                <a:ext uri="{FF2B5EF4-FFF2-40B4-BE49-F238E27FC236}">
                  <a16:creationId xmlns:a16="http://schemas.microsoft.com/office/drawing/2014/main" xmlns="" id="{BAB8E528-77C5-5041-B28C-EE103838852C}"/>
                </a:ext>
              </a:extLst>
            </p:cNvPr>
            <p:cNvGrpSpPr/>
            <p:nvPr/>
          </p:nvGrpSpPr>
          <p:grpSpPr>
            <a:xfrm>
              <a:off x="2608256" y="4475913"/>
              <a:ext cx="1224946" cy="276999"/>
              <a:chOff x="2061291" y="4384738"/>
              <a:chExt cx="1224946" cy="276999"/>
            </a:xfrm>
          </p:grpSpPr>
          <p:sp>
            <p:nvSpPr>
              <p:cNvPr id="85" name="Rectangle 84">
                <a:extLst>
                  <a:ext uri="{FF2B5EF4-FFF2-40B4-BE49-F238E27FC236}">
                    <a16:creationId xmlns:a16="http://schemas.microsoft.com/office/drawing/2014/main" xmlns="" id="{6FE37994-2DBE-EC41-9498-5AD678D2C398}"/>
                  </a:ext>
                </a:extLst>
              </p:cNvPr>
              <p:cNvSpPr/>
              <p:nvPr/>
            </p:nvSpPr>
            <p:spPr>
              <a:xfrm>
                <a:off x="2061291" y="4400400"/>
                <a:ext cx="1224946" cy="235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Rectangle 95">
                <a:extLst>
                  <a:ext uri="{FF2B5EF4-FFF2-40B4-BE49-F238E27FC236}">
                    <a16:creationId xmlns:a16="http://schemas.microsoft.com/office/drawing/2014/main" xmlns="" id="{0995AC57-A94C-074C-A5FE-D88BBB51C9BE}"/>
                  </a:ext>
                </a:extLst>
              </p:cNvPr>
              <p:cNvSpPr/>
              <p:nvPr/>
            </p:nvSpPr>
            <p:spPr>
              <a:xfrm>
                <a:off x="2551716" y="4384738"/>
                <a:ext cx="723275" cy="276999"/>
              </a:xfrm>
              <a:prstGeom prst="rect">
                <a:avLst/>
              </a:prstGeom>
            </p:spPr>
            <p:txBody>
              <a:bodyPr wrap="none">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137 M€</a:t>
                </a:r>
                <a:endPar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7" name="Groupe 26">
              <a:extLst>
                <a:ext uri="{FF2B5EF4-FFF2-40B4-BE49-F238E27FC236}">
                  <a16:creationId xmlns:a16="http://schemas.microsoft.com/office/drawing/2014/main" xmlns="" id="{B68A19DA-ADA1-694B-A81C-C1ED523EC134}"/>
                </a:ext>
              </a:extLst>
            </p:cNvPr>
            <p:cNvGrpSpPr/>
            <p:nvPr/>
          </p:nvGrpSpPr>
          <p:grpSpPr>
            <a:xfrm>
              <a:off x="3916208" y="4471283"/>
              <a:ext cx="704848" cy="276999"/>
              <a:chOff x="3916208" y="4471283"/>
              <a:chExt cx="704848" cy="276999"/>
            </a:xfrm>
          </p:grpSpPr>
          <p:sp>
            <p:nvSpPr>
              <p:cNvPr id="123" name="Flèche vers le haut 122">
                <a:extLst>
                  <a:ext uri="{FF2B5EF4-FFF2-40B4-BE49-F238E27FC236}">
                    <a16:creationId xmlns:a16="http://schemas.microsoft.com/office/drawing/2014/main" xmlns="" id="{D3C39D24-577A-9D48-80DD-040DBB9DEC8D}"/>
                  </a:ext>
                </a:extLst>
              </p:cNvPr>
              <p:cNvSpPr/>
              <p:nvPr/>
            </p:nvSpPr>
            <p:spPr>
              <a:xfrm rot="2522354">
                <a:off x="3916208" y="4508648"/>
                <a:ext cx="136578" cy="19418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4" name="Rectangle 123">
                <a:extLst>
                  <a:ext uri="{FF2B5EF4-FFF2-40B4-BE49-F238E27FC236}">
                    <a16:creationId xmlns:a16="http://schemas.microsoft.com/office/drawing/2014/main" xmlns="" id="{CCD50896-18F4-BB45-AA04-3577B8EEF309}"/>
                  </a:ext>
                </a:extLst>
              </p:cNvPr>
              <p:cNvSpPr/>
              <p:nvPr/>
            </p:nvSpPr>
            <p:spPr>
              <a:xfrm>
                <a:off x="4034036" y="4471283"/>
                <a:ext cx="587020" cy="276999"/>
              </a:xfrm>
              <a:prstGeom prst="rect">
                <a:avLst/>
              </a:prstGeom>
              <a:noFill/>
            </p:spPr>
            <p:txBody>
              <a:bodyPr wrap="none">
                <a:spAutoFit/>
              </a:bodyPr>
              <a:lstStyle/>
              <a:p>
                <a:r>
                  <a:rPr lang="en-US"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+59%</a:t>
                </a:r>
                <a:endParaRPr lang="fr-FR" sz="1200" b="1" dirty="0">
                  <a:solidFill>
                    <a:schemeClr val="tx1">
                      <a:lumMod val="65000"/>
                      <a:lumOff val="35000"/>
                    </a:schemeClr>
                  </a:solidFill>
                </a:endParaRPr>
              </a:p>
            </p:txBody>
          </p:sp>
        </p:grpSp>
      </p:grpSp>
      <p:grpSp>
        <p:nvGrpSpPr>
          <p:cNvPr id="40" name="Groupe 39">
            <a:extLst>
              <a:ext uri="{FF2B5EF4-FFF2-40B4-BE49-F238E27FC236}">
                <a16:creationId xmlns:a16="http://schemas.microsoft.com/office/drawing/2014/main" xmlns="" id="{47E6BA7D-4BFF-6B45-9A8E-C2A6116BF553}"/>
              </a:ext>
            </a:extLst>
          </p:cNvPr>
          <p:cNvGrpSpPr/>
          <p:nvPr/>
        </p:nvGrpSpPr>
        <p:grpSpPr>
          <a:xfrm>
            <a:off x="2608256" y="5044805"/>
            <a:ext cx="1969497" cy="285174"/>
            <a:chOff x="2608256" y="5044805"/>
            <a:chExt cx="1969497" cy="285174"/>
          </a:xfrm>
        </p:grpSpPr>
        <p:grpSp>
          <p:nvGrpSpPr>
            <p:cNvPr id="18" name="Groupe 17">
              <a:extLst>
                <a:ext uri="{FF2B5EF4-FFF2-40B4-BE49-F238E27FC236}">
                  <a16:creationId xmlns:a16="http://schemas.microsoft.com/office/drawing/2014/main" xmlns="" id="{B98F2C00-188A-AD4A-A548-6460E7C1BF4E}"/>
                </a:ext>
              </a:extLst>
            </p:cNvPr>
            <p:cNvGrpSpPr/>
            <p:nvPr/>
          </p:nvGrpSpPr>
          <p:grpSpPr>
            <a:xfrm>
              <a:off x="2608256" y="5052980"/>
              <a:ext cx="1152000" cy="276999"/>
              <a:chOff x="2061291" y="4769798"/>
              <a:chExt cx="1152000" cy="276999"/>
            </a:xfrm>
          </p:grpSpPr>
          <p:sp>
            <p:nvSpPr>
              <p:cNvPr id="88" name="Rectangle 87">
                <a:extLst>
                  <a:ext uri="{FF2B5EF4-FFF2-40B4-BE49-F238E27FC236}">
                    <a16:creationId xmlns:a16="http://schemas.microsoft.com/office/drawing/2014/main" xmlns="" id="{1AAF46BF-73ED-EB45-8C3A-54682704BCA4}"/>
                  </a:ext>
                </a:extLst>
              </p:cNvPr>
              <p:cNvSpPr/>
              <p:nvPr/>
            </p:nvSpPr>
            <p:spPr>
              <a:xfrm>
                <a:off x="2061291" y="4781774"/>
                <a:ext cx="1152000" cy="2357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Rectangle 96">
                <a:extLst>
                  <a:ext uri="{FF2B5EF4-FFF2-40B4-BE49-F238E27FC236}">
                    <a16:creationId xmlns:a16="http://schemas.microsoft.com/office/drawing/2014/main" xmlns="" id="{BCFD235A-CB91-1B4B-BC7C-18C8748C138A}"/>
                  </a:ext>
                </a:extLst>
              </p:cNvPr>
              <p:cNvSpPr/>
              <p:nvPr/>
            </p:nvSpPr>
            <p:spPr>
              <a:xfrm>
                <a:off x="2465968" y="4769798"/>
                <a:ext cx="723275" cy="276999"/>
              </a:xfrm>
              <a:prstGeom prst="rect">
                <a:avLst/>
              </a:prstGeom>
            </p:spPr>
            <p:txBody>
              <a:bodyPr wrap="none">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135 M€</a:t>
                </a:r>
                <a:endPar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e 27">
              <a:extLst>
                <a:ext uri="{FF2B5EF4-FFF2-40B4-BE49-F238E27FC236}">
                  <a16:creationId xmlns:a16="http://schemas.microsoft.com/office/drawing/2014/main" xmlns="" id="{DA261F39-B8F8-524E-B0FD-EDBD948E16C1}"/>
                </a:ext>
              </a:extLst>
            </p:cNvPr>
            <p:cNvGrpSpPr/>
            <p:nvPr/>
          </p:nvGrpSpPr>
          <p:grpSpPr>
            <a:xfrm>
              <a:off x="3870635" y="5044805"/>
              <a:ext cx="707118" cy="276999"/>
              <a:chOff x="3870635" y="5044805"/>
              <a:chExt cx="707118" cy="276999"/>
            </a:xfrm>
          </p:grpSpPr>
          <p:sp>
            <p:nvSpPr>
              <p:cNvPr id="125" name="Flèche vers le haut 124">
                <a:extLst>
                  <a:ext uri="{FF2B5EF4-FFF2-40B4-BE49-F238E27FC236}">
                    <a16:creationId xmlns:a16="http://schemas.microsoft.com/office/drawing/2014/main" xmlns="" id="{0A15D72D-EC1F-DE4C-99F4-1B78284480A7}"/>
                  </a:ext>
                </a:extLst>
              </p:cNvPr>
              <p:cNvSpPr/>
              <p:nvPr/>
            </p:nvSpPr>
            <p:spPr>
              <a:xfrm rot="8655993">
                <a:off x="3870635" y="5093125"/>
                <a:ext cx="136578" cy="194187"/>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a:extLst>
                  <a:ext uri="{FF2B5EF4-FFF2-40B4-BE49-F238E27FC236}">
                    <a16:creationId xmlns:a16="http://schemas.microsoft.com/office/drawing/2014/main" xmlns="" id="{5321FB16-40B1-0A4E-9AD3-EB4A8C4A8E9C}"/>
                  </a:ext>
                </a:extLst>
              </p:cNvPr>
              <p:cNvSpPr/>
              <p:nvPr/>
            </p:nvSpPr>
            <p:spPr>
              <a:xfrm>
                <a:off x="3989130" y="5044805"/>
                <a:ext cx="588623" cy="276999"/>
              </a:xfrm>
              <a:prstGeom prst="rect">
                <a:avLst/>
              </a:prstGeom>
              <a:noFill/>
            </p:spPr>
            <p:txBody>
              <a:bodyPr wrap="none">
                <a:spAutoFit/>
              </a:bodyPr>
              <a:lstStyle/>
              <a:p>
                <a:r>
                  <a:rPr lang="en-US"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-20 %</a:t>
                </a:r>
                <a:endParaRPr lang="fr-FR" sz="1200" b="1" dirty="0">
                  <a:solidFill>
                    <a:schemeClr val="tx1">
                      <a:lumMod val="65000"/>
                      <a:lumOff val="35000"/>
                    </a:schemeClr>
                  </a:solidFill>
                </a:endParaRPr>
              </a:p>
            </p:txBody>
          </p:sp>
        </p:grpSp>
      </p:grpSp>
      <p:grpSp>
        <p:nvGrpSpPr>
          <p:cNvPr id="41" name="Groupe 40">
            <a:extLst>
              <a:ext uri="{FF2B5EF4-FFF2-40B4-BE49-F238E27FC236}">
                <a16:creationId xmlns:a16="http://schemas.microsoft.com/office/drawing/2014/main" xmlns="" id="{E72F91AB-380B-9649-8ECB-133DC6A14744}"/>
              </a:ext>
            </a:extLst>
          </p:cNvPr>
          <p:cNvGrpSpPr/>
          <p:nvPr/>
        </p:nvGrpSpPr>
        <p:grpSpPr>
          <a:xfrm>
            <a:off x="2608256" y="5630047"/>
            <a:ext cx="1756716" cy="285244"/>
            <a:chOff x="2608256" y="5630047"/>
            <a:chExt cx="1756716" cy="285244"/>
          </a:xfrm>
        </p:grpSpPr>
        <p:grpSp>
          <p:nvGrpSpPr>
            <p:cNvPr id="19" name="Groupe 18">
              <a:extLst>
                <a:ext uri="{FF2B5EF4-FFF2-40B4-BE49-F238E27FC236}">
                  <a16:creationId xmlns:a16="http://schemas.microsoft.com/office/drawing/2014/main" xmlns="" id="{60FFFE74-A2A4-C64D-AA53-949848F047CF}"/>
                </a:ext>
              </a:extLst>
            </p:cNvPr>
            <p:cNvGrpSpPr/>
            <p:nvPr/>
          </p:nvGrpSpPr>
          <p:grpSpPr>
            <a:xfrm>
              <a:off x="2608256" y="5630047"/>
              <a:ext cx="1010559" cy="276999"/>
              <a:chOff x="2061291" y="5142512"/>
              <a:chExt cx="1010559" cy="276999"/>
            </a:xfrm>
          </p:grpSpPr>
          <p:sp>
            <p:nvSpPr>
              <p:cNvPr id="89" name="Rectangle 88">
                <a:extLst>
                  <a:ext uri="{FF2B5EF4-FFF2-40B4-BE49-F238E27FC236}">
                    <a16:creationId xmlns:a16="http://schemas.microsoft.com/office/drawing/2014/main" xmlns="" id="{2609DE7B-3E5C-3B48-8B5F-CB36DCA36572}"/>
                  </a:ext>
                </a:extLst>
              </p:cNvPr>
              <p:cNvSpPr/>
              <p:nvPr/>
            </p:nvSpPr>
            <p:spPr>
              <a:xfrm>
                <a:off x="2061291" y="5163146"/>
                <a:ext cx="972000" cy="23573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0" name="Rectangle 99">
                <a:extLst>
                  <a:ext uri="{FF2B5EF4-FFF2-40B4-BE49-F238E27FC236}">
                    <a16:creationId xmlns:a16="http://schemas.microsoft.com/office/drawing/2014/main" xmlns="" id="{12A63B8D-3A3C-D841-9499-1A5E9518D781}"/>
                  </a:ext>
                </a:extLst>
              </p:cNvPr>
              <p:cNvSpPr/>
              <p:nvPr/>
            </p:nvSpPr>
            <p:spPr>
              <a:xfrm>
                <a:off x="2348575" y="5142512"/>
                <a:ext cx="723275" cy="276999"/>
              </a:xfrm>
              <a:prstGeom prst="rect">
                <a:avLst/>
              </a:prstGeom>
            </p:spPr>
            <p:txBody>
              <a:bodyPr wrap="none">
                <a:spAutoFit/>
              </a:bodyPr>
              <a:lstStyle/>
              <a:p>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105 M€</a:t>
                </a:r>
                <a:endPar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1" name="Groupe 30">
              <a:extLst>
                <a:ext uri="{FF2B5EF4-FFF2-40B4-BE49-F238E27FC236}">
                  <a16:creationId xmlns:a16="http://schemas.microsoft.com/office/drawing/2014/main" xmlns="" id="{9B84C73F-B508-A04E-845E-032EA1A485DB}"/>
                </a:ext>
              </a:extLst>
            </p:cNvPr>
            <p:cNvGrpSpPr/>
            <p:nvPr/>
          </p:nvGrpSpPr>
          <p:grpSpPr>
            <a:xfrm>
              <a:off x="3684840" y="5638292"/>
              <a:ext cx="680132" cy="276999"/>
              <a:chOff x="3684840" y="5638292"/>
              <a:chExt cx="680132" cy="276999"/>
            </a:xfrm>
          </p:grpSpPr>
          <p:sp>
            <p:nvSpPr>
              <p:cNvPr id="127" name="Flèche vers le haut 126">
                <a:extLst>
                  <a:ext uri="{FF2B5EF4-FFF2-40B4-BE49-F238E27FC236}">
                    <a16:creationId xmlns:a16="http://schemas.microsoft.com/office/drawing/2014/main" xmlns="" id="{E8B3490D-E83B-2243-9D59-AE5F77302D7B}"/>
                  </a:ext>
                </a:extLst>
              </p:cNvPr>
              <p:cNvSpPr/>
              <p:nvPr/>
            </p:nvSpPr>
            <p:spPr>
              <a:xfrm rot="2778466">
                <a:off x="3713645" y="5664399"/>
                <a:ext cx="136578" cy="194187"/>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a:extLst>
                  <a:ext uri="{FF2B5EF4-FFF2-40B4-BE49-F238E27FC236}">
                    <a16:creationId xmlns:a16="http://schemas.microsoft.com/office/drawing/2014/main" xmlns="" id="{F90CB394-8E9A-7A42-89B8-97CC21C8C4B6}"/>
                  </a:ext>
                </a:extLst>
              </p:cNvPr>
              <p:cNvSpPr/>
              <p:nvPr/>
            </p:nvSpPr>
            <p:spPr>
              <a:xfrm>
                <a:off x="3826042" y="5638292"/>
                <a:ext cx="538930" cy="276999"/>
              </a:xfrm>
              <a:prstGeom prst="rect">
                <a:avLst/>
              </a:prstGeom>
              <a:noFill/>
            </p:spPr>
            <p:txBody>
              <a:bodyPr wrap="none">
                <a:spAutoFit/>
              </a:bodyPr>
              <a:lstStyle/>
              <a:p>
                <a:r>
                  <a:rPr lang="en-US"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+7 %</a:t>
                </a:r>
                <a:endParaRPr lang="fr-FR" sz="1200" b="1" dirty="0">
                  <a:solidFill>
                    <a:schemeClr val="tx1">
                      <a:lumMod val="65000"/>
                      <a:lumOff val="35000"/>
                    </a:schemeClr>
                  </a:solidFill>
                </a:endParaRPr>
              </a:p>
            </p:txBody>
          </p:sp>
        </p:grpSp>
      </p:grpSp>
      <p:sp>
        <p:nvSpPr>
          <p:cNvPr id="30" name="Triangle rectangle 29">
            <a:extLst>
              <a:ext uri="{FF2B5EF4-FFF2-40B4-BE49-F238E27FC236}">
                <a16:creationId xmlns:a16="http://schemas.microsoft.com/office/drawing/2014/main" xmlns="" id="{5124A47A-53FD-C644-B112-8C7EAB0C9B54}"/>
              </a:ext>
            </a:extLst>
          </p:cNvPr>
          <p:cNvSpPr/>
          <p:nvPr/>
        </p:nvSpPr>
        <p:spPr>
          <a:xfrm flipH="1" flipV="1">
            <a:off x="0" y="1655954"/>
            <a:ext cx="2491345" cy="670492"/>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TextBox 3">
            <a:extLst>
              <a:ext uri="{FF2B5EF4-FFF2-40B4-BE49-F238E27FC236}">
                <a16:creationId xmlns:a16="http://schemas.microsoft.com/office/drawing/2014/main" xmlns="" id="{91E527B0-3713-584C-8CDC-62CBE25AA5A7}"/>
              </a:ext>
            </a:extLst>
          </p:cNvPr>
          <p:cNvSpPr txBox="1"/>
          <p:nvPr/>
        </p:nvSpPr>
        <p:spPr>
          <a:xfrm>
            <a:off x="2538615" y="1942494"/>
            <a:ext cx="2927439" cy="492798"/>
          </a:xfrm>
          <a:prstGeom prst="rect">
            <a:avLst/>
          </a:prstGeom>
          <a:noFill/>
        </p:spPr>
        <p:txBody>
          <a:bodyPr wrap="square" rtlCol="0">
            <a:noAutofit/>
          </a:bodyPr>
          <a:lstStyle/>
          <a:p>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Par secteur en millions d’€ </a:t>
            </a:r>
          </a:p>
          <a:p>
            <a:r>
              <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(hors frais de ventes)</a:t>
            </a:r>
          </a:p>
        </p:txBody>
      </p:sp>
      <p:sp>
        <p:nvSpPr>
          <p:cNvPr id="153" name="TextBox 3">
            <a:extLst>
              <a:ext uri="{FF2B5EF4-FFF2-40B4-BE49-F238E27FC236}">
                <a16:creationId xmlns:a16="http://schemas.microsoft.com/office/drawing/2014/main" xmlns="" id="{A870B892-910D-1D41-948A-E320FB871FCD}"/>
              </a:ext>
            </a:extLst>
          </p:cNvPr>
          <p:cNvSpPr txBox="1"/>
          <p:nvPr/>
        </p:nvSpPr>
        <p:spPr>
          <a:xfrm>
            <a:off x="6980221" y="1972808"/>
            <a:ext cx="3173566" cy="267006"/>
          </a:xfrm>
          <a:prstGeom prst="rect">
            <a:avLst/>
          </a:prstGeom>
          <a:noFill/>
        </p:spPr>
        <p:txBody>
          <a:bodyPr wrap="square" rtlCol="0">
            <a:noAutofit/>
          </a:bodyPr>
          <a:lstStyle/>
          <a:p>
            <a:pPr algn="ctr"/>
            <a:r>
              <a:rPr lang="fr-FR" sz="1200"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Répartition Secteur Arts et Antiquités</a:t>
            </a:r>
            <a:endParaRPr lang="fr-FR" sz="12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6" name="Rectangle: Rounded Corners 4">
            <a:extLst>
              <a:ext uri="{FF2B5EF4-FFF2-40B4-BE49-F238E27FC236}">
                <a16:creationId xmlns:a16="http://schemas.microsoft.com/office/drawing/2014/main" xmlns="" id="{431E8CA4-CCB4-FA40-BC92-5D5142B0B56E}"/>
              </a:ext>
            </a:extLst>
          </p:cNvPr>
          <p:cNvSpPr/>
          <p:nvPr/>
        </p:nvSpPr>
        <p:spPr>
          <a:xfrm rot="10800000">
            <a:off x="8404071" y="2272921"/>
            <a:ext cx="325865" cy="5352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chemeClr val="bg1"/>
              </a:solidFill>
            </a:endParaRPr>
          </a:p>
        </p:txBody>
      </p:sp>
      <p:cxnSp>
        <p:nvCxnSpPr>
          <p:cNvPr id="157" name="Connecteur droit 156">
            <a:extLst>
              <a:ext uri="{FF2B5EF4-FFF2-40B4-BE49-F238E27FC236}">
                <a16:creationId xmlns:a16="http://schemas.microsoft.com/office/drawing/2014/main" xmlns="" id="{16807E25-AC3F-844C-BF4E-118FE8F8DC87}"/>
              </a:ext>
            </a:extLst>
          </p:cNvPr>
          <p:cNvCxnSpPr>
            <a:cxnSpLocks/>
          </p:cNvCxnSpPr>
          <p:nvPr/>
        </p:nvCxnSpPr>
        <p:spPr>
          <a:xfrm flipV="1">
            <a:off x="8099228" y="466389"/>
            <a:ext cx="0" cy="6941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e 5">
            <a:extLst>
              <a:ext uri="{FF2B5EF4-FFF2-40B4-BE49-F238E27FC236}">
                <a16:creationId xmlns:a16="http://schemas.microsoft.com/office/drawing/2014/main" xmlns="" id="{4CD61D6E-D10E-1E4E-95A6-7478C6E5202D}"/>
              </a:ext>
            </a:extLst>
          </p:cNvPr>
          <p:cNvGrpSpPr/>
          <p:nvPr/>
        </p:nvGrpSpPr>
        <p:grpSpPr>
          <a:xfrm>
            <a:off x="6213900" y="387173"/>
            <a:ext cx="1677788" cy="852553"/>
            <a:chOff x="6213900" y="387173"/>
            <a:chExt cx="1677788" cy="852553"/>
          </a:xfrm>
        </p:grpSpPr>
        <p:sp>
          <p:nvSpPr>
            <p:cNvPr id="158" name="Rectangle 157">
              <a:extLst>
                <a:ext uri="{FF2B5EF4-FFF2-40B4-BE49-F238E27FC236}">
                  <a16:creationId xmlns:a16="http://schemas.microsoft.com/office/drawing/2014/main" xmlns="" id="{CC3F5DC6-7F87-0C44-A066-DB7FC67DBADE}"/>
                </a:ext>
              </a:extLst>
            </p:cNvPr>
            <p:cNvSpPr/>
            <p:nvPr/>
          </p:nvSpPr>
          <p:spPr>
            <a:xfrm>
              <a:off x="6911177" y="387173"/>
              <a:ext cx="980511" cy="852553"/>
            </a:xfrm>
            <a:prstGeom prst="rect">
              <a:avLst/>
            </a:prstGeom>
            <a:noFill/>
          </p:spPr>
          <p:txBody>
            <a:bodyPr wrap="none" lIns="36000" anchor="ctr">
              <a:noAutofit/>
            </a:body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65%</a:t>
              </a: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DU SECTEUR </a:t>
              </a:r>
              <a:endPar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Art et Objets de Collection</a:t>
              </a:r>
              <a:endPar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e 1">
              <a:extLst>
                <a:ext uri="{FF2B5EF4-FFF2-40B4-BE49-F238E27FC236}">
                  <a16:creationId xmlns:a16="http://schemas.microsoft.com/office/drawing/2014/main" xmlns="" id="{A6EBAE4D-7560-914B-8C85-E2D3B8243EEA}"/>
                </a:ext>
              </a:extLst>
            </p:cNvPr>
            <p:cNvGrpSpPr/>
            <p:nvPr/>
          </p:nvGrpSpPr>
          <p:grpSpPr>
            <a:xfrm>
              <a:off x="6213900" y="501233"/>
              <a:ext cx="626752" cy="624432"/>
              <a:chOff x="6213900" y="501233"/>
              <a:chExt cx="626752" cy="624432"/>
            </a:xfrm>
          </p:grpSpPr>
          <p:sp>
            <p:nvSpPr>
              <p:cNvPr id="160" name="Rectangle: Rounded Corners 12">
                <a:extLst>
                  <a:ext uri="{FF2B5EF4-FFF2-40B4-BE49-F238E27FC236}">
                    <a16:creationId xmlns:a16="http://schemas.microsoft.com/office/drawing/2014/main" xmlns="" id="{A68DA92A-DE19-1B49-9119-17868475619E}"/>
                  </a:ext>
                </a:extLst>
              </p:cNvPr>
              <p:cNvSpPr/>
              <p:nvPr/>
            </p:nvSpPr>
            <p:spPr>
              <a:xfrm>
                <a:off x="6213900" y="501233"/>
                <a:ext cx="626752" cy="624432"/>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1" name="Graphique 160">
                <a:extLst>
                  <a:ext uri="{FF2B5EF4-FFF2-40B4-BE49-F238E27FC236}">
                    <a16:creationId xmlns:a16="http://schemas.microsoft.com/office/drawing/2014/main" xmlns="" id="{C85ADCB2-2AB3-1743-B220-EEB7C6774A2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437025" y="591410"/>
                <a:ext cx="185033" cy="444079"/>
              </a:xfrm>
              <a:prstGeom prst="rect">
                <a:avLst/>
              </a:prstGeom>
            </p:spPr>
          </p:pic>
        </p:grpSp>
      </p:grpSp>
      <p:graphicFrame>
        <p:nvGraphicFramePr>
          <p:cNvPr id="93" name="Graphique 92">
            <a:extLst>
              <a:ext uri="{FF2B5EF4-FFF2-40B4-BE49-F238E27FC236}">
                <a16:creationId xmlns:a16="http://schemas.microsoft.com/office/drawing/2014/main" xmlns="" id="{D7698772-911B-3A4E-8CC5-F997CEBBEF61}"/>
              </a:ext>
            </a:extLst>
          </p:cNvPr>
          <p:cNvGraphicFramePr>
            <a:graphicFrameLocks/>
          </p:cNvGraphicFramePr>
          <p:nvPr>
            <p:extLst>
              <p:ext uri="{D42A27DB-BD31-4B8C-83A1-F6EECF244321}">
                <p14:modId xmlns:p14="http://schemas.microsoft.com/office/powerpoint/2010/main" val="536206856"/>
              </p:ext>
            </p:extLst>
          </p:nvPr>
        </p:nvGraphicFramePr>
        <p:xfrm>
          <a:off x="6782769" y="2577428"/>
          <a:ext cx="3604288" cy="3239319"/>
        </p:xfrm>
        <a:graphic>
          <a:graphicData uri="http://schemas.openxmlformats.org/drawingml/2006/chart">
            <c:chart xmlns:c="http://schemas.openxmlformats.org/drawingml/2006/chart" xmlns:r="http://schemas.openxmlformats.org/officeDocument/2006/relationships" r:id="rId7"/>
          </a:graphicData>
        </a:graphic>
      </p:graphicFrame>
      <p:pic>
        <p:nvPicPr>
          <p:cNvPr id="98" name="Graphique 97">
            <a:extLst>
              <a:ext uri="{FF2B5EF4-FFF2-40B4-BE49-F238E27FC236}">
                <a16:creationId xmlns:a16="http://schemas.microsoft.com/office/drawing/2014/main" xmlns="" id="{F47996DA-E110-4F41-87B2-6E61B84B234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272178" y="3628919"/>
            <a:ext cx="731077" cy="908906"/>
          </a:xfrm>
          <a:prstGeom prst="rect">
            <a:avLst/>
          </a:prstGeom>
        </p:spPr>
      </p:pic>
      <p:sp>
        <p:nvSpPr>
          <p:cNvPr id="99" name="Rectangle 98">
            <a:extLst>
              <a:ext uri="{FF2B5EF4-FFF2-40B4-BE49-F238E27FC236}">
                <a16:creationId xmlns:a16="http://schemas.microsoft.com/office/drawing/2014/main" xmlns="" id="{399E2758-FB62-D14D-A794-88079BFA3314}"/>
              </a:ext>
            </a:extLst>
          </p:cNvPr>
          <p:cNvSpPr/>
          <p:nvPr/>
        </p:nvSpPr>
        <p:spPr>
          <a:xfrm>
            <a:off x="6633225" y="2856906"/>
            <a:ext cx="1032790" cy="369332"/>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Art d'après-guerre et contemporain</a:t>
            </a:r>
          </a:p>
        </p:txBody>
      </p:sp>
      <p:sp>
        <p:nvSpPr>
          <p:cNvPr id="101" name="Rectangle 100">
            <a:extLst>
              <a:ext uri="{FF2B5EF4-FFF2-40B4-BE49-F238E27FC236}">
                <a16:creationId xmlns:a16="http://schemas.microsoft.com/office/drawing/2014/main" xmlns="" id="{A293FC47-C310-8B47-8AED-257F5C324F24}"/>
              </a:ext>
            </a:extLst>
          </p:cNvPr>
          <p:cNvSpPr/>
          <p:nvPr/>
        </p:nvSpPr>
        <p:spPr>
          <a:xfrm>
            <a:off x="9931035" y="4275152"/>
            <a:ext cx="1354244" cy="646331"/>
          </a:xfrm>
          <a:prstGeom prst="rect">
            <a:avLst/>
          </a:prstGeom>
        </p:spPr>
        <p:txBody>
          <a:bodyPr wrap="square" lIns="0" rIns="0">
            <a:spAutoFit/>
          </a:bodyPr>
          <a:lstStyle/>
          <a:p>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Tableaux, dessins, sculptures, estampes, impressionnistes </a:t>
            </a:r>
          </a:p>
          <a:p>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et modernes</a:t>
            </a:r>
          </a:p>
        </p:txBody>
      </p:sp>
      <p:sp>
        <p:nvSpPr>
          <p:cNvPr id="102" name="Rectangle 101">
            <a:extLst>
              <a:ext uri="{FF2B5EF4-FFF2-40B4-BE49-F238E27FC236}">
                <a16:creationId xmlns:a16="http://schemas.microsoft.com/office/drawing/2014/main" xmlns="" id="{DDCF0A31-3114-1B46-BD50-0FC3EB34C2AD}"/>
              </a:ext>
            </a:extLst>
          </p:cNvPr>
          <p:cNvSpPr/>
          <p:nvPr/>
        </p:nvSpPr>
        <p:spPr>
          <a:xfrm>
            <a:off x="6943004" y="5425788"/>
            <a:ext cx="1068010" cy="507831"/>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Autres (Art d'Asie, Arts Premiers, Archéologie, etc.)</a:t>
            </a:r>
          </a:p>
        </p:txBody>
      </p:sp>
      <p:sp>
        <p:nvSpPr>
          <p:cNvPr id="103" name="Rectangle 102">
            <a:extLst>
              <a:ext uri="{FF2B5EF4-FFF2-40B4-BE49-F238E27FC236}">
                <a16:creationId xmlns:a16="http://schemas.microsoft.com/office/drawing/2014/main" xmlns="" id="{E0C751F5-15BA-FA46-B678-4B59C32681EA}"/>
              </a:ext>
            </a:extLst>
          </p:cNvPr>
          <p:cNvSpPr/>
          <p:nvPr/>
        </p:nvSpPr>
        <p:spPr>
          <a:xfrm>
            <a:off x="10013256" y="2878417"/>
            <a:ext cx="784760" cy="507831"/>
          </a:xfrm>
          <a:prstGeom prst="rect">
            <a:avLst/>
          </a:prstGeom>
        </p:spPr>
        <p:txBody>
          <a:bodyPr wrap="square" lIns="0" rIns="0">
            <a:spAutoFit/>
          </a:bodyPr>
          <a:lstStyle/>
          <a:p>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Mobilier </a:t>
            </a:r>
          </a:p>
          <a:p>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et Objets d'Art du XX</a:t>
            </a:r>
            <a:r>
              <a:rPr lang="fr-FR" sz="900" baseline="300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ème</a:t>
            </a: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siècle</a:t>
            </a:r>
          </a:p>
        </p:txBody>
      </p:sp>
      <p:sp>
        <p:nvSpPr>
          <p:cNvPr id="105" name="Rectangle 104">
            <a:extLst>
              <a:ext uri="{FF2B5EF4-FFF2-40B4-BE49-F238E27FC236}">
                <a16:creationId xmlns:a16="http://schemas.microsoft.com/office/drawing/2014/main" xmlns="" id="{B4362AE2-A460-0E4F-A28F-4D524DBBC5DA}"/>
              </a:ext>
            </a:extLst>
          </p:cNvPr>
          <p:cNvSpPr/>
          <p:nvPr/>
        </p:nvSpPr>
        <p:spPr>
          <a:xfrm>
            <a:off x="9318563" y="5343602"/>
            <a:ext cx="1624232" cy="507831"/>
          </a:xfrm>
          <a:prstGeom prst="rect">
            <a:avLst/>
          </a:prstGeom>
        </p:spPr>
        <p:txBody>
          <a:bodyPr wrap="square" lIns="0" rIns="0">
            <a:spAutoFit/>
          </a:bodyPr>
          <a:lstStyle/>
          <a:p>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Tableaux, dessins, sculptures, estampes anciens et du XIXème siècle</a:t>
            </a:r>
          </a:p>
        </p:txBody>
      </p:sp>
      <p:sp>
        <p:nvSpPr>
          <p:cNvPr id="106" name="Rectangle 105">
            <a:extLst>
              <a:ext uri="{FF2B5EF4-FFF2-40B4-BE49-F238E27FC236}">
                <a16:creationId xmlns:a16="http://schemas.microsoft.com/office/drawing/2014/main" xmlns="" id="{B562515A-9EE2-1141-8F73-14A21A118464}"/>
              </a:ext>
            </a:extLst>
          </p:cNvPr>
          <p:cNvSpPr/>
          <p:nvPr/>
        </p:nvSpPr>
        <p:spPr>
          <a:xfrm>
            <a:off x="6282815" y="4493335"/>
            <a:ext cx="1068010" cy="369332"/>
          </a:xfrm>
          <a:prstGeom prst="rect">
            <a:avLst/>
          </a:prstGeom>
        </p:spPr>
        <p:txBody>
          <a:bodyPr wrap="square" lIns="0" rIns="0">
            <a:spAutoFit/>
          </a:bodyPr>
          <a:lstStyle/>
          <a:p>
            <a:pPr algn="r"/>
            <a:r>
              <a:rPr lang="fr-FR" sz="9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Mobilier et Objets d'Art anciens</a:t>
            </a:r>
          </a:p>
        </p:txBody>
      </p:sp>
      <p:grpSp>
        <p:nvGrpSpPr>
          <p:cNvPr id="107" name="Groupe 106">
            <a:extLst>
              <a:ext uri="{FF2B5EF4-FFF2-40B4-BE49-F238E27FC236}">
                <a16:creationId xmlns:a16="http://schemas.microsoft.com/office/drawing/2014/main" xmlns="" id="{D3075FB4-1A51-9945-9EA6-C9746589E9C0}"/>
              </a:ext>
            </a:extLst>
          </p:cNvPr>
          <p:cNvGrpSpPr/>
          <p:nvPr/>
        </p:nvGrpSpPr>
        <p:grpSpPr>
          <a:xfrm>
            <a:off x="8284894" y="397474"/>
            <a:ext cx="1570947" cy="852553"/>
            <a:chOff x="8284894" y="397474"/>
            <a:chExt cx="1570947" cy="852553"/>
          </a:xfrm>
        </p:grpSpPr>
        <p:sp>
          <p:nvSpPr>
            <p:cNvPr id="108" name="Rectangle 107">
              <a:extLst>
                <a:ext uri="{FF2B5EF4-FFF2-40B4-BE49-F238E27FC236}">
                  <a16:creationId xmlns:a16="http://schemas.microsoft.com/office/drawing/2014/main" xmlns="" id="{E0779CBB-3708-1448-9A5E-7D8CE23BDFFB}"/>
                </a:ext>
              </a:extLst>
            </p:cNvPr>
            <p:cNvSpPr/>
            <p:nvPr/>
          </p:nvSpPr>
          <p:spPr>
            <a:xfrm>
              <a:off x="8948686" y="397474"/>
              <a:ext cx="907155" cy="852553"/>
            </a:xfrm>
            <a:prstGeom prst="rect">
              <a:avLst/>
            </a:prstGeom>
            <a:noFill/>
          </p:spPr>
          <p:txBody>
            <a:bodyPr wrap="none" lIns="0" anchor="ctr">
              <a:noAutofit/>
            </a:bodyPr>
            <a:lstStyle/>
            <a:p>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1002</a:t>
              </a: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MILLIONS </a:t>
              </a:r>
            </a:p>
            <a:p>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D’EUROS</a:t>
              </a:r>
            </a:p>
          </p:txBody>
        </p:sp>
        <p:grpSp>
          <p:nvGrpSpPr>
            <p:cNvPr id="109" name="Groupe 108">
              <a:extLst>
                <a:ext uri="{FF2B5EF4-FFF2-40B4-BE49-F238E27FC236}">
                  <a16:creationId xmlns:a16="http://schemas.microsoft.com/office/drawing/2014/main" xmlns="" id="{CECC55AD-D02C-3E47-9D0E-BBF5C8095450}"/>
                </a:ext>
              </a:extLst>
            </p:cNvPr>
            <p:cNvGrpSpPr/>
            <p:nvPr/>
          </p:nvGrpSpPr>
          <p:grpSpPr>
            <a:xfrm>
              <a:off x="8284894" y="501233"/>
              <a:ext cx="626752" cy="624432"/>
              <a:chOff x="5829989" y="504962"/>
              <a:chExt cx="626752" cy="624432"/>
            </a:xfrm>
          </p:grpSpPr>
          <p:pic>
            <p:nvPicPr>
              <p:cNvPr id="110" name="Graphique 109">
                <a:extLst>
                  <a:ext uri="{FF2B5EF4-FFF2-40B4-BE49-F238E27FC236}">
                    <a16:creationId xmlns:a16="http://schemas.microsoft.com/office/drawing/2014/main" xmlns="" id="{2F27FF63-E363-E94E-A554-D9C0ADAD9B5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rot="21113929">
                <a:off x="5938369" y="702516"/>
                <a:ext cx="404680" cy="224698"/>
              </a:xfrm>
              <a:prstGeom prst="rect">
                <a:avLst/>
              </a:prstGeom>
            </p:spPr>
          </p:pic>
          <p:sp>
            <p:nvSpPr>
              <p:cNvPr id="111" name="Rectangle: Rounded Corners 12">
                <a:extLst>
                  <a:ext uri="{FF2B5EF4-FFF2-40B4-BE49-F238E27FC236}">
                    <a16:creationId xmlns:a16="http://schemas.microsoft.com/office/drawing/2014/main" xmlns="" id="{C7B9A8F3-3FDA-8848-AB49-B403B73E5E90}"/>
                  </a:ext>
                </a:extLst>
              </p:cNvPr>
              <p:cNvSpPr/>
              <p:nvPr/>
            </p:nvSpPr>
            <p:spPr>
              <a:xfrm>
                <a:off x="5829989" y="504962"/>
                <a:ext cx="626752" cy="624432"/>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113" name="Connecteur droit 112">
            <a:extLst>
              <a:ext uri="{FF2B5EF4-FFF2-40B4-BE49-F238E27FC236}">
                <a16:creationId xmlns:a16="http://schemas.microsoft.com/office/drawing/2014/main" xmlns="" id="{FA9E9CE9-5426-9A43-94B4-3BA86306B1F7}"/>
              </a:ext>
            </a:extLst>
          </p:cNvPr>
          <p:cNvCxnSpPr>
            <a:cxnSpLocks/>
          </p:cNvCxnSpPr>
          <p:nvPr/>
        </p:nvCxnSpPr>
        <p:spPr>
          <a:xfrm flipV="1">
            <a:off x="10095311" y="466389"/>
            <a:ext cx="0" cy="6941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xmlns="" id="{FE6D5871-C57A-EA4C-9EDD-72D1E0AD7736}"/>
              </a:ext>
            </a:extLst>
          </p:cNvPr>
          <p:cNvSpPr/>
          <p:nvPr/>
        </p:nvSpPr>
        <p:spPr>
          <a:xfrm>
            <a:off x="11007499" y="438328"/>
            <a:ext cx="990582" cy="750242"/>
          </a:xfrm>
          <a:prstGeom prst="rect">
            <a:avLst/>
          </a:prstGeom>
          <a:noFill/>
        </p:spPr>
        <p:txBody>
          <a:bodyPr wrap="none" lIns="0" anchor="ctr">
            <a:noAutofit/>
          </a:bodyPr>
          <a:lstStyle/>
          <a:p>
            <a:pPr algn="ct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+15%</a:t>
            </a:r>
          </a:p>
          <a:p>
            <a:pPr algn="ctr"/>
            <a:r>
              <a:rPr lang="fr-FR"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EN 2019</a:t>
            </a:r>
          </a:p>
        </p:txBody>
      </p:sp>
      <p:grpSp>
        <p:nvGrpSpPr>
          <p:cNvPr id="117" name="Groupe 116">
            <a:extLst>
              <a:ext uri="{FF2B5EF4-FFF2-40B4-BE49-F238E27FC236}">
                <a16:creationId xmlns:a16="http://schemas.microsoft.com/office/drawing/2014/main" xmlns="" id="{192BE8F0-5251-8C4B-840D-8906FF3F50CA}"/>
              </a:ext>
            </a:extLst>
          </p:cNvPr>
          <p:cNvGrpSpPr/>
          <p:nvPr/>
        </p:nvGrpSpPr>
        <p:grpSpPr>
          <a:xfrm rot="16042603">
            <a:off x="10233566" y="501233"/>
            <a:ext cx="626752" cy="624432"/>
            <a:chOff x="7765760" y="486711"/>
            <a:chExt cx="626752" cy="624432"/>
          </a:xfrm>
        </p:grpSpPr>
        <p:sp>
          <p:nvSpPr>
            <p:cNvPr id="118" name="Rectangle: Rounded Corners 12">
              <a:extLst>
                <a:ext uri="{FF2B5EF4-FFF2-40B4-BE49-F238E27FC236}">
                  <a16:creationId xmlns:a16="http://schemas.microsoft.com/office/drawing/2014/main" xmlns="" id="{250447F8-A79E-174A-955F-53488991DBE6}"/>
                </a:ext>
              </a:extLst>
            </p:cNvPr>
            <p:cNvSpPr/>
            <p:nvPr/>
          </p:nvSpPr>
          <p:spPr>
            <a:xfrm>
              <a:off x="7765760" y="486711"/>
              <a:ext cx="626752" cy="624432"/>
            </a:xfrm>
            <a:prstGeom prst="ellipse">
              <a:avLst/>
            </a:prstGeom>
            <a:noFill/>
            <a:ln>
              <a:solidFill>
                <a:schemeClr val="bg1"/>
              </a:solid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Flèche vers le haut 129">
              <a:extLst>
                <a:ext uri="{FF2B5EF4-FFF2-40B4-BE49-F238E27FC236}">
                  <a16:creationId xmlns:a16="http://schemas.microsoft.com/office/drawing/2014/main" xmlns="" id="{08489142-1BCB-6647-A9FC-102F6D8873EC}"/>
                </a:ext>
              </a:extLst>
            </p:cNvPr>
            <p:cNvSpPr/>
            <p:nvPr/>
          </p:nvSpPr>
          <p:spPr>
            <a:xfrm rot="7842526">
              <a:off x="7998066" y="638589"/>
              <a:ext cx="195157" cy="341604"/>
            </a:xfrm>
            <a:prstGeom prst="up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96014504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left)">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2018-c6">
      <a:dk1>
        <a:sysClr val="windowText" lastClr="000000"/>
      </a:dk1>
      <a:lt1>
        <a:sysClr val="window" lastClr="FFFFFF"/>
      </a:lt1>
      <a:dk2>
        <a:srgbClr val="111F3F"/>
      </a:dk2>
      <a:lt2>
        <a:srgbClr val="DBEFF9"/>
      </a:lt2>
      <a:accent1>
        <a:srgbClr val="C60C0C"/>
      </a:accent1>
      <a:accent2>
        <a:srgbClr val="FF6969"/>
      </a:accent2>
      <a:accent3>
        <a:srgbClr val="FC7C7C"/>
      </a:accent3>
      <a:accent4>
        <a:srgbClr val="FE6666"/>
      </a:accent4>
      <a:accent5>
        <a:srgbClr val="EE2222"/>
      </a:accent5>
      <a:accent6>
        <a:srgbClr val="D22828"/>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TotalTime>
  <Words>2725</Words>
  <Application>Microsoft Office PowerPoint</Application>
  <PresentationFormat>Personnalisé</PresentationFormat>
  <Paragraphs>875</Paragraphs>
  <Slides>18</Slides>
  <Notes>2</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Office Theme</vt:lpstr>
      <vt:lpstr>Le marché des ventes volontaires de meubles  aux enchères publiques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joenanto</dc:creator>
  <cp:lastModifiedBy>LECHEVALIER</cp:lastModifiedBy>
  <cp:revision>677</cp:revision>
  <cp:lastPrinted>2020-03-04T08:25:16Z</cp:lastPrinted>
  <dcterms:created xsi:type="dcterms:W3CDTF">2017-10-02T03:03:16Z</dcterms:created>
  <dcterms:modified xsi:type="dcterms:W3CDTF">2020-03-13T17:37:01Z</dcterms:modified>
</cp:coreProperties>
</file>