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 id="2147483808" r:id="rId5"/>
  </p:sldMasterIdLst>
  <p:notesMasterIdLst>
    <p:notesMasterId r:id="rId47"/>
  </p:notesMasterIdLst>
  <p:handoutMasterIdLst>
    <p:handoutMasterId r:id="rId48"/>
  </p:handoutMasterIdLst>
  <p:sldIdLst>
    <p:sldId id="262" r:id="rId6"/>
    <p:sldId id="264" r:id="rId7"/>
    <p:sldId id="267" r:id="rId8"/>
    <p:sldId id="5295" r:id="rId9"/>
    <p:sldId id="5319" r:id="rId10"/>
    <p:sldId id="5372" r:id="rId11"/>
    <p:sldId id="1545" r:id="rId12"/>
    <p:sldId id="5341" r:id="rId13"/>
    <p:sldId id="5374" r:id="rId14"/>
    <p:sldId id="1537" r:id="rId15"/>
    <p:sldId id="1538" r:id="rId16"/>
    <p:sldId id="5318" r:id="rId17"/>
    <p:sldId id="5345" r:id="rId18"/>
    <p:sldId id="5344" r:id="rId19"/>
    <p:sldId id="5347" r:id="rId20"/>
    <p:sldId id="5346" r:id="rId21"/>
    <p:sldId id="5348" r:id="rId22"/>
    <p:sldId id="5357" r:id="rId23"/>
    <p:sldId id="5349" r:id="rId24"/>
    <p:sldId id="5350" r:id="rId25"/>
    <p:sldId id="5351" r:id="rId26"/>
    <p:sldId id="5375" r:id="rId27"/>
    <p:sldId id="5352" r:id="rId28"/>
    <p:sldId id="5353" r:id="rId29"/>
    <p:sldId id="5324" r:id="rId30"/>
    <p:sldId id="5354" r:id="rId31"/>
    <p:sldId id="5355" r:id="rId32"/>
    <p:sldId id="5358" r:id="rId33"/>
    <p:sldId id="5359" r:id="rId34"/>
    <p:sldId id="5361" r:id="rId35"/>
    <p:sldId id="5363" r:id="rId36"/>
    <p:sldId id="5364" r:id="rId37"/>
    <p:sldId id="5327" r:id="rId38"/>
    <p:sldId id="5365" r:id="rId39"/>
    <p:sldId id="5366" r:id="rId40"/>
    <p:sldId id="5373" r:id="rId41"/>
    <p:sldId id="5368" r:id="rId42"/>
    <p:sldId id="5369" r:id="rId43"/>
    <p:sldId id="5370" r:id="rId44"/>
    <p:sldId id="5371" r:id="rId45"/>
    <p:sldId id="2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pos="279" userDrawn="1">
          <p15:clr>
            <a:srgbClr val="A4A3A4"/>
          </p15:clr>
        </p15:guide>
        <p15:guide id="12" pos="6244" userDrawn="1">
          <p15:clr>
            <a:srgbClr val="A4A3A4"/>
          </p15:clr>
        </p15:guide>
        <p15:guide id="15" orient="horz" pos="1774" userDrawn="1">
          <p15:clr>
            <a:srgbClr val="A4A3A4"/>
          </p15:clr>
        </p15:guide>
        <p15:guide id="17" orient="horz" pos="43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Lavernhe" initials="L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A46"/>
    <a:srgbClr val="3EAD95"/>
    <a:srgbClr val="F0565A"/>
    <a:srgbClr val="FFC000"/>
    <a:srgbClr val="FFFFFF"/>
    <a:srgbClr val="FF6969"/>
    <a:srgbClr val="4BFFA7"/>
    <a:srgbClr val="058167"/>
    <a:srgbClr val="00A28B"/>
    <a:srgbClr val="2A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3792" autoAdjust="0"/>
  </p:normalViewPr>
  <p:slideViewPr>
    <p:cSldViewPr snapToGrid="0" snapToObjects="1">
      <p:cViewPr varScale="1">
        <p:scale>
          <a:sx n="74" d="100"/>
          <a:sy n="74" d="100"/>
        </p:scale>
        <p:origin x="948" y="72"/>
      </p:cViewPr>
      <p:guideLst>
        <p:guide pos="279"/>
        <p:guide pos="6244"/>
        <p:guide orient="horz" pos="1774"/>
        <p:guide orient="horz" pos="43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24"/>
    </p:cViewPr>
  </p:sorterViewPr>
  <p:notesViewPr>
    <p:cSldViewPr snapToGrid="0" snapToObjects="1">
      <p:cViewPr varScale="1">
        <p:scale>
          <a:sx n="41" d="100"/>
          <a:sy n="41" d="100"/>
        </p:scale>
        <p:origin x="243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4" Type="http://schemas.openxmlformats.org/officeDocument/2006/relationships/image" Target="../media/image5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FD2AB3-75AB-40AB-A124-85D959816969}" type="datetimeFigureOut">
              <a:rPr lang="en-US" smtClean="0"/>
              <a:t>2/7/2021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D853B6-6063-4EEA-92B6-107C2B8FF251}" type="slidenum">
              <a:rPr lang="en-US" smtClean="0"/>
              <a:t>‹N°›</a:t>
            </a:fld>
            <a:endParaRPr lang="en-US"/>
          </a:p>
        </p:txBody>
      </p:sp>
    </p:spTree>
    <p:extLst>
      <p:ext uri="{BB962C8B-B14F-4D97-AF65-F5344CB8AC3E}">
        <p14:creationId xmlns:p14="http://schemas.microsoft.com/office/powerpoint/2010/main" val="28115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DB0FC-C7BA-F441-B6B8-68BC08DD5601}" type="datetimeFigureOut">
              <a:rPr lang="en-US" smtClean="0"/>
              <a:t>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CB07E-5FF2-ED4E-B4E9-CC92D0CF0CF0}" type="slidenum">
              <a:rPr lang="en-US" smtClean="0"/>
              <a:t>‹N°›</a:t>
            </a:fld>
            <a:endParaRPr lang="en-US"/>
          </a:p>
        </p:txBody>
      </p:sp>
    </p:spTree>
    <p:extLst>
      <p:ext uri="{BB962C8B-B14F-4D97-AF65-F5344CB8AC3E}">
        <p14:creationId xmlns:p14="http://schemas.microsoft.com/office/powerpoint/2010/main" val="184155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4</a:t>
            </a:fld>
            <a:endParaRPr lang="en-US"/>
          </a:p>
        </p:txBody>
      </p:sp>
    </p:spTree>
    <p:extLst>
      <p:ext uri="{BB962C8B-B14F-4D97-AF65-F5344CB8AC3E}">
        <p14:creationId xmlns:p14="http://schemas.microsoft.com/office/powerpoint/2010/main" val="198504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16</a:t>
            </a:fld>
            <a:endParaRPr lang="en-US"/>
          </a:p>
        </p:txBody>
      </p:sp>
    </p:spTree>
    <p:extLst>
      <p:ext uri="{BB962C8B-B14F-4D97-AF65-F5344CB8AC3E}">
        <p14:creationId xmlns:p14="http://schemas.microsoft.com/office/powerpoint/2010/main" val="248319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17</a:t>
            </a:fld>
            <a:endParaRPr lang="en-US"/>
          </a:p>
        </p:txBody>
      </p:sp>
    </p:spTree>
    <p:extLst>
      <p:ext uri="{BB962C8B-B14F-4D97-AF65-F5344CB8AC3E}">
        <p14:creationId xmlns:p14="http://schemas.microsoft.com/office/powerpoint/2010/main" val="139182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19</a:t>
            </a:fld>
            <a:endParaRPr lang="en-US"/>
          </a:p>
        </p:txBody>
      </p:sp>
    </p:spTree>
    <p:extLst>
      <p:ext uri="{BB962C8B-B14F-4D97-AF65-F5344CB8AC3E}">
        <p14:creationId xmlns:p14="http://schemas.microsoft.com/office/powerpoint/2010/main" val="1756332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20</a:t>
            </a:fld>
            <a:endParaRPr lang="en-US"/>
          </a:p>
        </p:txBody>
      </p:sp>
    </p:spTree>
    <p:extLst>
      <p:ext uri="{BB962C8B-B14F-4D97-AF65-F5344CB8AC3E}">
        <p14:creationId xmlns:p14="http://schemas.microsoft.com/office/powerpoint/2010/main" val="385101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21</a:t>
            </a:fld>
            <a:endParaRPr lang="en-US"/>
          </a:p>
        </p:txBody>
      </p:sp>
    </p:spTree>
    <p:extLst>
      <p:ext uri="{BB962C8B-B14F-4D97-AF65-F5344CB8AC3E}">
        <p14:creationId xmlns:p14="http://schemas.microsoft.com/office/powerpoint/2010/main" val="115943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22</a:t>
            </a:fld>
            <a:endParaRPr lang="en-US"/>
          </a:p>
        </p:txBody>
      </p:sp>
    </p:spTree>
    <p:extLst>
      <p:ext uri="{BB962C8B-B14F-4D97-AF65-F5344CB8AC3E}">
        <p14:creationId xmlns:p14="http://schemas.microsoft.com/office/powerpoint/2010/main" val="4111955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23</a:t>
            </a:fld>
            <a:endParaRPr lang="en-US"/>
          </a:p>
        </p:txBody>
      </p:sp>
    </p:spTree>
    <p:extLst>
      <p:ext uri="{BB962C8B-B14F-4D97-AF65-F5344CB8AC3E}">
        <p14:creationId xmlns:p14="http://schemas.microsoft.com/office/powerpoint/2010/main" val="3637647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24</a:t>
            </a:fld>
            <a:endParaRPr lang="en-US"/>
          </a:p>
        </p:txBody>
      </p:sp>
    </p:spTree>
    <p:extLst>
      <p:ext uri="{BB962C8B-B14F-4D97-AF65-F5344CB8AC3E}">
        <p14:creationId xmlns:p14="http://schemas.microsoft.com/office/powerpoint/2010/main" val="186062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26</a:t>
            </a:fld>
            <a:endParaRPr lang="en-US"/>
          </a:p>
        </p:txBody>
      </p:sp>
    </p:spTree>
    <p:extLst>
      <p:ext uri="{BB962C8B-B14F-4D97-AF65-F5344CB8AC3E}">
        <p14:creationId xmlns:p14="http://schemas.microsoft.com/office/powerpoint/2010/main" val="366239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27</a:t>
            </a:fld>
            <a:endParaRPr lang="en-US"/>
          </a:p>
        </p:txBody>
      </p:sp>
    </p:spTree>
    <p:extLst>
      <p:ext uri="{BB962C8B-B14F-4D97-AF65-F5344CB8AC3E}">
        <p14:creationId xmlns:p14="http://schemas.microsoft.com/office/powerpoint/2010/main" val="19870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5</a:t>
            </a:fld>
            <a:endParaRPr lang="en-US"/>
          </a:p>
        </p:txBody>
      </p:sp>
    </p:spTree>
    <p:extLst>
      <p:ext uri="{BB962C8B-B14F-4D97-AF65-F5344CB8AC3E}">
        <p14:creationId xmlns:p14="http://schemas.microsoft.com/office/powerpoint/2010/main" val="4182415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28</a:t>
            </a:fld>
            <a:endParaRPr lang="en-US"/>
          </a:p>
        </p:txBody>
      </p:sp>
    </p:spTree>
    <p:extLst>
      <p:ext uri="{BB962C8B-B14F-4D97-AF65-F5344CB8AC3E}">
        <p14:creationId xmlns:p14="http://schemas.microsoft.com/office/powerpoint/2010/main" val="821459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29</a:t>
            </a:fld>
            <a:endParaRPr lang="en-US"/>
          </a:p>
        </p:txBody>
      </p:sp>
    </p:spTree>
    <p:extLst>
      <p:ext uri="{BB962C8B-B14F-4D97-AF65-F5344CB8AC3E}">
        <p14:creationId xmlns:p14="http://schemas.microsoft.com/office/powerpoint/2010/main" val="105985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30</a:t>
            </a:fld>
            <a:endParaRPr lang="en-US"/>
          </a:p>
        </p:txBody>
      </p:sp>
    </p:spTree>
    <p:extLst>
      <p:ext uri="{BB962C8B-B14F-4D97-AF65-F5344CB8AC3E}">
        <p14:creationId xmlns:p14="http://schemas.microsoft.com/office/powerpoint/2010/main" val="3183780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31</a:t>
            </a:fld>
            <a:endParaRPr lang="en-US"/>
          </a:p>
        </p:txBody>
      </p:sp>
    </p:spTree>
    <p:extLst>
      <p:ext uri="{BB962C8B-B14F-4D97-AF65-F5344CB8AC3E}">
        <p14:creationId xmlns:p14="http://schemas.microsoft.com/office/powerpoint/2010/main" val="2444742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32</a:t>
            </a:fld>
            <a:endParaRPr lang="en-US"/>
          </a:p>
        </p:txBody>
      </p:sp>
    </p:spTree>
    <p:extLst>
      <p:ext uri="{BB962C8B-B14F-4D97-AF65-F5344CB8AC3E}">
        <p14:creationId xmlns:p14="http://schemas.microsoft.com/office/powerpoint/2010/main" val="3973421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34</a:t>
            </a:fld>
            <a:endParaRPr lang="en-US"/>
          </a:p>
        </p:txBody>
      </p:sp>
    </p:spTree>
    <p:extLst>
      <p:ext uri="{BB962C8B-B14F-4D97-AF65-F5344CB8AC3E}">
        <p14:creationId xmlns:p14="http://schemas.microsoft.com/office/powerpoint/2010/main" val="968558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35</a:t>
            </a:fld>
            <a:endParaRPr lang="en-US"/>
          </a:p>
        </p:txBody>
      </p:sp>
    </p:spTree>
    <p:extLst>
      <p:ext uri="{BB962C8B-B14F-4D97-AF65-F5344CB8AC3E}">
        <p14:creationId xmlns:p14="http://schemas.microsoft.com/office/powerpoint/2010/main" val="230781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36</a:t>
            </a:fld>
            <a:endParaRPr lang="en-US"/>
          </a:p>
        </p:txBody>
      </p:sp>
    </p:spTree>
    <p:extLst>
      <p:ext uri="{BB962C8B-B14F-4D97-AF65-F5344CB8AC3E}">
        <p14:creationId xmlns:p14="http://schemas.microsoft.com/office/powerpoint/2010/main" val="351039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37</a:t>
            </a:fld>
            <a:endParaRPr lang="en-US"/>
          </a:p>
        </p:txBody>
      </p:sp>
    </p:spTree>
    <p:extLst>
      <p:ext uri="{BB962C8B-B14F-4D97-AF65-F5344CB8AC3E}">
        <p14:creationId xmlns:p14="http://schemas.microsoft.com/office/powerpoint/2010/main" val="2547940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38</a:t>
            </a:fld>
            <a:endParaRPr lang="en-US"/>
          </a:p>
        </p:txBody>
      </p:sp>
    </p:spTree>
    <p:extLst>
      <p:ext uri="{BB962C8B-B14F-4D97-AF65-F5344CB8AC3E}">
        <p14:creationId xmlns:p14="http://schemas.microsoft.com/office/powerpoint/2010/main" val="27414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6</a:t>
            </a:fld>
            <a:endParaRPr lang="en-US"/>
          </a:p>
        </p:txBody>
      </p:sp>
    </p:spTree>
    <p:extLst>
      <p:ext uri="{BB962C8B-B14F-4D97-AF65-F5344CB8AC3E}">
        <p14:creationId xmlns:p14="http://schemas.microsoft.com/office/powerpoint/2010/main" val="323411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39</a:t>
            </a:fld>
            <a:endParaRPr lang="en-US"/>
          </a:p>
        </p:txBody>
      </p:sp>
    </p:spTree>
    <p:extLst>
      <p:ext uri="{BB962C8B-B14F-4D97-AF65-F5344CB8AC3E}">
        <p14:creationId xmlns:p14="http://schemas.microsoft.com/office/powerpoint/2010/main" val="3816384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40</a:t>
            </a:fld>
            <a:endParaRPr lang="en-US"/>
          </a:p>
        </p:txBody>
      </p:sp>
    </p:spTree>
    <p:extLst>
      <p:ext uri="{BB962C8B-B14F-4D97-AF65-F5344CB8AC3E}">
        <p14:creationId xmlns:p14="http://schemas.microsoft.com/office/powerpoint/2010/main" val="60494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8</a:t>
            </a:fld>
            <a:endParaRPr lang="en-US"/>
          </a:p>
        </p:txBody>
      </p:sp>
    </p:spTree>
    <p:extLst>
      <p:ext uri="{BB962C8B-B14F-4D97-AF65-F5344CB8AC3E}">
        <p14:creationId xmlns:p14="http://schemas.microsoft.com/office/powerpoint/2010/main" val="152847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9</a:t>
            </a:fld>
            <a:endParaRPr lang="en-US"/>
          </a:p>
        </p:txBody>
      </p:sp>
    </p:spTree>
    <p:extLst>
      <p:ext uri="{BB962C8B-B14F-4D97-AF65-F5344CB8AC3E}">
        <p14:creationId xmlns:p14="http://schemas.microsoft.com/office/powerpoint/2010/main" val="310854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12</a:t>
            </a:fld>
            <a:endParaRPr lang="en-US"/>
          </a:p>
        </p:txBody>
      </p:sp>
    </p:spTree>
    <p:extLst>
      <p:ext uri="{BB962C8B-B14F-4D97-AF65-F5344CB8AC3E}">
        <p14:creationId xmlns:p14="http://schemas.microsoft.com/office/powerpoint/2010/main" val="305237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13</a:t>
            </a:fld>
            <a:endParaRPr lang="en-US"/>
          </a:p>
        </p:txBody>
      </p:sp>
    </p:spTree>
    <p:extLst>
      <p:ext uri="{BB962C8B-B14F-4D97-AF65-F5344CB8AC3E}">
        <p14:creationId xmlns:p14="http://schemas.microsoft.com/office/powerpoint/2010/main" val="137099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14</a:t>
            </a:fld>
            <a:endParaRPr lang="en-US"/>
          </a:p>
        </p:txBody>
      </p:sp>
    </p:spTree>
    <p:extLst>
      <p:ext uri="{BB962C8B-B14F-4D97-AF65-F5344CB8AC3E}">
        <p14:creationId xmlns:p14="http://schemas.microsoft.com/office/powerpoint/2010/main" val="416390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15</a:t>
            </a:fld>
            <a:endParaRPr lang="en-US"/>
          </a:p>
        </p:txBody>
      </p:sp>
    </p:spTree>
    <p:extLst>
      <p:ext uri="{BB962C8B-B14F-4D97-AF65-F5344CB8AC3E}">
        <p14:creationId xmlns:p14="http://schemas.microsoft.com/office/powerpoint/2010/main" val="339329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76CFFA36-E31B-0645-B16E-7B6CE9917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669"/>
          <a:stretch/>
        </p:blipFill>
        <p:spPr>
          <a:xfrm>
            <a:off x="0" y="1"/>
            <a:ext cx="12752173" cy="6857999"/>
          </a:xfrm>
          <a:prstGeom prst="rect">
            <a:avLst/>
          </a:prstGeom>
        </p:spPr>
      </p:pic>
      <p:sp>
        <p:nvSpPr>
          <p:cNvPr id="13" name="Text Placeholder 10"/>
          <p:cNvSpPr>
            <a:spLocks noGrp="1"/>
          </p:cNvSpPr>
          <p:nvPr>
            <p:ph type="body" sz="quarter" idx="21" hasCustomPrompt="1"/>
          </p:nvPr>
        </p:nvSpPr>
        <p:spPr>
          <a:xfrm>
            <a:off x="479584" y="4719039"/>
            <a:ext cx="11248947" cy="215683"/>
          </a:xfrm>
          <a:prstGeom prst="rect">
            <a:avLst/>
          </a:prstGeom>
        </p:spPr>
        <p:txBody>
          <a:bodyPr vert="horz" lIns="0" tIns="0" rIns="0" bIns="0">
            <a:normAutofit/>
          </a:bodyPr>
          <a:lstStyle>
            <a:lvl1pPr marL="0" indent="0">
              <a:buNone/>
              <a:defRPr sz="1600" b="1" i="0" kern="0" cap="none" spc="0" baseline="0">
                <a:solidFill>
                  <a:srgbClr val="4BFFA7"/>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479584" y="5178459"/>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479584" y="5615664"/>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a:t>Email</a:t>
            </a:r>
            <a:endParaRPr lang="en-US" dirty="0"/>
          </a:p>
        </p:txBody>
      </p:sp>
      <p:sp>
        <p:nvSpPr>
          <p:cNvPr id="28" name="Text Placeholder 10"/>
          <p:cNvSpPr>
            <a:spLocks noGrp="1"/>
          </p:cNvSpPr>
          <p:nvPr>
            <p:ph type="body" sz="quarter" idx="24" hasCustomPrompt="1"/>
          </p:nvPr>
        </p:nvSpPr>
        <p:spPr>
          <a:xfrm>
            <a:off x="479583" y="5862950"/>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479583" y="6075443"/>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Website</a:t>
            </a:r>
          </a:p>
        </p:txBody>
      </p:sp>
      <p:sp>
        <p:nvSpPr>
          <p:cNvPr id="22" name="Text Placeholder 10"/>
          <p:cNvSpPr>
            <a:spLocks noGrp="1"/>
          </p:cNvSpPr>
          <p:nvPr>
            <p:ph type="body" sz="quarter" idx="26" hasCustomPrompt="1"/>
          </p:nvPr>
        </p:nvSpPr>
        <p:spPr>
          <a:xfrm>
            <a:off x="487787" y="3219813"/>
            <a:ext cx="11208664" cy="406190"/>
          </a:xfrm>
          <a:prstGeom prst="rect">
            <a:avLst/>
          </a:prstGeom>
        </p:spPr>
        <p:txBody>
          <a:bodyPr vert="horz" lIns="0" tIns="0" rIns="0" bIns="0">
            <a:normAutofit/>
          </a:bodyPr>
          <a:lstStyle>
            <a:lvl1pPr marL="0" indent="0">
              <a:buNone/>
              <a:defRPr sz="2400" b="1" i="0" kern="0" cap="none" spc="0" baseline="0">
                <a:solidFill>
                  <a:srgbClr val="4BFDA9"/>
                </a:solidFill>
                <a:latin typeface="Arial" charset="0"/>
                <a:ea typeface="Arial" charset="0"/>
                <a:cs typeface="Arial" charset="0"/>
              </a:defRPr>
            </a:lvl1pPr>
          </a:lstStyle>
          <a:p>
            <a:pPr lvl="0"/>
            <a:r>
              <a:rPr lang="en-US" dirty="0"/>
              <a:t>PROJECT TITLE GOES HERE</a:t>
            </a:r>
          </a:p>
        </p:txBody>
      </p:sp>
      <p:sp>
        <p:nvSpPr>
          <p:cNvPr id="23" name="Text Placeholder 10"/>
          <p:cNvSpPr>
            <a:spLocks noGrp="1"/>
          </p:cNvSpPr>
          <p:nvPr>
            <p:ph type="body" sz="quarter" idx="27" hasCustomPrompt="1"/>
          </p:nvPr>
        </p:nvSpPr>
        <p:spPr>
          <a:xfrm>
            <a:off x="487787" y="3635128"/>
            <a:ext cx="11208664" cy="285795"/>
          </a:xfrm>
          <a:prstGeom prst="rect">
            <a:avLst/>
          </a:prstGeom>
        </p:spPr>
        <p:txBody>
          <a:bodyPr vert="horz" lIns="0" tIns="0" rIns="0" bIns="0">
            <a:normAutofit/>
          </a:bodyPr>
          <a:lstStyle>
            <a:lvl1pPr marL="0" indent="0">
              <a:buNone/>
              <a:defRPr sz="1800" b="0" i="0" kern="0" cap="none" spc="0" baseline="0">
                <a:solidFill>
                  <a:schemeClr val="bg1"/>
                </a:solidFill>
                <a:latin typeface="Arial" charset="0"/>
                <a:ea typeface="Arial" charset="0"/>
                <a:cs typeface="Arial" charset="0"/>
              </a:defRPr>
            </a:lvl1pPr>
          </a:lstStyle>
          <a:p>
            <a:pPr lvl="0"/>
            <a:r>
              <a:rPr lang="en-US" dirty="0"/>
              <a:t>PROJECT SUBTITLE GOES HERE</a:t>
            </a:r>
          </a:p>
        </p:txBody>
      </p:sp>
      <p:sp>
        <p:nvSpPr>
          <p:cNvPr id="24" name="Picture Placeholder 2"/>
          <p:cNvSpPr>
            <a:spLocks noGrp="1"/>
          </p:cNvSpPr>
          <p:nvPr>
            <p:ph type="pic" sz="quarter" idx="28" hasCustomPrompt="1"/>
          </p:nvPr>
        </p:nvSpPr>
        <p:spPr>
          <a:xfrm>
            <a:off x="487787" y="2488719"/>
            <a:ext cx="3169812" cy="630751"/>
          </a:xfrm>
        </p:spPr>
        <p:txBody>
          <a:bodyPr/>
          <a:lstStyle>
            <a:lvl1pPr marL="0" indent="0">
              <a:buNone/>
              <a:defRPr baseline="0">
                <a:solidFill>
                  <a:schemeClr val="accent1"/>
                </a:solidFill>
              </a:defRPr>
            </a:lvl1pPr>
          </a:lstStyle>
          <a:p>
            <a:r>
              <a:rPr lang="en-US" dirty="0"/>
              <a:t>Client Logo</a:t>
            </a:r>
          </a:p>
        </p:txBody>
      </p:sp>
      <p:sp>
        <p:nvSpPr>
          <p:cNvPr id="25" name="Text Placeholder 10"/>
          <p:cNvSpPr>
            <a:spLocks noGrp="1"/>
          </p:cNvSpPr>
          <p:nvPr>
            <p:ph type="body" sz="quarter" idx="29" hasCustomPrompt="1"/>
          </p:nvPr>
        </p:nvSpPr>
        <p:spPr>
          <a:xfrm>
            <a:off x="487787" y="3918515"/>
            <a:ext cx="11208664" cy="28579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DATE GOES HERE</a:t>
            </a:r>
          </a:p>
        </p:txBody>
      </p:sp>
      <p:pic>
        <p:nvPicPr>
          <p:cNvPr id="21" name="Picture 20">
            <a:extLst>
              <a:ext uri="{FF2B5EF4-FFF2-40B4-BE49-F238E27FC236}">
                <a16:creationId xmlns:a16="http://schemas.microsoft.com/office/drawing/2014/main" xmlns="" id="{79076429-45C3-4145-B77A-00BBC1DA6830}"/>
              </a:ext>
            </a:extLst>
          </p:cNvPr>
          <p:cNvPicPr>
            <a:picLocks noChangeAspect="1"/>
          </p:cNvPicPr>
          <p:nvPr userDrawn="1"/>
        </p:nvPicPr>
        <p:blipFill>
          <a:blip r:embed="rId3"/>
          <a:stretch>
            <a:fillRect/>
          </a:stretch>
        </p:blipFill>
        <p:spPr>
          <a:xfrm>
            <a:off x="445383" y="641987"/>
            <a:ext cx="2466664" cy="844031"/>
          </a:xfrm>
          <a:prstGeom prst="rect">
            <a:avLst/>
          </a:prstGeom>
        </p:spPr>
      </p:pic>
    </p:spTree>
    <p:extLst>
      <p:ext uri="{BB962C8B-B14F-4D97-AF65-F5344CB8AC3E}">
        <p14:creationId xmlns:p14="http://schemas.microsoft.com/office/powerpoint/2010/main" val="828845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A Color Bar">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62995" y="1354413"/>
            <a:ext cx="11267187" cy="4639987"/>
          </a:xfrm>
        </p:spPr>
        <p:txBody>
          <a:bodyPr/>
          <a:lstStyle>
            <a:lvl1pPr marL="236538" indent="-236538">
              <a:buFont typeface="Arial" panose="020B0604020202020204" pitchFamily="34" charset="0"/>
              <a:buChar char="•"/>
              <a:defRPr>
                <a:solidFill>
                  <a:schemeClr val="tx1"/>
                </a:solidFill>
              </a:defRPr>
            </a:lvl1pPr>
            <a:lvl2pPr marL="628650" indent="-171450">
              <a:buFont typeface="Arial" panose="020B0604020202020204" pitchFamily="34" charset="0"/>
              <a:buChar char="•"/>
              <a:defRPr>
                <a:solidFill>
                  <a:schemeClr val="tx1"/>
                </a:solidFill>
              </a:defRPr>
            </a:lvl2pPr>
            <a:lvl3pPr marL="1085850" indent="-1714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3"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5" name="Text Placeholder 18"/>
          <p:cNvSpPr>
            <a:spLocks noGrp="1"/>
          </p:cNvSpPr>
          <p:nvPr>
            <p:ph type="body" sz="quarter" idx="21" hasCustomPrompt="1"/>
          </p:nvPr>
        </p:nvSpPr>
        <p:spPr>
          <a:xfrm>
            <a:off x="448447" y="826265"/>
            <a:ext cx="11267187" cy="305709"/>
          </a:xfrm>
          <a:prstGeom prst="rect">
            <a:avLst/>
          </a:prstGeom>
          <a:solidFill>
            <a:srgbClr val="3EAD95"/>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a:t>Question Goes Here</a:t>
            </a:r>
            <a:endParaRPr lang="en-US" dirty="0"/>
          </a:p>
        </p:txBody>
      </p:sp>
      <p:pic>
        <p:nvPicPr>
          <p:cNvPr id="8" name="Picture 1">
            <a:extLst>
              <a:ext uri="{FF2B5EF4-FFF2-40B4-BE49-F238E27FC236}">
                <a16:creationId xmlns:a16="http://schemas.microsoft.com/office/drawing/2014/main" xmlns="" id="{EC0BAAFE-AE88-5D42-ABB9-61E2893F6835}"/>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46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1 Color Bar">
    <p:spTree>
      <p:nvGrpSpPr>
        <p:cNvPr id="1" name=""/>
        <p:cNvGrpSpPr/>
        <p:nvPr/>
      </p:nvGrpSpPr>
      <p:grpSpPr>
        <a:xfrm>
          <a:off x="0" y="0"/>
          <a:ext cx="0" cy="0"/>
          <a:chOff x="0" y="0"/>
          <a:chExt cx="0" cy="0"/>
        </a:xfrm>
      </p:grpSpPr>
      <p:sp>
        <p:nvSpPr>
          <p:cNvPr id="26" name="Oval 25"/>
          <p:cNvSpPr/>
          <p:nvPr/>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28" name="Oval 27"/>
          <p:cNvSpPr/>
          <p:nvPr/>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9"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30" name="Oval 29"/>
          <p:cNvSpPr/>
          <p:nvPr/>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1"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32" name="Oval 31"/>
          <p:cNvSpPr/>
          <p:nvPr/>
        </p:nvSpPr>
        <p:spPr>
          <a:xfrm>
            <a:off x="514509" y="246447"/>
            <a:ext cx="320040" cy="319566"/>
          </a:xfrm>
          <a:prstGeom prst="ellipse">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EAD95"/>
              </a:solidFill>
            </a:endParaRPr>
          </a:p>
        </p:txBody>
      </p:sp>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171450" indent="-171450">
              <a:buFont typeface="Arial" panose="020B0604020202020204" pitchFamily="34" charset="0"/>
              <a:buChar char="•"/>
              <a:defRPr>
                <a:solidFill>
                  <a:schemeClr val="bg2">
                    <a:lumMod val="10000"/>
                  </a:schemeClr>
                </a:solidFill>
              </a:defRPr>
            </a:lvl1pPr>
            <a:lvl2pPr marL="628650" indent="-171450">
              <a:buFont typeface="Arial" panose="020B0604020202020204" pitchFamily="34" charset="0"/>
              <a:buChar char="•"/>
              <a:defRPr>
                <a:solidFill>
                  <a:schemeClr val="bg2">
                    <a:lumMod val="10000"/>
                  </a:schemeClr>
                </a:solidFill>
              </a:defRPr>
            </a:lvl2pPr>
            <a:lvl3pPr marL="1085850" indent="-171450">
              <a:buFont typeface="Arial" panose="020B0604020202020204" pitchFamily="34" charset="0"/>
              <a:buChar char="•"/>
              <a:defRPr>
                <a:solidFill>
                  <a:schemeClr val="bg2">
                    <a:lumMod val="10000"/>
                  </a:schemeClr>
                </a:solidFill>
              </a:defRPr>
            </a:lvl3pPr>
            <a:lvl4pPr marL="1543050" indent="-171450">
              <a:buFont typeface="Arial" panose="020B0604020202020204" pitchFamily="34" charset="0"/>
              <a:buChar char="•"/>
              <a:defRPr>
                <a:solidFill>
                  <a:schemeClr val="bg2">
                    <a:lumMod val="10000"/>
                  </a:schemeClr>
                </a:solidFill>
              </a:defRPr>
            </a:lvl4pPr>
            <a:lvl5pPr marL="2000250" indent="-171450">
              <a:buFont typeface="Arial" panose="020B0604020202020204" pitchFamily="34" charset="0"/>
              <a:buChar cha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33" name="Text Placeholder 18"/>
          <p:cNvSpPr>
            <a:spLocks noGrp="1"/>
          </p:cNvSpPr>
          <p:nvPr>
            <p:ph type="body" sz="quarter" idx="25" hasCustomPrompt="1"/>
          </p:nvPr>
        </p:nvSpPr>
        <p:spPr>
          <a:xfrm>
            <a:off x="46299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7" name="Oval 16"/>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18"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rgbClr val="3EAD95"/>
                </a:solidFill>
                <a:latin typeface="Arial"/>
                <a:cs typeface="Arial Black"/>
              </a:defRPr>
            </a:lvl1pPr>
          </a:lstStyle>
          <a:p>
            <a:pPr lvl="0"/>
            <a:r>
              <a:rPr lang="en-US" dirty="0"/>
              <a:t>5</a:t>
            </a:r>
          </a:p>
        </p:txBody>
      </p:sp>
      <p:pic>
        <p:nvPicPr>
          <p:cNvPr id="22" name="Picture 1">
            <a:extLst>
              <a:ext uri="{FF2B5EF4-FFF2-40B4-BE49-F238E27FC236}">
                <a16:creationId xmlns:a16="http://schemas.microsoft.com/office/drawing/2014/main" xmlns="" id="{82E44B62-7925-6C47-8144-9F1222B53706}"/>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073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2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1" y="246446"/>
            <a:ext cx="426087"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299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1">
            <a:extLst>
              <a:ext uri="{FF2B5EF4-FFF2-40B4-BE49-F238E27FC236}">
                <a16:creationId xmlns:a16="http://schemas.microsoft.com/office/drawing/2014/main" xmlns="" id="{2C881F0C-242D-9A4F-8D93-45107C54254F}"/>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573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3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2993"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995" y="6336885"/>
            <a:ext cx="1414278" cy="405021"/>
          </a:xfrm>
          <a:prstGeom prst="rect">
            <a:avLst/>
          </a:prstGeom>
        </p:spPr>
      </p:pic>
      <p:pic>
        <p:nvPicPr>
          <p:cNvPr id="29" name="Picture 1">
            <a:extLst>
              <a:ext uri="{FF2B5EF4-FFF2-40B4-BE49-F238E27FC236}">
                <a16:creationId xmlns:a16="http://schemas.microsoft.com/office/drawing/2014/main" xmlns="" id="{483EFFA1-61EB-6E4F-927B-C8E4F8C75CDA}"/>
              </a:ext>
            </a:extLst>
          </p:cNvPr>
          <p:cNvPicPr/>
          <p:nvPr userDrawn="1"/>
        </p:nvPicPr>
        <p:blipFill rotWithShape="1">
          <a:blip r:embed="rId3"/>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369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5703" y="24607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9" name="Picture 1">
            <a:extLst>
              <a:ext uri="{FF2B5EF4-FFF2-40B4-BE49-F238E27FC236}">
                <a16:creationId xmlns:a16="http://schemas.microsoft.com/office/drawing/2014/main" xmlns="" id="{E80D2577-435B-8049-BF2F-140E30102E02}"/>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465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5703" y="24607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30" name="Picture 1">
            <a:extLst>
              <a:ext uri="{FF2B5EF4-FFF2-40B4-BE49-F238E27FC236}">
                <a16:creationId xmlns:a16="http://schemas.microsoft.com/office/drawing/2014/main" xmlns="" id="{0F8A0743-E3ED-3747-9521-59300BECEAD1}"/>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02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A w/o subtitle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351452"/>
            <a:ext cx="11267187"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3" y="1304144"/>
            <a:ext cx="11267187" cy="4690257"/>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3" name="Picture 1">
            <a:extLst>
              <a:ext uri="{FF2B5EF4-FFF2-40B4-BE49-F238E27FC236}">
                <a16:creationId xmlns:a16="http://schemas.microsoft.com/office/drawing/2014/main" xmlns="" id="{CCD282ED-73B7-B04C-A016-236CC99F3E96}"/>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578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A Right Artwork">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6" y="355658"/>
            <a:ext cx="8879481" cy="354829"/>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336553"/>
            <a:ext cx="11267187" cy="4657848"/>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5" y="726051"/>
            <a:ext cx="8867904" cy="274397"/>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6" name="Picture 1">
            <a:extLst>
              <a:ext uri="{FF2B5EF4-FFF2-40B4-BE49-F238E27FC236}">
                <a16:creationId xmlns:a16="http://schemas.microsoft.com/office/drawing/2014/main" xmlns="" id="{4711F778-F8D0-4A27-A2AD-FEB691C0C6BD}"/>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069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B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6232969" y="1304145"/>
            <a:ext cx="5497212" cy="4690256"/>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42652"/>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462994" y="713045"/>
            <a:ext cx="1126718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5" name="Content Placeholder 4"/>
          <p:cNvSpPr>
            <a:spLocks noGrp="1"/>
          </p:cNvSpPr>
          <p:nvPr>
            <p:ph sz="quarter" idx="22" hasCustomPrompt="1"/>
          </p:nvPr>
        </p:nvSpPr>
        <p:spPr>
          <a:xfrm>
            <a:off x="462993" y="1334972"/>
            <a:ext cx="5552016" cy="4689475"/>
          </a:xfrm>
        </p:spPr>
        <p:txBody>
          <a:bodyPr/>
          <a:lstStyle>
            <a:lvl1pPr marL="285750" indent="-285750">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15" name="Picture 1">
            <a:extLst>
              <a:ext uri="{FF2B5EF4-FFF2-40B4-BE49-F238E27FC236}">
                <a16:creationId xmlns:a16="http://schemas.microsoft.com/office/drawing/2014/main" xmlns="" id="{1607DE25-9360-534C-A19C-EE132757DD6B}"/>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774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B w/o Subtitle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6232969" y="1304145"/>
            <a:ext cx="5497212" cy="4702700"/>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59185"/>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0" name="Content Placeholder 4"/>
          <p:cNvSpPr>
            <a:spLocks noGrp="1"/>
          </p:cNvSpPr>
          <p:nvPr>
            <p:ph sz="quarter" idx="22" hasCustomPrompt="1"/>
          </p:nvPr>
        </p:nvSpPr>
        <p:spPr>
          <a:xfrm>
            <a:off x="462993" y="1334972"/>
            <a:ext cx="5552016" cy="4689475"/>
          </a:xfrm>
        </p:spPr>
        <p:txBody>
          <a:bodyPr/>
          <a:lstStyle>
            <a:lvl1pPr marL="236538" indent="-236538">
              <a:buFont typeface="Arial" panose="020B0604020202020204" pitchFamily="34" charset="0"/>
              <a:buChar char="•"/>
              <a:defRPr baseline="0"/>
            </a:lvl1pPr>
          </a:lstStyle>
          <a:p>
            <a:pPr lvl="0"/>
            <a:r>
              <a:rPr lang="en-US" dirty="0"/>
              <a:t>Click Icons to add media</a:t>
            </a:r>
          </a:p>
        </p:txBody>
      </p:sp>
      <p:pic>
        <p:nvPicPr>
          <p:cNvPr id="15" name="Picture 1">
            <a:extLst>
              <a:ext uri="{FF2B5EF4-FFF2-40B4-BE49-F238E27FC236}">
                <a16:creationId xmlns:a16="http://schemas.microsoft.com/office/drawing/2014/main" xmlns="" id="{1C038596-9F56-054C-B0FE-6087231FCF54}"/>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35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Dark">
    <p:spTree>
      <p:nvGrpSpPr>
        <p:cNvPr id="1" name=""/>
        <p:cNvGrpSpPr/>
        <p:nvPr/>
      </p:nvGrpSpPr>
      <p:grpSpPr>
        <a:xfrm>
          <a:off x="0" y="0"/>
          <a:ext cx="0" cy="0"/>
          <a:chOff x="0" y="0"/>
          <a:chExt cx="0" cy="0"/>
        </a:xfrm>
      </p:grpSpPr>
      <p:sp>
        <p:nvSpPr>
          <p:cNvPr id="18" name="Text Placeholder 10"/>
          <p:cNvSpPr>
            <a:spLocks noGrp="1"/>
          </p:cNvSpPr>
          <p:nvPr>
            <p:ph type="body" sz="quarter" idx="11" hasCustomPrompt="1"/>
          </p:nvPr>
        </p:nvSpPr>
        <p:spPr>
          <a:xfrm>
            <a:off x="487787" y="3219813"/>
            <a:ext cx="11208664" cy="406190"/>
          </a:xfrm>
          <a:prstGeom prst="rect">
            <a:avLst/>
          </a:prstGeom>
        </p:spPr>
        <p:txBody>
          <a:bodyPr vert="horz" lIns="0" tIns="0" rIns="0" bIns="0">
            <a:normAutofit/>
          </a:bodyPr>
          <a:lstStyle>
            <a:lvl1pPr marL="0" indent="0">
              <a:buNone/>
              <a:defRPr sz="2400" b="1" i="0" kern="0" cap="none" spc="0" baseline="0">
                <a:solidFill>
                  <a:schemeClr val="tx1"/>
                </a:solidFill>
                <a:latin typeface="Arial" charset="0"/>
                <a:ea typeface="Arial" charset="0"/>
                <a:cs typeface="Arial" charset="0"/>
              </a:defRPr>
            </a:lvl1pPr>
          </a:lstStyle>
          <a:p>
            <a:pPr lvl="0"/>
            <a:r>
              <a:rPr lang="en-US" dirty="0"/>
              <a:t>PROJECT TITLE GOES HERE</a:t>
            </a:r>
          </a:p>
        </p:txBody>
      </p:sp>
      <p:sp>
        <p:nvSpPr>
          <p:cNvPr id="9" name="Text Placeholder 10"/>
          <p:cNvSpPr>
            <a:spLocks noGrp="1"/>
          </p:cNvSpPr>
          <p:nvPr>
            <p:ph type="body" sz="quarter" idx="18" hasCustomPrompt="1"/>
          </p:nvPr>
        </p:nvSpPr>
        <p:spPr>
          <a:xfrm>
            <a:off x="487787" y="3635128"/>
            <a:ext cx="11208664" cy="285795"/>
          </a:xfrm>
          <a:prstGeom prst="rect">
            <a:avLst/>
          </a:prstGeom>
        </p:spPr>
        <p:txBody>
          <a:bodyPr vert="horz" lIns="0" tIns="0" rIns="0" bIns="0">
            <a:normAutofit/>
          </a:bodyPr>
          <a:lstStyle>
            <a:lvl1pPr marL="0" indent="0">
              <a:buNone/>
              <a:defRPr sz="1800" b="0" i="0" kern="0" cap="none" spc="0" baseline="0">
                <a:solidFill>
                  <a:schemeClr val="tx1"/>
                </a:solidFill>
                <a:latin typeface="Arial" charset="0"/>
                <a:ea typeface="Arial" charset="0"/>
                <a:cs typeface="Arial" charset="0"/>
              </a:defRPr>
            </a:lvl1pPr>
          </a:lstStyle>
          <a:p>
            <a:pPr lvl="0"/>
            <a:r>
              <a:rPr lang="en-US" dirty="0"/>
              <a:t>PROJECT SUBTITLE GOES HERE</a:t>
            </a:r>
          </a:p>
        </p:txBody>
      </p:sp>
      <p:sp>
        <p:nvSpPr>
          <p:cNvPr id="3" name="Picture Placeholder 2"/>
          <p:cNvSpPr>
            <a:spLocks noGrp="1"/>
          </p:cNvSpPr>
          <p:nvPr>
            <p:ph type="pic" sz="quarter" idx="19" hasCustomPrompt="1"/>
          </p:nvPr>
        </p:nvSpPr>
        <p:spPr>
          <a:xfrm>
            <a:off x="487787" y="2488719"/>
            <a:ext cx="3169812" cy="630751"/>
          </a:xfrm>
        </p:spPr>
        <p:txBody>
          <a:bodyPr/>
          <a:lstStyle>
            <a:lvl1pPr marL="0" indent="0">
              <a:buNone/>
              <a:defRPr baseline="0">
                <a:solidFill>
                  <a:schemeClr val="bg1"/>
                </a:solidFill>
              </a:defRPr>
            </a:lvl1pPr>
          </a:lstStyle>
          <a:p>
            <a:r>
              <a:rPr lang="en-US" dirty="0"/>
              <a:t>Client Logo</a:t>
            </a:r>
          </a:p>
        </p:txBody>
      </p:sp>
      <p:sp>
        <p:nvSpPr>
          <p:cNvPr id="13" name="Text Placeholder 10"/>
          <p:cNvSpPr>
            <a:spLocks noGrp="1"/>
          </p:cNvSpPr>
          <p:nvPr>
            <p:ph type="body" sz="quarter" idx="21" hasCustomPrompt="1"/>
          </p:nvPr>
        </p:nvSpPr>
        <p:spPr>
          <a:xfrm>
            <a:off x="495545" y="4655539"/>
            <a:ext cx="11200907" cy="215683"/>
          </a:xfrm>
          <a:prstGeom prst="rect">
            <a:avLst/>
          </a:prstGeom>
        </p:spPr>
        <p:txBody>
          <a:bodyPr vert="horz" lIns="0" tIns="0" rIns="0" bIns="0">
            <a:normAutofit/>
          </a:bodyPr>
          <a:lstStyle>
            <a:lvl1pPr marL="0" indent="0">
              <a:buNone/>
              <a:defRPr sz="1600" b="1" i="0" kern="0" cap="none" spc="0" baseline="0">
                <a:solidFill>
                  <a:schemeClr val="tx1"/>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495545" y="4908832"/>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495545" y="5346037"/>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a:t>Email</a:t>
            </a:r>
            <a:endParaRPr lang="en-US" dirty="0"/>
          </a:p>
        </p:txBody>
      </p:sp>
      <p:sp>
        <p:nvSpPr>
          <p:cNvPr id="28" name="Text Placeholder 10"/>
          <p:cNvSpPr>
            <a:spLocks noGrp="1"/>
          </p:cNvSpPr>
          <p:nvPr>
            <p:ph type="body" sz="quarter" idx="24" hasCustomPrompt="1"/>
          </p:nvPr>
        </p:nvSpPr>
        <p:spPr>
          <a:xfrm>
            <a:off x="495544" y="5593323"/>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495544" y="5805816"/>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Website</a:t>
            </a:r>
          </a:p>
        </p:txBody>
      </p:sp>
      <p:sp>
        <p:nvSpPr>
          <p:cNvPr id="22" name="Text Placeholder 10"/>
          <p:cNvSpPr>
            <a:spLocks noGrp="1"/>
          </p:cNvSpPr>
          <p:nvPr>
            <p:ph type="body" sz="quarter" idx="26" hasCustomPrompt="1"/>
          </p:nvPr>
        </p:nvSpPr>
        <p:spPr>
          <a:xfrm>
            <a:off x="487787" y="3918515"/>
            <a:ext cx="11208664" cy="285795"/>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DATE GOES HERE</a:t>
            </a:r>
          </a:p>
        </p:txBody>
      </p:sp>
      <p:sp>
        <p:nvSpPr>
          <p:cNvPr id="4" name="AutoShape 2">
            <a:extLst>
              <a:ext uri="{FF2B5EF4-FFF2-40B4-BE49-F238E27FC236}">
                <a16:creationId xmlns:a16="http://schemas.microsoft.com/office/drawing/2014/main" xmlns="" id="{296D8569-24AB-406B-823E-0A42E1008565}"/>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1" name="Image 20">
            <a:extLst>
              <a:ext uri="{FF2B5EF4-FFF2-40B4-BE49-F238E27FC236}">
                <a16:creationId xmlns:a16="http://schemas.microsoft.com/office/drawing/2014/main" xmlns="" id="{F91689A4-4FF6-43DF-8B33-772D2145EB20}"/>
              </a:ext>
            </a:extLst>
          </p:cNvPr>
          <p:cNvPicPr>
            <a:picLocks noChangeAspect="1"/>
          </p:cNvPicPr>
          <p:nvPr userDrawn="1"/>
        </p:nvPicPr>
        <p:blipFill>
          <a:blip r:embed="rId2"/>
          <a:stretch>
            <a:fillRect/>
          </a:stretch>
        </p:blipFill>
        <p:spPr>
          <a:xfrm>
            <a:off x="462993" y="641987"/>
            <a:ext cx="2353614" cy="806331"/>
          </a:xfrm>
          <a:prstGeom prst="rect">
            <a:avLst/>
          </a:prstGeom>
        </p:spPr>
      </p:pic>
    </p:spTree>
    <p:extLst>
      <p:ext uri="{BB962C8B-B14F-4D97-AF65-F5344CB8AC3E}">
        <p14:creationId xmlns:p14="http://schemas.microsoft.com/office/powerpoint/2010/main" val="1471094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B Right Artwork">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5280145" y="1338938"/>
            <a:ext cx="4191233" cy="4667907"/>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51452"/>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462994" y="721845"/>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462993" y="1336553"/>
            <a:ext cx="4606312" cy="4687894"/>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7" name="Picture 1">
            <a:extLst>
              <a:ext uri="{FF2B5EF4-FFF2-40B4-BE49-F238E27FC236}">
                <a16:creationId xmlns:a16="http://schemas.microsoft.com/office/drawing/2014/main" xmlns="" id="{5E821466-4BBE-44C5-9144-CF132BBEA8D9}"/>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22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C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462994"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7" name="Picture Placeholder 2"/>
          <p:cNvSpPr>
            <a:spLocks noGrp="1"/>
          </p:cNvSpPr>
          <p:nvPr>
            <p:ph type="pic" sz="quarter" idx="28"/>
          </p:nvPr>
        </p:nvSpPr>
        <p:spPr>
          <a:xfrm>
            <a:off x="3342859" y="1314815"/>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28" name="Picture Placeholder 2"/>
          <p:cNvSpPr>
            <a:spLocks noGrp="1"/>
          </p:cNvSpPr>
          <p:nvPr>
            <p:ph type="pic" sz="quarter" idx="29"/>
          </p:nvPr>
        </p:nvSpPr>
        <p:spPr>
          <a:xfrm>
            <a:off x="6317810"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9" name="Picture Placeholder 2"/>
          <p:cNvSpPr>
            <a:spLocks noGrp="1"/>
          </p:cNvSpPr>
          <p:nvPr>
            <p:ph type="pic" sz="quarter" idx="30"/>
          </p:nvPr>
        </p:nvSpPr>
        <p:spPr>
          <a:xfrm>
            <a:off x="9326666"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13" name="Text Placeholder 10"/>
          <p:cNvSpPr>
            <a:spLocks noGrp="1"/>
          </p:cNvSpPr>
          <p:nvPr>
            <p:ph type="body" sz="quarter" idx="13"/>
          </p:nvPr>
        </p:nvSpPr>
        <p:spPr>
          <a:xfrm>
            <a:off x="3325271" y="316530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6315318" y="3154640"/>
            <a:ext cx="238715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9326666" y="3154640"/>
            <a:ext cx="238715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462409" y="316530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462993" y="350385"/>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20" name="Text Placeholder 18"/>
          <p:cNvSpPr>
            <a:spLocks noGrp="1"/>
          </p:cNvSpPr>
          <p:nvPr>
            <p:ph type="body" sz="quarter" idx="20" hasCustomPrompt="1"/>
          </p:nvPr>
        </p:nvSpPr>
        <p:spPr>
          <a:xfrm>
            <a:off x="462995" y="720778"/>
            <a:ext cx="11267187"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a:t>Page Subtitle Goes Here</a:t>
            </a:r>
          </a:p>
        </p:txBody>
      </p:sp>
      <p:sp>
        <p:nvSpPr>
          <p:cNvPr id="16"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30" name="Picture Placeholder 2"/>
          <p:cNvSpPr>
            <a:spLocks noGrp="1"/>
          </p:cNvSpPr>
          <p:nvPr>
            <p:ph type="pic" sz="quarter" idx="31"/>
          </p:nvPr>
        </p:nvSpPr>
        <p:spPr>
          <a:xfrm>
            <a:off x="431582"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31" name="Picture Placeholder 2"/>
          <p:cNvSpPr>
            <a:spLocks noGrp="1"/>
          </p:cNvSpPr>
          <p:nvPr>
            <p:ph type="pic" sz="quarter" idx="32"/>
          </p:nvPr>
        </p:nvSpPr>
        <p:spPr>
          <a:xfrm>
            <a:off x="3311447" y="4072115"/>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32" name="Picture Placeholder 2"/>
          <p:cNvSpPr>
            <a:spLocks noGrp="1"/>
          </p:cNvSpPr>
          <p:nvPr>
            <p:ph type="pic" sz="quarter" idx="33"/>
          </p:nvPr>
        </p:nvSpPr>
        <p:spPr>
          <a:xfrm>
            <a:off x="6286398"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33" name="Picture Placeholder 2"/>
          <p:cNvSpPr>
            <a:spLocks noGrp="1"/>
          </p:cNvSpPr>
          <p:nvPr>
            <p:ph type="pic" sz="quarter" idx="34"/>
          </p:nvPr>
        </p:nvSpPr>
        <p:spPr>
          <a:xfrm>
            <a:off x="9295254"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pic>
        <p:nvPicPr>
          <p:cNvPr id="34" name="Picture 1">
            <a:extLst>
              <a:ext uri="{FF2B5EF4-FFF2-40B4-BE49-F238E27FC236}">
                <a16:creationId xmlns:a16="http://schemas.microsoft.com/office/drawing/2014/main" xmlns="" id="{C11F9601-3AAE-4347-8B19-7F64EC5A718C}"/>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147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C w/o Subtitle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465529"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7" name="Picture Placeholder 2"/>
          <p:cNvSpPr>
            <a:spLocks noGrp="1"/>
          </p:cNvSpPr>
          <p:nvPr>
            <p:ph type="pic" sz="quarter" idx="28"/>
          </p:nvPr>
        </p:nvSpPr>
        <p:spPr>
          <a:xfrm>
            <a:off x="3345394" y="130795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28" name="Picture Placeholder 2"/>
          <p:cNvSpPr>
            <a:spLocks noGrp="1"/>
          </p:cNvSpPr>
          <p:nvPr>
            <p:ph type="pic" sz="quarter" idx="29"/>
          </p:nvPr>
        </p:nvSpPr>
        <p:spPr>
          <a:xfrm>
            <a:off x="6320345"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9" name="Picture Placeholder 2"/>
          <p:cNvSpPr>
            <a:spLocks noGrp="1"/>
          </p:cNvSpPr>
          <p:nvPr>
            <p:ph type="pic" sz="quarter" idx="30"/>
          </p:nvPr>
        </p:nvSpPr>
        <p:spPr>
          <a:xfrm>
            <a:off x="9329201"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13" name="Text Placeholder 10"/>
          <p:cNvSpPr>
            <a:spLocks noGrp="1"/>
          </p:cNvSpPr>
          <p:nvPr>
            <p:ph type="body" sz="quarter" idx="13"/>
          </p:nvPr>
        </p:nvSpPr>
        <p:spPr>
          <a:xfrm>
            <a:off x="3327806" y="315844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6317853" y="3147779"/>
            <a:ext cx="238715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9329200" y="3147779"/>
            <a:ext cx="238715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464943" y="315844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462993" y="351453"/>
            <a:ext cx="1126718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6"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5" name="Picture 1">
            <a:extLst>
              <a:ext uri="{FF2B5EF4-FFF2-40B4-BE49-F238E27FC236}">
                <a16:creationId xmlns:a16="http://schemas.microsoft.com/office/drawing/2014/main" xmlns="" id="{E8896683-40BA-4742-BD64-95C3E9C23CB7}"/>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304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D Color Bar">
    <p:spTree>
      <p:nvGrpSpPr>
        <p:cNvPr id="1" name=""/>
        <p:cNvGrpSpPr/>
        <p:nvPr/>
      </p:nvGrpSpPr>
      <p:grpSpPr>
        <a:xfrm>
          <a:off x="0" y="0"/>
          <a:ext cx="0" cy="0"/>
          <a:chOff x="0" y="0"/>
          <a:chExt cx="0" cy="0"/>
        </a:xfrm>
      </p:grpSpPr>
      <p:sp>
        <p:nvSpPr>
          <p:cNvPr id="13" name="Text Placeholder 18"/>
          <p:cNvSpPr>
            <a:spLocks noGrp="1"/>
          </p:cNvSpPr>
          <p:nvPr>
            <p:ph type="body" sz="quarter" idx="12" hasCustomPrompt="1"/>
          </p:nvPr>
        </p:nvSpPr>
        <p:spPr>
          <a:xfrm>
            <a:off x="462995" y="5656371"/>
            <a:ext cx="11267187" cy="338029"/>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7" name="Content Placeholder 4"/>
          <p:cNvSpPr>
            <a:spLocks noGrp="1"/>
          </p:cNvSpPr>
          <p:nvPr>
            <p:ph sz="quarter" idx="22" hasCustomPrompt="1"/>
          </p:nvPr>
        </p:nvSpPr>
        <p:spPr>
          <a:xfrm>
            <a:off x="462993" y="351452"/>
            <a:ext cx="11252640" cy="5085152"/>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12" name="Picture 1">
            <a:extLst>
              <a:ext uri="{FF2B5EF4-FFF2-40B4-BE49-F238E27FC236}">
                <a16:creationId xmlns:a16="http://schemas.microsoft.com/office/drawing/2014/main" xmlns="" id="{8C2544A2-F9AE-BE40-A358-4C2D0AAD472D}"/>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684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tent E Color Bar">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462993" y="1334972"/>
            <a:ext cx="11267187" cy="4689475"/>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sp>
        <p:nvSpPr>
          <p:cNvPr id="15"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448447" y="826265"/>
            <a:ext cx="11267187" cy="305709"/>
          </a:xfrm>
          <a:prstGeom prst="rect">
            <a:avLst/>
          </a:prstGeom>
          <a:solidFill>
            <a:srgbClr val="3EAD95"/>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dirty="0"/>
              <a:t>Question Goes Here</a:t>
            </a:r>
          </a:p>
        </p:txBody>
      </p:sp>
      <p:pic>
        <p:nvPicPr>
          <p:cNvPr id="12" name="Picture 1">
            <a:extLst>
              <a:ext uri="{FF2B5EF4-FFF2-40B4-BE49-F238E27FC236}">
                <a16:creationId xmlns:a16="http://schemas.microsoft.com/office/drawing/2014/main" xmlns="" id="{BD379497-5880-48A1-A6A5-D239D7B4EC0C}"/>
              </a:ext>
            </a:extLst>
          </p:cNvPr>
          <p:cNvPicPr/>
          <p:nvPr userDrawn="1"/>
        </p:nvPicPr>
        <p:blipFill rotWithShape="1">
          <a:blip r:embed="rId2"/>
          <a:srcRect l="51202" t="41706" r="3429" b="32576"/>
          <a:stretch/>
        </p:blipFill>
        <p:spPr bwMode="auto">
          <a:xfrm>
            <a:off x="458437" y="6309698"/>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6125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Methodology Template Icons Color Bar">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2027138" y="1320219"/>
            <a:ext cx="9703044"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1" name="Text Placeholder 18"/>
          <p:cNvSpPr>
            <a:spLocks noGrp="1"/>
          </p:cNvSpPr>
          <p:nvPr>
            <p:ph type="body" sz="quarter" idx="18" hasCustomPrompt="1"/>
          </p:nvPr>
        </p:nvSpPr>
        <p:spPr>
          <a:xfrm>
            <a:off x="488517" y="357610"/>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488518" y="728003"/>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Commentary on goal and protocols.</a:t>
            </a:r>
          </a:p>
        </p:txBody>
      </p:sp>
      <p:sp>
        <p:nvSpPr>
          <p:cNvPr id="15" name="Text Placeholder 2"/>
          <p:cNvSpPr>
            <a:spLocks noGrp="1"/>
          </p:cNvSpPr>
          <p:nvPr>
            <p:ph type="body" sz="quarter" idx="22" hasCustomPrompt="1"/>
          </p:nvPr>
        </p:nvSpPr>
        <p:spPr>
          <a:xfrm>
            <a:off x="2027138" y="2600706"/>
            <a:ext cx="9703044" cy="822800"/>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50" y="5161685"/>
            <a:ext cx="822798" cy="822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50" y="2600708"/>
            <a:ext cx="822798" cy="8227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50" y="3881197"/>
            <a:ext cx="822798" cy="8227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24" y="1320219"/>
            <a:ext cx="822798" cy="822798"/>
          </a:xfrm>
          <a:prstGeom prst="rect">
            <a:avLst/>
          </a:prstGeom>
        </p:spPr>
      </p:pic>
      <p:sp>
        <p:nvSpPr>
          <p:cNvPr id="22" name="Text Placeholder 2"/>
          <p:cNvSpPr>
            <a:spLocks noGrp="1"/>
          </p:cNvSpPr>
          <p:nvPr>
            <p:ph type="body" sz="quarter" idx="23" hasCustomPrompt="1"/>
          </p:nvPr>
        </p:nvSpPr>
        <p:spPr>
          <a:xfrm>
            <a:off x="2027137" y="3881196"/>
            <a:ext cx="9703044" cy="822799"/>
          </a:xfrm>
        </p:spPr>
        <p:txBody>
          <a:bodyPr anchor="t" anchorCtr="0"/>
          <a:lstStyle>
            <a:lvl1pPr marL="0" indent="0">
              <a:buNone/>
              <a:defRPr>
                <a:solidFill>
                  <a:schemeClr val="tx1"/>
                </a:solidFill>
              </a:defRPr>
            </a:lvl1pPr>
          </a:lstStyle>
          <a:p>
            <a:pPr lvl="0"/>
            <a:r>
              <a:rPr lang="en-US" dirty="0"/>
              <a:t>Third point here.</a:t>
            </a:r>
          </a:p>
          <a:p>
            <a:pPr lvl="0"/>
            <a:endParaRPr lang="en-US" dirty="0"/>
          </a:p>
          <a:p>
            <a:pPr lvl="0"/>
            <a:endParaRPr lang="en-US" dirty="0"/>
          </a:p>
        </p:txBody>
      </p:sp>
      <p:sp>
        <p:nvSpPr>
          <p:cNvPr id="23" name="Text Placeholder 2"/>
          <p:cNvSpPr>
            <a:spLocks noGrp="1"/>
          </p:cNvSpPr>
          <p:nvPr>
            <p:ph type="body" sz="quarter" idx="24" hasCustomPrompt="1"/>
          </p:nvPr>
        </p:nvSpPr>
        <p:spPr>
          <a:xfrm>
            <a:off x="2052662" y="5161684"/>
            <a:ext cx="9703044" cy="822799"/>
          </a:xfrm>
        </p:spPr>
        <p:txBody>
          <a:bodyPr anchor="t" anchorCtr="0"/>
          <a:lstStyle>
            <a:lvl1pPr marL="0" indent="0">
              <a:buNone/>
              <a:defRPr>
                <a:solidFill>
                  <a:schemeClr val="tx1"/>
                </a:solidFill>
              </a:defRPr>
            </a:lvl1pPr>
          </a:lstStyle>
          <a:p>
            <a:pPr lvl="0"/>
            <a:r>
              <a:rPr lang="en-US" dirty="0"/>
              <a:t>Fourth point here.</a:t>
            </a:r>
          </a:p>
          <a:p>
            <a:pPr lvl="0"/>
            <a:endParaRPr lang="en-US" dirty="0"/>
          </a:p>
          <a:p>
            <a:pPr lvl="0"/>
            <a:endParaRPr lang="en-US" dirty="0"/>
          </a:p>
        </p:txBody>
      </p:sp>
      <p:sp>
        <p:nvSpPr>
          <p:cNvPr id="18"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0" name="Picture 1">
            <a:extLst>
              <a:ext uri="{FF2B5EF4-FFF2-40B4-BE49-F238E27FC236}">
                <a16:creationId xmlns:a16="http://schemas.microsoft.com/office/drawing/2014/main" xmlns="" id="{C7167074-497F-4A42-BCAB-F2FFE3878957}"/>
              </a:ext>
            </a:extLst>
          </p:cNvPr>
          <p:cNvPicPr/>
          <p:nvPr userDrawn="1"/>
        </p:nvPicPr>
        <p:blipFill rotWithShape="1">
          <a:blip r:embed="rId6"/>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7310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Methodology Solutions Icons Color Ba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49" y="1104483"/>
            <a:ext cx="1363576" cy="1369053"/>
          </a:xfrm>
          <a:prstGeom prst="rect">
            <a:avLst/>
          </a:prstGeom>
          <a:noFill/>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641" y="2335567"/>
            <a:ext cx="1422615" cy="1428329"/>
          </a:xfrm>
          <a:prstGeom prst="rect">
            <a:avLst/>
          </a:prstGeom>
          <a:noFill/>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136" y="3571585"/>
            <a:ext cx="1414229" cy="1419909"/>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503" y="4875837"/>
            <a:ext cx="1407060" cy="1412711"/>
          </a:xfrm>
          <a:prstGeom prst="rect">
            <a:avLst/>
          </a:prstGeom>
          <a:noFill/>
        </p:spPr>
      </p:pic>
      <p:sp>
        <p:nvSpPr>
          <p:cNvPr id="11" name="Text Placeholder 18"/>
          <p:cNvSpPr>
            <a:spLocks noGrp="1"/>
          </p:cNvSpPr>
          <p:nvPr>
            <p:ph type="body" sz="quarter" idx="18" hasCustomPrompt="1"/>
          </p:nvPr>
        </p:nvSpPr>
        <p:spPr>
          <a:xfrm>
            <a:off x="462993" y="356391"/>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462994" y="726784"/>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Showing Harris tools used.</a:t>
            </a:r>
          </a:p>
        </p:txBody>
      </p:sp>
      <p:sp>
        <p:nvSpPr>
          <p:cNvPr id="10" name="Text Placeholder 2"/>
          <p:cNvSpPr>
            <a:spLocks noGrp="1"/>
          </p:cNvSpPr>
          <p:nvPr>
            <p:ph type="body" sz="quarter" idx="23" hasCustomPrompt="1"/>
          </p:nvPr>
        </p:nvSpPr>
        <p:spPr>
          <a:xfrm>
            <a:off x="2027138" y="1302827"/>
            <a:ext cx="9703044" cy="822798"/>
          </a:xfrm>
        </p:spPr>
        <p:txBody>
          <a:bodyPr anchor="t" anchorCtr="0"/>
          <a:lstStyle>
            <a:lvl1pPr marL="0" indent="0">
              <a:buNone/>
              <a:defRPr>
                <a:solidFill>
                  <a:schemeClr val="tx1"/>
                </a:solidFill>
              </a:defRPr>
            </a:lvl1pPr>
          </a:lstStyle>
          <a:p>
            <a:pPr lvl="0"/>
            <a:r>
              <a:rPr lang="en-US" dirty="0" err="1"/>
              <a:t>PowerSuite</a:t>
            </a:r>
            <a:endParaRPr lang="en-US" dirty="0"/>
          </a:p>
          <a:p>
            <a:pPr lvl="0"/>
            <a:r>
              <a:rPr lang="en-US" dirty="0"/>
              <a:t>We conducted research using our proprietary tool, </a:t>
            </a:r>
            <a:r>
              <a:rPr lang="en-US" dirty="0" err="1"/>
              <a:t>PowerSuite</a:t>
            </a:r>
            <a:r>
              <a:rPr lang="en-US" dirty="0"/>
              <a:t> to provide XYZ results...</a:t>
            </a:r>
          </a:p>
        </p:txBody>
      </p:sp>
      <p:sp>
        <p:nvSpPr>
          <p:cNvPr id="16" name="Text Placeholder 2"/>
          <p:cNvSpPr>
            <a:spLocks noGrp="1"/>
          </p:cNvSpPr>
          <p:nvPr>
            <p:ph type="body" sz="quarter" idx="24" hasCustomPrompt="1"/>
          </p:nvPr>
        </p:nvSpPr>
        <p:spPr>
          <a:xfrm>
            <a:off x="2027138" y="2556209"/>
            <a:ext cx="9703044" cy="822798"/>
          </a:xfrm>
        </p:spPr>
        <p:txBody>
          <a:bodyPr anchor="t" anchorCtr="0"/>
          <a:lstStyle>
            <a:lvl1pPr marL="0" indent="0">
              <a:buNone/>
              <a:defRPr>
                <a:solidFill>
                  <a:schemeClr val="tx1"/>
                </a:solidFill>
              </a:defRPr>
            </a:lvl1pPr>
          </a:lstStyle>
          <a:p>
            <a:pPr lvl="0"/>
            <a:r>
              <a:rPr lang="en-US" dirty="0"/>
              <a:t>Employee research</a:t>
            </a:r>
          </a:p>
          <a:p>
            <a:pPr lvl="0"/>
            <a:r>
              <a:rPr lang="en-US" dirty="0"/>
              <a:t>We conducted employee research…</a:t>
            </a:r>
          </a:p>
          <a:p>
            <a:pPr lvl="0"/>
            <a:endParaRPr lang="en-US" dirty="0"/>
          </a:p>
        </p:txBody>
      </p:sp>
      <p:sp>
        <p:nvSpPr>
          <p:cNvPr id="23" name="Text Placeholder 2"/>
          <p:cNvSpPr>
            <a:spLocks noGrp="1"/>
          </p:cNvSpPr>
          <p:nvPr>
            <p:ph type="body" sz="quarter" idx="25" hasCustomPrompt="1"/>
          </p:nvPr>
        </p:nvSpPr>
        <p:spPr>
          <a:xfrm>
            <a:off x="2027137" y="3772299"/>
            <a:ext cx="9703044" cy="822798"/>
          </a:xfrm>
        </p:spPr>
        <p:txBody>
          <a:bodyPr anchor="t" anchorCtr="0"/>
          <a:lstStyle>
            <a:lvl1pPr marL="0" indent="0">
              <a:buNone/>
              <a:defRPr baseline="0">
                <a:solidFill>
                  <a:schemeClr val="tx1"/>
                </a:solidFill>
              </a:defRPr>
            </a:lvl1pPr>
          </a:lstStyle>
          <a:p>
            <a:pPr lvl="0"/>
            <a:r>
              <a:rPr lang="en-US" dirty="0"/>
              <a:t>Stakeholder Relationships</a:t>
            </a:r>
          </a:p>
          <a:p>
            <a:pPr lvl="0"/>
            <a:r>
              <a:rPr lang="en-US" dirty="0"/>
              <a:t>We conducted stakeholder relationship analytics…</a:t>
            </a:r>
          </a:p>
        </p:txBody>
      </p:sp>
      <p:sp>
        <p:nvSpPr>
          <p:cNvPr id="24" name="Text Placeholder 2"/>
          <p:cNvSpPr>
            <a:spLocks noGrp="1"/>
          </p:cNvSpPr>
          <p:nvPr>
            <p:ph type="body" sz="quarter" idx="26" hasCustomPrompt="1"/>
          </p:nvPr>
        </p:nvSpPr>
        <p:spPr>
          <a:xfrm>
            <a:off x="2012590" y="5034565"/>
            <a:ext cx="9703044" cy="822798"/>
          </a:xfrm>
        </p:spPr>
        <p:txBody>
          <a:bodyPr anchor="t" anchorCtr="0"/>
          <a:lstStyle>
            <a:lvl1pPr marL="0" indent="0">
              <a:buNone/>
              <a:defRPr baseline="0">
                <a:solidFill>
                  <a:schemeClr val="tx1"/>
                </a:solidFill>
              </a:defRPr>
            </a:lvl1pPr>
          </a:lstStyle>
          <a:p>
            <a:pPr lvl="0"/>
            <a:r>
              <a:rPr lang="en-US" dirty="0"/>
              <a:t>Branding &amp; Communications</a:t>
            </a:r>
          </a:p>
          <a:p>
            <a:pPr lvl="0"/>
            <a:r>
              <a:rPr lang="en-US" dirty="0"/>
              <a:t>We determined branding &amp; communications strategies…</a:t>
            </a:r>
          </a:p>
          <a:p>
            <a:pPr lvl="0"/>
            <a:endParaRPr lang="en-US" dirty="0"/>
          </a:p>
          <a:p>
            <a:pPr lvl="0"/>
            <a:endParaRPr lang="en-US" dirty="0"/>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1" name="Picture 1">
            <a:extLst>
              <a:ext uri="{FF2B5EF4-FFF2-40B4-BE49-F238E27FC236}">
                <a16:creationId xmlns:a16="http://schemas.microsoft.com/office/drawing/2014/main" xmlns="" id="{C2F96D7F-EEE7-784E-AAB3-6A797C34152B}"/>
              </a:ext>
            </a:extLst>
          </p:cNvPr>
          <p:cNvPicPr/>
          <p:nvPr userDrawn="1"/>
        </p:nvPicPr>
        <p:blipFill rotWithShape="1">
          <a:blip r:embed="rId6"/>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8211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ey Learnings Color Bar">
    <p:spTree>
      <p:nvGrpSpPr>
        <p:cNvPr id="1" name=""/>
        <p:cNvGrpSpPr/>
        <p:nvPr/>
      </p:nvGrpSpPr>
      <p:grpSpPr>
        <a:xfrm>
          <a:off x="0" y="0"/>
          <a:ext cx="0" cy="0"/>
          <a:chOff x="0" y="0"/>
          <a:chExt cx="0" cy="0"/>
        </a:xfrm>
      </p:grpSpPr>
      <p:sp>
        <p:nvSpPr>
          <p:cNvPr id="37" name="Oval 36"/>
          <p:cNvSpPr/>
          <p:nvPr/>
        </p:nvSpPr>
        <p:spPr>
          <a:xfrm>
            <a:off x="554830" y="5119710"/>
            <a:ext cx="822960" cy="822798"/>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8" name="Text Placeholder 18"/>
          <p:cNvSpPr>
            <a:spLocks noGrp="1"/>
          </p:cNvSpPr>
          <p:nvPr>
            <p:ph type="body" sz="quarter" idx="28" hasCustomPrompt="1"/>
          </p:nvPr>
        </p:nvSpPr>
        <p:spPr>
          <a:xfrm>
            <a:off x="426041" y="5119709"/>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4</a:t>
            </a:r>
          </a:p>
        </p:txBody>
      </p:sp>
      <p:sp>
        <p:nvSpPr>
          <p:cNvPr id="35" name="Oval 34"/>
          <p:cNvSpPr/>
          <p:nvPr/>
        </p:nvSpPr>
        <p:spPr>
          <a:xfrm>
            <a:off x="554829" y="3849474"/>
            <a:ext cx="822960" cy="822798"/>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Text Placeholder 18"/>
          <p:cNvSpPr>
            <a:spLocks noGrp="1"/>
          </p:cNvSpPr>
          <p:nvPr>
            <p:ph type="body" sz="quarter" idx="27" hasCustomPrompt="1"/>
          </p:nvPr>
        </p:nvSpPr>
        <p:spPr>
          <a:xfrm>
            <a:off x="426040" y="3849473"/>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3</a:t>
            </a:r>
          </a:p>
        </p:txBody>
      </p:sp>
      <p:sp>
        <p:nvSpPr>
          <p:cNvPr id="33" name="Oval 32"/>
          <p:cNvSpPr/>
          <p:nvPr/>
        </p:nvSpPr>
        <p:spPr>
          <a:xfrm>
            <a:off x="554830" y="2594189"/>
            <a:ext cx="822960" cy="822798"/>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Text Placeholder 18"/>
          <p:cNvSpPr>
            <a:spLocks noGrp="1"/>
          </p:cNvSpPr>
          <p:nvPr>
            <p:ph type="body" sz="quarter" idx="26" hasCustomPrompt="1"/>
          </p:nvPr>
        </p:nvSpPr>
        <p:spPr>
          <a:xfrm>
            <a:off x="426041" y="2594188"/>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2</a:t>
            </a:r>
          </a:p>
        </p:txBody>
      </p:sp>
      <p:sp>
        <p:nvSpPr>
          <p:cNvPr id="2" name="Oval 1"/>
          <p:cNvSpPr/>
          <p:nvPr/>
        </p:nvSpPr>
        <p:spPr>
          <a:xfrm>
            <a:off x="554829" y="1304145"/>
            <a:ext cx="822960" cy="822798"/>
          </a:xfrm>
          <a:prstGeom prst="ellipse">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ext Placeholder 18"/>
          <p:cNvSpPr>
            <a:spLocks noGrp="1"/>
          </p:cNvSpPr>
          <p:nvPr>
            <p:ph type="body" sz="quarter" idx="18" hasCustomPrompt="1"/>
          </p:nvPr>
        </p:nvSpPr>
        <p:spPr>
          <a:xfrm>
            <a:off x="462993" y="351452"/>
            <a:ext cx="9008384"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Key </a:t>
            </a:r>
            <a:r>
              <a:rPr lang="en-US" dirty="0" err="1"/>
              <a:t>Learnings</a:t>
            </a:r>
            <a:endParaRPr lang="en-US" dirty="0"/>
          </a:p>
        </p:txBody>
      </p:sp>
      <p:sp>
        <p:nvSpPr>
          <p:cNvPr id="13" name="Text Placeholder 2"/>
          <p:cNvSpPr>
            <a:spLocks noGrp="1"/>
          </p:cNvSpPr>
          <p:nvPr>
            <p:ph type="body" sz="quarter" idx="20" hasCustomPrompt="1"/>
          </p:nvPr>
        </p:nvSpPr>
        <p:spPr>
          <a:xfrm>
            <a:off x="2027138" y="1323953"/>
            <a:ext cx="9703044"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7" name="Text Placeholder 2"/>
          <p:cNvSpPr>
            <a:spLocks noGrp="1"/>
          </p:cNvSpPr>
          <p:nvPr>
            <p:ph type="body" sz="quarter" idx="22" hasCustomPrompt="1"/>
          </p:nvPr>
        </p:nvSpPr>
        <p:spPr>
          <a:xfrm>
            <a:off x="2027137" y="2589205"/>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4" name="Text Placeholder 2"/>
          <p:cNvSpPr>
            <a:spLocks noGrp="1"/>
          </p:cNvSpPr>
          <p:nvPr>
            <p:ph type="body" sz="quarter" idx="23" hasCustomPrompt="1"/>
          </p:nvPr>
        </p:nvSpPr>
        <p:spPr>
          <a:xfrm>
            <a:off x="2027135" y="3854457"/>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5" name="Text Placeholder 2"/>
          <p:cNvSpPr>
            <a:spLocks noGrp="1"/>
          </p:cNvSpPr>
          <p:nvPr>
            <p:ph type="body" sz="quarter" idx="24" hasCustomPrompt="1"/>
          </p:nvPr>
        </p:nvSpPr>
        <p:spPr>
          <a:xfrm>
            <a:off x="2027135" y="5119710"/>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6" name="Text Placeholder 18"/>
          <p:cNvSpPr>
            <a:spLocks noGrp="1"/>
          </p:cNvSpPr>
          <p:nvPr>
            <p:ph type="body" sz="quarter" idx="25" hasCustomPrompt="1"/>
          </p:nvPr>
        </p:nvSpPr>
        <p:spPr>
          <a:xfrm>
            <a:off x="426040" y="1304144"/>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a:t>1</a:t>
            </a:r>
            <a:endParaRPr lang="en-US" dirty="0"/>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2" name="Picture 1">
            <a:extLst>
              <a:ext uri="{FF2B5EF4-FFF2-40B4-BE49-F238E27FC236}">
                <a16:creationId xmlns:a16="http://schemas.microsoft.com/office/drawing/2014/main" xmlns="" id="{6E07DC05-41FE-E143-B0A5-282F94AA5D00}"/>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53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ummary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3125"/>
          <a:stretch/>
        </p:blipFill>
        <p:spPr>
          <a:xfrm>
            <a:off x="0" y="-1653336"/>
            <a:ext cx="12222286" cy="8943135"/>
          </a:xfrm>
          <a:prstGeom prst="rect">
            <a:avLst/>
          </a:prstGeom>
        </p:spPr>
      </p:pic>
      <p:sp>
        <p:nvSpPr>
          <p:cNvPr id="7" name="Text Placeholder 18"/>
          <p:cNvSpPr>
            <a:spLocks noGrp="1"/>
          </p:cNvSpPr>
          <p:nvPr>
            <p:ph type="body" sz="quarter" idx="18" hasCustomPrompt="1"/>
          </p:nvPr>
        </p:nvSpPr>
        <p:spPr>
          <a:xfrm>
            <a:off x="462993" y="353457"/>
            <a:ext cx="850402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effectLst/>
                <a:latin typeface="Arial"/>
                <a:cs typeface="Arial Black"/>
              </a:defRPr>
            </a:lvl1pPr>
          </a:lstStyle>
          <a:p>
            <a:pPr lvl="0"/>
            <a:r>
              <a:rPr lang="en-US" dirty="0"/>
              <a:t>Summary</a:t>
            </a:r>
          </a:p>
        </p:txBody>
      </p:sp>
      <p:sp>
        <p:nvSpPr>
          <p:cNvPr id="8" name="Text Placeholder 2"/>
          <p:cNvSpPr>
            <a:spLocks noGrp="1"/>
          </p:cNvSpPr>
          <p:nvPr>
            <p:ph type="body" sz="quarter" idx="19"/>
          </p:nvPr>
        </p:nvSpPr>
        <p:spPr>
          <a:xfrm>
            <a:off x="462996" y="1304145"/>
            <a:ext cx="8386037" cy="4690256"/>
          </a:xfrm>
        </p:spPr>
        <p:txBody>
          <a:bodyPr/>
          <a:lstStyle>
            <a:lvl1pPr marL="236538" indent="-236538">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8"/>
          <p:cNvSpPr>
            <a:spLocks noGrp="1"/>
          </p:cNvSpPr>
          <p:nvPr>
            <p:ph type="body" sz="quarter" idx="20" hasCustomPrompt="1"/>
          </p:nvPr>
        </p:nvSpPr>
        <p:spPr>
          <a:xfrm>
            <a:off x="462994" y="723850"/>
            <a:ext cx="8514981"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chemeClr val="bg1"/>
                </a:solidFill>
                <a:effectLst/>
                <a:latin typeface="Arial"/>
                <a:cs typeface="Arial Black"/>
              </a:defRPr>
            </a:lvl1pPr>
          </a:lstStyle>
          <a:p>
            <a:pPr lvl="0"/>
            <a:r>
              <a:rPr lang="en-US" dirty="0"/>
              <a:t>Summary Subtitle</a:t>
            </a:r>
          </a:p>
        </p:txBody>
      </p:sp>
      <p:pic>
        <p:nvPicPr>
          <p:cNvPr id="10" name="Picture 9">
            <a:extLst>
              <a:ext uri="{FF2B5EF4-FFF2-40B4-BE49-F238E27FC236}">
                <a16:creationId xmlns:a16="http://schemas.microsoft.com/office/drawing/2014/main" xmlns="" id="{32E7AEB6-B7C0-424A-BA8D-75EAE83EE6AF}"/>
              </a:ext>
            </a:extLst>
          </p:cNvPr>
          <p:cNvPicPr>
            <a:picLocks noChangeAspect="1"/>
          </p:cNvPicPr>
          <p:nvPr userDrawn="1"/>
        </p:nvPicPr>
        <p:blipFill rotWithShape="1">
          <a:blip r:embed="rId3"/>
          <a:srcRect b="22584"/>
          <a:stretch/>
        </p:blipFill>
        <p:spPr>
          <a:xfrm>
            <a:off x="511294" y="6347512"/>
            <a:ext cx="1255912" cy="332688"/>
          </a:xfrm>
          <a:prstGeom prst="rect">
            <a:avLst/>
          </a:prstGeom>
        </p:spPr>
      </p:pic>
    </p:spTree>
    <p:extLst>
      <p:ext uri="{BB962C8B-B14F-4D97-AF65-F5344CB8AC3E}">
        <p14:creationId xmlns:p14="http://schemas.microsoft.com/office/powerpoint/2010/main" val="20289371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Text Placeholder 10"/>
          <p:cNvSpPr>
            <a:spLocks noGrp="1"/>
          </p:cNvSpPr>
          <p:nvPr>
            <p:ph type="body" sz="quarter" idx="21" hasCustomPrompt="1"/>
          </p:nvPr>
        </p:nvSpPr>
        <p:spPr>
          <a:xfrm>
            <a:off x="487787" y="3319396"/>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8" name="Text Placeholder 10"/>
          <p:cNvSpPr>
            <a:spLocks noGrp="1"/>
          </p:cNvSpPr>
          <p:nvPr>
            <p:ph type="body" sz="quarter" idx="22" hasCustomPrompt="1"/>
          </p:nvPr>
        </p:nvSpPr>
        <p:spPr>
          <a:xfrm>
            <a:off x="7054986" y="3319396"/>
            <a:ext cx="464146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9" name="Text Placeholder 10"/>
          <p:cNvSpPr>
            <a:spLocks noGrp="1"/>
          </p:cNvSpPr>
          <p:nvPr>
            <p:ph type="body" sz="quarter" idx="23" hasCustomPrompt="1"/>
          </p:nvPr>
        </p:nvSpPr>
        <p:spPr>
          <a:xfrm>
            <a:off x="487787" y="3655849"/>
            <a:ext cx="556480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cxnSp>
        <p:nvCxnSpPr>
          <p:cNvPr id="10" name="Straight Connector 9"/>
          <p:cNvCxnSpPr/>
          <p:nvPr userDrawn="1"/>
        </p:nvCxnSpPr>
        <p:spPr>
          <a:xfrm>
            <a:off x="462994" y="4034467"/>
            <a:ext cx="767665" cy="0"/>
          </a:xfrm>
          <a:prstGeom prst="line">
            <a:avLst/>
          </a:prstGeom>
          <a:ln>
            <a:solidFill>
              <a:srgbClr val="3EAD95"/>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24" hasCustomPrompt="1"/>
          </p:nvPr>
        </p:nvSpPr>
        <p:spPr>
          <a:xfrm>
            <a:off x="6173133" y="3655849"/>
            <a:ext cx="5523319"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sp>
        <p:nvSpPr>
          <p:cNvPr id="12" name="Text Placeholder 10"/>
          <p:cNvSpPr>
            <a:spLocks noGrp="1"/>
          </p:cNvSpPr>
          <p:nvPr>
            <p:ph type="body" sz="quarter" idx="26" hasCustomPrompt="1"/>
          </p:nvPr>
        </p:nvSpPr>
        <p:spPr>
          <a:xfrm>
            <a:off x="3764547" y="3319396"/>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13" name="Text Placeholder 10"/>
          <p:cNvSpPr>
            <a:spLocks noGrp="1"/>
          </p:cNvSpPr>
          <p:nvPr>
            <p:ph type="body" sz="quarter" idx="27" hasCustomPrompt="1"/>
          </p:nvPr>
        </p:nvSpPr>
        <p:spPr>
          <a:xfrm>
            <a:off x="487787" y="4203029"/>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14" name="Text Placeholder 10"/>
          <p:cNvSpPr>
            <a:spLocks noGrp="1"/>
          </p:cNvSpPr>
          <p:nvPr>
            <p:ph type="body" sz="quarter" idx="28" hasCustomPrompt="1"/>
          </p:nvPr>
        </p:nvSpPr>
        <p:spPr>
          <a:xfrm>
            <a:off x="3764547" y="4203029"/>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15" name="Text Placeholder 10"/>
          <p:cNvSpPr>
            <a:spLocks noGrp="1"/>
          </p:cNvSpPr>
          <p:nvPr>
            <p:ph type="body" sz="quarter" idx="29" hasCustomPrompt="1"/>
          </p:nvPr>
        </p:nvSpPr>
        <p:spPr>
          <a:xfrm>
            <a:off x="7054986" y="4203029"/>
            <a:ext cx="464146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16" name="Text Placeholder 10"/>
          <p:cNvSpPr>
            <a:spLocks noGrp="1"/>
          </p:cNvSpPr>
          <p:nvPr>
            <p:ph type="body" sz="quarter" idx="30" hasCustomPrompt="1"/>
          </p:nvPr>
        </p:nvSpPr>
        <p:spPr>
          <a:xfrm>
            <a:off x="477722" y="4533085"/>
            <a:ext cx="5572564"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sp>
        <p:nvSpPr>
          <p:cNvPr id="17" name="Text Placeholder 10"/>
          <p:cNvSpPr>
            <a:spLocks noGrp="1"/>
          </p:cNvSpPr>
          <p:nvPr>
            <p:ph type="body" sz="quarter" idx="31" hasCustomPrompt="1"/>
          </p:nvPr>
        </p:nvSpPr>
        <p:spPr>
          <a:xfrm>
            <a:off x="6173133" y="4533085"/>
            <a:ext cx="5523319"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cxnSp>
        <p:nvCxnSpPr>
          <p:cNvPr id="18" name="Straight Connector 17"/>
          <p:cNvCxnSpPr/>
          <p:nvPr userDrawn="1"/>
        </p:nvCxnSpPr>
        <p:spPr>
          <a:xfrm>
            <a:off x="462994" y="4911000"/>
            <a:ext cx="767665" cy="0"/>
          </a:xfrm>
          <a:prstGeom prst="line">
            <a:avLst/>
          </a:prstGeom>
          <a:ln>
            <a:solidFill>
              <a:srgbClr val="3EAD95"/>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0"/>
          <p:cNvSpPr>
            <a:spLocks noGrp="1"/>
          </p:cNvSpPr>
          <p:nvPr>
            <p:ph type="body" sz="quarter" idx="32" hasCustomPrompt="1"/>
          </p:nvPr>
        </p:nvSpPr>
        <p:spPr>
          <a:xfrm>
            <a:off x="505611" y="5078994"/>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20" name="Text Placeholder 10"/>
          <p:cNvSpPr>
            <a:spLocks noGrp="1"/>
          </p:cNvSpPr>
          <p:nvPr>
            <p:ph type="body" sz="quarter" idx="33" hasCustomPrompt="1"/>
          </p:nvPr>
        </p:nvSpPr>
        <p:spPr>
          <a:xfrm>
            <a:off x="3782371" y="5078994"/>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21" name="Text Placeholder 10"/>
          <p:cNvSpPr>
            <a:spLocks noGrp="1"/>
          </p:cNvSpPr>
          <p:nvPr>
            <p:ph type="body" sz="quarter" idx="34" hasCustomPrompt="1"/>
          </p:nvPr>
        </p:nvSpPr>
        <p:spPr>
          <a:xfrm>
            <a:off x="7072810" y="5078994"/>
            <a:ext cx="4623641"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22" name="Text Placeholder 10"/>
          <p:cNvSpPr>
            <a:spLocks noGrp="1"/>
          </p:cNvSpPr>
          <p:nvPr>
            <p:ph type="body" sz="quarter" idx="35" hasCustomPrompt="1"/>
          </p:nvPr>
        </p:nvSpPr>
        <p:spPr>
          <a:xfrm>
            <a:off x="495546" y="5414989"/>
            <a:ext cx="5572564"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sp>
        <p:nvSpPr>
          <p:cNvPr id="23" name="Text Placeholder 10"/>
          <p:cNvSpPr>
            <a:spLocks noGrp="1"/>
          </p:cNvSpPr>
          <p:nvPr>
            <p:ph type="body" sz="quarter" idx="36" hasCustomPrompt="1"/>
          </p:nvPr>
        </p:nvSpPr>
        <p:spPr>
          <a:xfrm>
            <a:off x="6180269" y="5414989"/>
            <a:ext cx="5516183" cy="215387"/>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sp>
        <p:nvSpPr>
          <p:cNvPr id="25" name="Text Placeholder 10"/>
          <p:cNvSpPr>
            <a:spLocks noGrp="1"/>
          </p:cNvSpPr>
          <p:nvPr>
            <p:ph type="body" sz="quarter" idx="37" hasCustomPrompt="1"/>
          </p:nvPr>
        </p:nvSpPr>
        <p:spPr>
          <a:xfrm>
            <a:off x="462993" y="2353836"/>
            <a:ext cx="11191624" cy="406190"/>
          </a:xfrm>
          <a:prstGeom prst="rect">
            <a:avLst/>
          </a:prstGeom>
        </p:spPr>
        <p:txBody>
          <a:bodyPr vert="horz" lIns="0" tIns="0" rIns="0" bIns="0">
            <a:noAutofit/>
          </a:bodyPr>
          <a:lstStyle>
            <a:lvl1pPr marL="0" indent="0">
              <a:buNone/>
              <a:defRPr sz="3200" b="1" i="0" kern="0" cap="none" spc="0" baseline="0">
                <a:solidFill>
                  <a:srgbClr val="3EAD95"/>
                </a:solidFill>
                <a:effectLst/>
                <a:latin typeface="Arial" charset="0"/>
                <a:ea typeface="Arial" charset="0"/>
                <a:cs typeface="Arial" charset="0"/>
              </a:defRPr>
            </a:lvl1pPr>
          </a:lstStyle>
          <a:p>
            <a:pPr lvl="0"/>
            <a:r>
              <a:rPr lang="en-US" dirty="0"/>
              <a:t>Thank you!</a:t>
            </a:r>
          </a:p>
        </p:txBody>
      </p:sp>
    </p:spTree>
    <p:extLst>
      <p:ext uri="{BB962C8B-B14F-4D97-AF65-F5344CB8AC3E}">
        <p14:creationId xmlns:p14="http://schemas.microsoft.com/office/powerpoint/2010/main" val="136904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OC Dar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22669"/>
          <a:stretch/>
        </p:blipFill>
        <p:spPr>
          <a:xfrm>
            <a:off x="0" y="1"/>
            <a:ext cx="12752173" cy="6857999"/>
          </a:xfrm>
          <a:prstGeom prst="rect">
            <a:avLst/>
          </a:prstGeom>
        </p:spPr>
      </p:pic>
      <p:sp>
        <p:nvSpPr>
          <p:cNvPr id="7" name="Text Placeholder 18"/>
          <p:cNvSpPr>
            <a:spLocks noGrp="1"/>
          </p:cNvSpPr>
          <p:nvPr>
            <p:ph type="body" sz="quarter" idx="18" hasCustomPrompt="1"/>
          </p:nvPr>
        </p:nvSpPr>
        <p:spPr>
          <a:xfrm>
            <a:off x="462993" y="351453"/>
            <a:ext cx="850402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462997" y="1304146"/>
            <a:ext cx="8214839" cy="4690255"/>
          </a:xfrm>
        </p:spPr>
        <p:txBody>
          <a:bodyPr/>
          <a:lstStyle>
            <a:lvl1pPr marL="236538" indent="-236538">
              <a:buFont typeface="Arial"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spTree>
    <p:extLst>
      <p:ext uri="{BB962C8B-B14F-4D97-AF65-F5344CB8AC3E}">
        <p14:creationId xmlns:p14="http://schemas.microsoft.com/office/powerpoint/2010/main" val="699949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olutions Color Bar">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198" y="2675908"/>
            <a:ext cx="1610629" cy="1617098"/>
          </a:xfrm>
          <a:prstGeom prst="rect">
            <a:avLst/>
          </a:prstGeom>
          <a:noFill/>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795" y="2675908"/>
            <a:ext cx="1610629" cy="1617098"/>
          </a:xfrm>
          <a:prstGeom prst="rect">
            <a:avLst/>
          </a:prstGeom>
          <a:noFill/>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600" y="2675908"/>
            <a:ext cx="1610629" cy="1617098"/>
          </a:xfrm>
          <a:prstGeom prst="rect">
            <a:avLst/>
          </a:prstGeom>
          <a:noFill/>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8391" y="2675908"/>
            <a:ext cx="1610629" cy="1617098"/>
          </a:xfrm>
          <a:prstGeom prst="rect">
            <a:avLst/>
          </a:prstGeom>
          <a:noFill/>
        </p:spPr>
      </p:pic>
      <p:sp>
        <p:nvSpPr>
          <p:cNvPr id="11" name="Text Placeholder 18"/>
          <p:cNvSpPr>
            <a:spLocks noGrp="1"/>
          </p:cNvSpPr>
          <p:nvPr>
            <p:ph type="body" sz="quarter" idx="18" hasCustomPrompt="1"/>
          </p:nvPr>
        </p:nvSpPr>
        <p:spPr>
          <a:xfrm>
            <a:off x="462993" y="355779"/>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40AE97"/>
                </a:solidFill>
                <a:latin typeface="Arial"/>
                <a:cs typeface="Arial Black"/>
              </a:defRPr>
            </a:lvl1pPr>
          </a:lstStyle>
          <a:p>
            <a:pPr lvl="0"/>
            <a:r>
              <a:rPr lang="en-US" dirty="0"/>
              <a:t>Solutions </a:t>
            </a:r>
          </a:p>
        </p:txBody>
      </p:sp>
      <p:sp>
        <p:nvSpPr>
          <p:cNvPr id="13" name="Text Placeholder 18"/>
          <p:cNvSpPr>
            <a:spLocks noGrp="1"/>
          </p:cNvSpPr>
          <p:nvPr>
            <p:ph type="body" sz="quarter" idx="21" hasCustomPrompt="1"/>
          </p:nvPr>
        </p:nvSpPr>
        <p:spPr>
          <a:xfrm>
            <a:off x="462994" y="726172"/>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Solutions Subtitle</a:t>
            </a:r>
          </a:p>
        </p:txBody>
      </p:sp>
      <p:sp>
        <p:nvSpPr>
          <p:cNvPr id="19" name="TextBox 18"/>
          <p:cNvSpPr txBox="1"/>
          <p:nvPr/>
        </p:nvSpPr>
        <p:spPr>
          <a:xfrm>
            <a:off x="905776" y="2393931"/>
            <a:ext cx="1926059"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Market Environment</a:t>
            </a:r>
            <a:endParaRPr lang="en-US" sz="1200" b="0" i="0" spc="0" dirty="0">
              <a:solidFill>
                <a:srgbClr val="3EAD95"/>
              </a:solidFill>
              <a:latin typeface="Arial" charset="0"/>
              <a:ea typeface="Arial" charset="0"/>
              <a:cs typeface="Arial"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9698" y="4318496"/>
            <a:ext cx="1610629" cy="1617098"/>
          </a:xfrm>
          <a:prstGeom prst="rect">
            <a:avLst/>
          </a:prstGeom>
          <a:noFill/>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847" y="1074160"/>
            <a:ext cx="1610629" cy="1617098"/>
          </a:xfrm>
          <a:prstGeom prst="rect">
            <a:avLst/>
          </a:prstGeom>
          <a:noFill/>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8391" y="1074160"/>
            <a:ext cx="1610629" cy="1617098"/>
          </a:xfrm>
          <a:prstGeom prst="rect">
            <a:avLst/>
          </a:prstGeom>
          <a:noFill/>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599" y="4318496"/>
            <a:ext cx="1610629" cy="1617098"/>
          </a:xfrm>
          <a:prstGeom prst="rect">
            <a:avLst/>
          </a:prstGeom>
          <a:noFill/>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727" y="1074160"/>
            <a:ext cx="1608978" cy="1615440"/>
          </a:xfrm>
          <a:prstGeom prst="rect">
            <a:avLst/>
          </a:prstGeom>
          <a:noFill/>
          <a:ln>
            <a:noFill/>
          </a:ln>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7303" y="1074160"/>
            <a:ext cx="1610629" cy="1617098"/>
          </a:xfrm>
          <a:prstGeom prst="rect">
            <a:avLst/>
          </a:prstGeom>
          <a:noFill/>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1454" y="4318496"/>
            <a:ext cx="1610629" cy="1617098"/>
          </a:xfrm>
          <a:prstGeom prst="rect">
            <a:avLst/>
          </a:prstGeom>
          <a:noFill/>
        </p:spPr>
      </p:pic>
      <p:sp>
        <p:nvSpPr>
          <p:cNvPr id="35" name="TextBox 34"/>
          <p:cNvSpPr txBox="1"/>
          <p:nvPr/>
        </p:nvSpPr>
        <p:spPr>
          <a:xfrm>
            <a:off x="3711531" y="2403164"/>
            <a:ext cx="1940900"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Mobile</a:t>
            </a:r>
            <a:endParaRPr lang="en-US" sz="1200" b="0" i="0" spc="0" dirty="0">
              <a:solidFill>
                <a:srgbClr val="3EAD95"/>
              </a:solidFill>
              <a:latin typeface="Arial" charset="0"/>
              <a:ea typeface="Arial" charset="0"/>
              <a:cs typeface="Arial" charset="0"/>
            </a:endParaRPr>
          </a:p>
        </p:txBody>
      </p:sp>
      <p:sp>
        <p:nvSpPr>
          <p:cNvPr id="36" name="TextBox 35"/>
          <p:cNvSpPr txBox="1"/>
          <p:nvPr/>
        </p:nvSpPr>
        <p:spPr>
          <a:xfrm>
            <a:off x="6542023" y="2393931"/>
            <a:ext cx="1952279" cy="369332"/>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New Generation Deliverables</a:t>
            </a:r>
            <a:endParaRPr lang="en-US" sz="1200" b="0" i="0" spc="0" dirty="0">
              <a:solidFill>
                <a:srgbClr val="3EAD95"/>
              </a:solidFill>
              <a:latin typeface="Arial" charset="0"/>
              <a:ea typeface="Arial" charset="0"/>
              <a:cs typeface="Arial" charset="0"/>
            </a:endParaRPr>
          </a:p>
        </p:txBody>
      </p:sp>
      <p:sp>
        <p:nvSpPr>
          <p:cNvPr id="37" name="TextBox 36"/>
          <p:cNvSpPr txBox="1"/>
          <p:nvPr/>
        </p:nvSpPr>
        <p:spPr>
          <a:xfrm>
            <a:off x="9362619" y="2393931"/>
            <a:ext cx="195722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New Product Development</a:t>
            </a:r>
          </a:p>
        </p:txBody>
      </p:sp>
      <p:sp>
        <p:nvSpPr>
          <p:cNvPr id="38" name="TextBox 37"/>
          <p:cNvSpPr txBox="1"/>
          <p:nvPr/>
        </p:nvSpPr>
        <p:spPr>
          <a:xfrm>
            <a:off x="890935" y="4050685"/>
            <a:ext cx="1962205"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Online Communities</a:t>
            </a:r>
            <a:endParaRPr lang="en-US" sz="1200" b="0" i="0" spc="0" dirty="0">
              <a:solidFill>
                <a:srgbClr val="3EAD95"/>
              </a:solidFill>
              <a:latin typeface="Arial" charset="0"/>
              <a:ea typeface="Arial" charset="0"/>
              <a:cs typeface="Arial" charset="0"/>
            </a:endParaRPr>
          </a:p>
        </p:txBody>
      </p:sp>
      <p:sp>
        <p:nvSpPr>
          <p:cNvPr id="39" name="TextBox 38"/>
          <p:cNvSpPr txBox="1"/>
          <p:nvPr/>
        </p:nvSpPr>
        <p:spPr>
          <a:xfrm>
            <a:off x="3711531" y="4059918"/>
            <a:ext cx="1978779"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Quantitative</a:t>
            </a:r>
            <a:endParaRPr lang="en-US" sz="1200" b="0" i="0" spc="0" dirty="0">
              <a:solidFill>
                <a:srgbClr val="3EAD95"/>
              </a:solidFill>
              <a:latin typeface="Arial" charset="0"/>
              <a:ea typeface="Arial" charset="0"/>
              <a:cs typeface="Arial" charset="0"/>
            </a:endParaRPr>
          </a:p>
        </p:txBody>
      </p:sp>
      <p:sp>
        <p:nvSpPr>
          <p:cNvPr id="40" name="TextBox 39"/>
          <p:cNvSpPr txBox="1"/>
          <p:nvPr/>
        </p:nvSpPr>
        <p:spPr>
          <a:xfrm>
            <a:off x="6537044" y="4050685"/>
            <a:ext cx="1973861"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Stakeholder</a:t>
            </a:r>
            <a:r>
              <a:rPr lang="en-US" sz="1200" b="1" i="0" spc="0" baseline="0" dirty="0">
                <a:solidFill>
                  <a:srgbClr val="3EAD95"/>
                </a:solidFill>
                <a:latin typeface="Arial" charset="0"/>
                <a:ea typeface="Arial" charset="0"/>
                <a:cs typeface="Arial" charset="0"/>
              </a:rPr>
              <a:t> Relations</a:t>
            </a:r>
            <a:endParaRPr lang="en-US" sz="1200" b="0" i="0" spc="0" dirty="0">
              <a:solidFill>
                <a:srgbClr val="3EAD95"/>
              </a:solidFill>
              <a:latin typeface="Arial" charset="0"/>
              <a:ea typeface="Arial" charset="0"/>
              <a:cs typeface="Arial" charset="0"/>
            </a:endParaRPr>
          </a:p>
        </p:txBody>
      </p:sp>
      <p:sp>
        <p:nvSpPr>
          <p:cNvPr id="41" name="TextBox 40"/>
          <p:cNvSpPr txBox="1"/>
          <p:nvPr/>
        </p:nvSpPr>
        <p:spPr>
          <a:xfrm>
            <a:off x="9379223" y="4050685"/>
            <a:ext cx="1940624"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Brands</a:t>
            </a:r>
            <a:r>
              <a:rPr lang="en-US" sz="1200" b="1" i="0" spc="0" baseline="0" dirty="0">
                <a:solidFill>
                  <a:srgbClr val="3EAD95"/>
                </a:solidFill>
                <a:latin typeface="Arial" charset="0"/>
                <a:ea typeface="Arial" charset="0"/>
                <a:cs typeface="Arial" charset="0"/>
              </a:rPr>
              <a:t> &amp; Communication</a:t>
            </a:r>
            <a:endParaRPr lang="en-US" sz="1200" b="1" i="0" spc="0" dirty="0">
              <a:solidFill>
                <a:srgbClr val="3EAD95"/>
              </a:solidFill>
              <a:latin typeface="Arial" charset="0"/>
              <a:ea typeface="Arial" charset="0"/>
              <a:cs typeface="Arial" charset="0"/>
            </a:endParaRPr>
          </a:p>
        </p:txBody>
      </p:sp>
      <p:sp>
        <p:nvSpPr>
          <p:cNvPr id="42" name="TextBox 41"/>
          <p:cNvSpPr txBox="1"/>
          <p:nvPr/>
        </p:nvSpPr>
        <p:spPr>
          <a:xfrm>
            <a:off x="2435775" y="5645928"/>
            <a:ext cx="195227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Employee Research</a:t>
            </a:r>
            <a:endParaRPr lang="en-US" sz="1200" b="0" i="0" spc="0" dirty="0">
              <a:solidFill>
                <a:srgbClr val="3EAD95"/>
              </a:solidFill>
              <a:latin typeface="Arial" charset="0"/>
              <a:ea typeface="Arial" charset="0"/>
              <a:cs typeface="Arial" charset="0"/>
            </a:endParaRPr>
          </a:p>
        </p:txBody>
      </p:sp>
      <p:sp>
        <p:nvSpPr>
          <p:cNvPr id="43" name="TextBox 42"/>
          <p:cNvSpPr txBox="1"/>
          <p:nvPr/>
        </p:nvSpPr>
        <p:spPr>
          <a:xfrm>
            <a:off x="5172946" y="5654272"/>
            <a:ext cx="1958207" cy="184666"/>
          </a:xfrm>
          <a:prstGeom prst="rect">
            <a:avLst/>
          </a:prstGeom>
          <a:noFill/>
        </p:spPr>
        <p:txBody>
          <a:bodyPr wrap="square" lIns="0" tIns="0" rIns="0" bIns="0" rtlCol="0">
            <a:spAutoFit/>
          </a:bodyPr>
          <a:lstStyle/>
          <a:p>
            <a:pPr algn="ctr"/>
            <a:r>
              <a:rPr lang="en-US" sz="1200" b="1" i="0" spc="0" dirty="0" err="1">
                <a:solidFill>
                  <a:srgbClr val="3EAD95"/>
                </a:solidFill>
                <a:latin typeface="Arial" charset="0"/>
                <a:ea typeface="Arial" charset="0"/>
                <a:cs typeface="Arial" charset="0"/>
              </a:rPr>
              <a:t>PowerSuite</a:t>
            </a:r>
            <a:endParaRPr lang="en-US" sz="1200" b="0" i="0" spc="0" dirty="0">
              <a:solidFill>
                <a:srgbClr val="3EAD95"/>
              </a:solidFill>
              <a:latin typeface="Arial" charset="0"/>
              <a:ea typeface="Arial" charset="0"/>
              <a:cs typeface="Arial" charset="0"/>
            </a:endParaRPr>
          </a:p>
        </p:txBody>
      </p:sp>
      <p:sp>
        <p:nvSpPr>
          <p:cNvPr id="44" name="TextBox 43"/>
          <p:cNvSpPr txBox="1"/>
          <p:nvPr/>
        </p:nvSpPr>
        <p:spPr>
          <a:xfrm>
            <a:off x="7994700" y="5652242"/>
            <a:ext cx="1958208"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Omnibus</a:t>
            </a:r>
            <a:endParaRPr lang="en-US" sz="1200" b="0" i="0" spc="0" dirty="0">
              <a:solidFill>
                <a:srgbClr val="3EAD95"/>
              </a:solidFill>
              <a:latin typeface="Arial" charset="0"/>
              <a:ea typeface="Arial" charset="0"/>
              <a:cs typeface="Arial" charset="0"/>
            </a:endParaRP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33" name="Picture 1">
            <a:extLst>
              <a:ext uri="{FF2B5EF4-FFF2-40B4-BE49-F238E27FC236}">
                <a16:creationId xmlns:a16="http://schemas.microsoft.com/office/drawing/2014/main" xmlns="" id="{2BDA2218-7D87-AF4C-AD55-BA91166C26C9}"/>
              </a:ext>
            </a:extLst>
          </p:cNvPr>
          <p:cNvPicPr/>
          <p:nvPr userDrawn="1"/>
        </p:nvPicPr>
        <p:blipFill rotWithShape="1">
          <a:blip r:embed="rId13"/>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440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9FE89F40-FFD8-4162-8D44-FEE93D51D405}"/>
              </a:ext>
            </a:extLst>
          </p:cNvPr>
          <p:cNvPicPr>
            <a:picLocks noChangeAspect="1"/>
          </p:cNvPicPr>
          <p:nvPr userDrawn="1"/>
        </p:nvPicPr>
        <p:blipFill>
          <a:blip r:embed="rId2"/>
          <a:stretch>
            <a:fillRect/>
          </a:stretch>
        </p:blipFill>
        <p:spPr>
          <a:xfrm>
            <a:off x="2943048" y="2411640"/>
            <a:ext cx="6610527" cy="2264718"/>
          </a:xfrm>
          <a:prstGeom prst="rect">
            <a:avLst/>
          </a:prstGeom>
        </p:spPr>
      </p:pic>
    </p:spTree>
    <p:extLst>
      <p:ext uri="{BB962C8B-B14F-4D97-AF65-F5344CB8AC3E}">
        <p14:creationId xmlns:p14="http://schemas.microsoft.com/office/powerpoint/2010/main" val="14250911"/>
      </p:ext>
    </p:extLst>
  </p:cSld>
  <p:clrMapOvr>
    <a:masterClrMapping/>
  </p:clrMapOvr>
  <mc:AlternateContent xmlns:mc="http://schemas.openxmlformats.org/markup-compatibility/2006" xmlns:p14="http://schemas.microsoft.com/office/powerpoint/2010/main">
    <mc:Choice Requires="p14">
      <p:transition spd="slow" p14:dur="2000" advTm="2000">
        <p:wipe dir="r"/>
      </p:transition>
    </mc:Choice>
    <mc:Fallback xmlns="">
      <p:transition spd="slow" advTm="2000">
        <p:wipe dir="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76CFFA36-E31B-0645-B16E-7B6CE9917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669"/>
          <a:stretch/>
        </p:blipFill>
        <p:spPr>
          <a:xfrm>
            <a:off x="0" y="1"/>
            <a:ext cx="12752173" cy="6857999"/>
          </a:xfrm>
          <a:prstGeom prst="rect">
            <a:avLst/>
          </a:prstGeom>
        </p:spPr>
      </p:pic>
      <p:sp>
        <p:nvSpPr>
          <p:cNvPr id="13" name="Text Placeholder 10"/>
          <p:cNvSpPr>
            <a:spLocks noGrp="1"/>
          </p:cNvSpPr>
          <p:nvPr>
            <p:ph type="body" sz="quarter" idx="21" hasCustomPrompt="1"/>
          </p:nvPr>
        </p:nvSpPr>
        <p:spPr>
          <a:xfrm>
            <a:off x="479584" y="4719039"/>
            <a:ext cx="11248947" cy="215683"/>
          </a:xfrm>
          <a:prstGeom prst="rect">
            <a:avLst/>
          </a:prstGeom>
        </p:spPr>
        <p:txBody>
          <a:bodyPr vert="horz" lIns="0" tIns="0" rIns="0" bIns="0">
            <a:normAutofit/>
          </a:bodyPr>
          <a:lstStyle>
            <a:lvl1pPr marL="0" indent="0">
              <a:buNone/>
              <a:defRPr sz="1600" b="1" i="0" kern="0" cap="none" spc="0" baseline="0">
                <a:solidFill>
                  <a:srgbClr val="4BFFA7"/>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479584" y="5178459"/>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479584" y="5615664"/>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a:t>Email</a:t>
            </a:r>
            <a:endParaRPr lang="en-US" dirty="0"/>
          </a:p>
        </p:txBody>
      </p:sp>
      <p:sp>
        <p:nvSpPr>
          <p:cNvPr id="28" name="Text Placeholder 10"/>
          <p:cNvSpPr>
            <a:spLocks noGrp="1"/>
          </p:cNvSpPr>
          <p:nvPr>
            <p:ph type="body" sz="quarter" idx="24" hasCustomPrompt="1"/>
          </p:nvPr>
        </p:nvSpPr>
        <p:spPr>
          <a:xfrm>
            <a:off x="479583" y="5862950"/>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479583" y="6075443"/>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Website</a:t>
            </a:r>
          </a:p>
        </p:txBody>
      </p:sp>
      <p:sp>
        <p:nvSpPr>
          <p:cNvPr id="17" name="Slide Number Placeholder 4"/>
          <p:cNvSpPr>
            <a:spLocks noGrp="1"/>
          </p:cNvSpPr>
          <p:nvPr>
            <p:ph type="sldNum" sz="quarter" idx="4"/>
          </p:nvPr>
        </p:nvSpPr>
        <p:spPr>
          <a:xfrm>
            <a:off x="462993" y="6473189"/>
            <a:ext cx="11267187" cy="216435"/>
          </a:xfrm>
          <a:prstGeom prst="rect">
            <a:avLst/>
          </a:prstGeom>
        </p:spPr>
        <p:txBody>
          <a:bodyPr vert="horz" lIns="0" tIns="0" rIns="0" bIns="0" rtlCol="0" anchor="b" anchorCtr="0"/>
          <a:lstStyle>
            <a:lvl1pPr algn="l">
              <a:defRPr sz="1000" spc="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2" name="Text Placeholder 10"/>
          <p:cNvSpPr>
            <a:spLocks noGrp="1"/>
          </p:cNvSpPr>
          <p:nvPr>
            <p:ph type="body" sz="quarter" idx="26" hasCustomPrompt="1"/>
          </p:nvPr>
        </p:nvSpPr>
        <p:spPr>
          <a:xfrm>
            <a:off x="487787" y="3219813"/>
            <a:ext cx="11208664" cy="406190"/>
          </a:xfrm>
          <a:prstGeom prst="rect">
            <a:avLst/>
          </a:prstGeom>
        </p:spPr>
        <p:txBody>
          <a:bodyPr vert="horz" lIns="0" tIns="0" rIns="0" bIns="0">
            <a:normAutofit/>
          </a:bodyPr>
          <a:lstStyle>
            <a:lvl1pPr marL="0" indent="0">
              <a:buNone/>
              <a:defRPr sz="2400" b="1" i="0" kern="0" cap="none" spc="0" baseline="0">
                <a:solidFill>
                  <a:srgbClr val="4BFDA9"/>
                </a:solidFill>
                <a:latin typeface="Arial" charset="0"/>
                <a:ea typeface="Arial" charset="0"/>
                <a:cs typeface="Arial" charset="0"/>
              </a:defRPr>
            </a:lvl1pPr>
          </a:lstStyle>
          <a:p>
            <a:pPr lvl="0"/>
            <a:r>
              <a:rPr lang="en-US" dirty="0"/>
              <a:t>PROJECT TITLE GOES HERE</a:t>
            </a:r>
          </a:p>
        </p:txBody>
      </p:sp>
      <p:sp>
        <p:nvSpPr>
          <p:cNvPr id="23" name="Text Placeholder 10"/>
          <p:cNvSpPr>
            <a:spLocks noGrp="1"/>
          </p:cNvSpPr>
          <p:nvPr>
            <p:ph type="body" sz="quarter" idx="27" hasCustomPrompt="1"/>
          </p:nvPr>
        </p:nvSpPr>
        <p:spPr>
          <a:xfrm>
            <a:off x="487787" y="3635128"/>
            <a:ext cx="11208664" cy="285795"/>
          </a:xfrm>
          <a:prstGeom prst="rect">
            <a:avLst/>
          </a:prstGeom>
        </p:spPr>
        <p:txBody>
          <a:bodyPr vert="horz" lIns="0" tIns="0" rIns="0" bIns="0">
            <a:normAutofit/>
          </a:bodyPr>
          <a:lstStyle>
            <a:lvl1pPr marL="0" indent="0">
              <a:buNone/>
              <a:defRPr sz="1800" b="0" i="0" kern="0" cap="none" spc="0" baseline="0">
                <a:solidFill>
                  <a:schemeClr val="bg1"/>
                </a:solidFill>
                <a:latin typeface="Arial" charset="0"/>
                <a:ea typeface="Arial" charset="0"/>
                <a:cs typeface="Arial" charset="0"/>
              </a:defRPr>
            </a:lvl1pPr>
          </a:lstStyle>
          <a:p>
            <a:pPr lvl="0"/>
            <a:r>
              <a:rPr lang="en-US" dirty="0"/>
              <a:t>PROJECT SUBTITLE GOES HERE</a:t>
            </a:r>
          </a:p>
        </p:txBody>
      </p:sp>
      <p:sp>
        <p:nvSpPr>
          <p:cNvPr id="24" name="Picture Placeholder 2"/>
          <p:cNvSpPr>
            <a:spLocks noGrp="1"/>
          </p:cNvSpPr>
          <p:nvPr>
            <p:ph type="pic" sz="quarter" idx="28" hasCustomPrompt="1"/>
          </p:nvPr>
        </p:nvSpPr>
        <p:spPr>
          <a:xfrm>
            <a:off x="487787" y="2488719"/>
            <a:ext cx="3169812" cy="630751"/>
          </a:xfrm>
        </p:spPr>
        <p:txBody>
          <a:bodyPr/>
          <a:lstStyle>
            <a:lvl1pPr marL="0" indent="0">
              <a:buNone/>
              <a:defRPr baseline="0">
                <a:solidFill>
                  <a:schemeClr val="accent1"/>
                </a:solidFill>
              </a:defRPr>
            </a:lvl1pPr>
          </a:lstStyle>
          <a:p>
            <a:r>
              <a:rPr lang="en-US" dirty="0"/>
              <a:t>Client Logo</a:t>
            </a:r>
          </a:p>
        </p:txBody>
      </p:sp>
      <p:sp>
        <p:nvSpPr>
          <p:cNvPr id="25" name="Text Placeholder 10"/>
          <p:cNvSpPr>
            <a:spLocks noGrp="1"/>
          </p:cNvSpPr>
          <p:nvPr>
            <p:ph type="body" sz="quarter" idx="29" hasCustomPrompt="1"/>
          </p:nvPr>
        </p:nvSpPr>
        <p:spPr>
          <a:xfrm>
            <a:off x="487787" y="3918515"/>
            <a:ext cx="11208664" cy="28579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DATE GOES HERE</a:t>
            </a:r>
          </a:p>
        </p:txBody>
      </p:sp>
      <p:pic>
        <p:nvPicPr>
          <p:cNvPr id="21" name="Picture 20">
            <a:extLst>
              <a:ext uri="{FF2B5EF4-FFF2-40B4-BE49-F238E27FC236}">
                <a16:creationId xmlns:a16="http://schemas.microsoft.com/office/drawing/2014/main" xmlns="" id="{79076429-45C3-4145-B77A-00BBC1DA6830}"/>
              </a:ext>
            </a:extLst>
          </p:cNvPr>
          <p:cNvPicPr>
            <a:picLocks noChangeAspect="1"/>
          </p:cNvPicPr>
          <p:nvPr userDrawn="1"/>
        </p:nvPicPr>
        <p:blipFill>
          <a:blip r:embed="rId3"/>
          <a:stretch>
            <a:fillRect/>
          </a:stretch>
        </p:blipFill>
        <p:spPr>
          <a:xfrm>
            <a:off x="445383" y="641987"/>
            <a:ext cx="2466664" cy="844031"/>
          </a:xfrm>
          <a:prstGeom prst="rect">
            <a:avLst/>
          </a:prstGeom>
        </p:spPr>
      </p:pic>
    </p:spTree>
    <p:extLst>
      <p:ext uri="{BB962C8B-B14F-4D97-AF65-F5344CB8AC3E}">
        <p14:creationId xmlns:p14="http://schemas.microsoft.com/office/powerpoint/2010/main" val="1428193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Dark">
    <p:spTree>
      <p:nvGrpSpPr>
        <p:cNvPr id="1" name=""/>
        <p:cNvGrpSpPr/>
        <p:nvPr/>
      </p:nvGrpSpPr>
      <p:grpSpPr>
        <a:xfrm>
          <a:off x="0" y="0"/>
          <a:ext cx="0" cy="0"/>
          <a:chOff x="0" y="0"/>
          <a:chExt cx="0" cy="0"/>
        </a:xfrm>
      </p:grpSpPr>
      <p:sp>
        <p:nvSpPr>
          <p:cNvPr id="18" name="Text Placeholder 10"/>
          <p:cNvSpPr>
            <a:spLocks noGrp="1"/>
          </p:cNvSpPr>
          <p:nvPr>
            <p:ph type="body" sz="quarter" idx="11" hasCustomPrompt="1"/>
          </p:nvPr>
        </p:nvSpPr>
        <p:spPr>
          <a:xfrm>
            <a:off x="487787" y="3219813"/>
            <a:ext cx="11208664" cy="406190"/>
          </a:xfrm>
          <a:prstGeom prst="rect">
            <a:avLst/>
          </a:prstGeom>
        </p:spPr>
        <p:txBody>
          <a:bodyPr vert="horz" lIns="0" tIns="0" rIns="0" bIns="0">
            <a:normAutofit/>
          </a:bodyPr>
          <a:lstStyle>
            <a:lvl1pPr marL="0" indent="0">
              <a:buNone/>
              <a:defRPr sz="2400" b="1" i="0" kern="0" cap="none" spc="0" baseline="0">
                <a:solidFill>
                  <a:srgbClr val="3EAD95"/>
                </a:solidFill>
                <a:latin typeface="Arial" charset="0"/>
                <a:ea typeface="Arial" charset="0"/>
                <a:cs typeface="Arial" charset="0"/>
              </a:defRPr>
            </a:lvl1pPr>
          </a:lstStyle>
          <a:p>
            <a:pPr lvl="0"/>
            <a:r>
              <a:rPr lang="en-US" dirty="0"/>
              <a:t>PROJECT TITLE GOES HERE</a:t>
            </a:r>
          </a:p>
        </p:txBody>
      </p:sp>
      <p:sp>
        <p:nvSpPr>
          <p:cNvPr id="9" name="Text Placeholder 10"/>
          <p:cNvSpPr>
            <a:spLocks noGrp="1"/>
          </p:cNvSpPr>
          <p:nvPr>
            <p:ph type="body" sz="quarter" idx="18" hasCustomPrompt="1"/>
          </p:nvPr>
        </p:nvSpPr>
        <p:spPr>
          <a:xfrm>
            <a:off x="487787" y="3635128"/>
            <a:ext cx="11208664" cy="285795"/>
          </a:xfrm>
          <a:prstGeom prst="rect">
            <a:avLst/>
          </a:prstGeom>
        </p:spPr>
        <p:txBody>
          <a:bodyPr vert="horz" lIns="0" tIns="0" rIns="0" bIns="0">
            <a:normAutofit/>
          </a:bodyPr>
          <a:lstStyle>
            <a:lvl1pPr marL="0" indent="0">
              <a:buNone/>
              <a:defRPr sz="1800" b="0" i="0" kern="0" cap="none" spc="0" baseline="0">
                <a:solidFill>
                  <a:schemeClr val="tx1"/>
                </a:solidFill>
                <a:latin typeface="Arial" charset="0"/>
                <a:ea typeface="Arial" charset="0"/>
                <a:cs typeface="Arial" charset="0"/>
              </a:defRPr>
            </a:lvl1pPr>
          </a:lstStyle>
          <a:p>
            <a:pPr lvl="0"/>
            <a:r>
              <a:rPr lang="en-US" dirty="0"/>
              <a:t>PROJECT SUBTITLE GOES HERE</a:t>
            </a:r>
          </a:p>
        </p:txBody>
      </p:sp>
      <p:sp>
        <p:nvSpPr>
          <p:cNvPr id="3" name="Picture Placeholder 2"/>
          <p:cNvSpPr>
            <a:spLocks noGrp="1"/>
          </p:cNvSpPr>
          <p:nvPr>
            <p:ph type="pic" sz="quarter" idx="19" hasCustomPrompt="1"/>
          </p:nvPr>
        </p:nvSpPr>
        <p:spPr>
          <a:xfrm>
            <a:off x="487787" y="2488719"/>
            <a:ext cx="3169812" cy="630751"/>
          </a:xfrm>
        </p:spPr>
        <p:txBody>
          <a:bodyPr/>
          <a:lstStyle>
            <a:lvl1pPr marL="0" indent="0">
              <a:buNone/>
              <a:defRPr baseline="0">
                <a:solidFill>
                  <a:schemeClr val="bg1"/>
                </a:solidFill>
              </a:defRPr>
            </a:lvl1pPr>
          </a:lstStyle>
          <a:p>
            <a:r>
              <a:rPr lang="en-US" dirty="0"/>
              <a:t>Client Logo</a:t>
            </a:r>
          </a:p>
        </p:txBody>
      </p:sp>
      <p:sp>
        <p:nvSpPr>
          <p:cNvPr id="13" name="Text Placeholder 10"/>
          <p:cNvSpPr>
            <a:spLocks noGrp="1"/>
          </p:cNvSpPr>
          <p:nvPr>
            <p:ph type="body" sz="quarter" idx="21" hasCustomPrompt="1"/>
          </p:nvPr>
        </p:nvSpPr>
        <p:spPr>
          <a:xfrm>
            <a:off x="495545" y="4655539"/>
            <a:ext cx="11200907" cy="215683"/>
          </a:xfrm>
          <a:prstGeom prst="rect">
            <a:avLst/>
          </a:prstGeom>
        </p:spPr>
        <p:txBody>
          <a:bodyPr vert="horz" lIns="0" tIns="0" rIns="0" bIns="0">
            <a:normAutofit/>
          </a:bodyPr>
          <a:lstStyle>
            <a:lvl1pPr marL="0" indent="0">
              <a:buNone/>
              <a:defRPr sz="1600" b="1" i="0" kern="0" cap="none" spc="0" baseline="0">
                <a:solidFill>
                  <a:schemeClr val="tx1"/>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495545" y="4908832"/>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495545" y="5346037"/>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a:t>Email</a:t>
            </a:r>
            <a:endParaRPr lang="en-US" dirty="0"/>
          </a:p>
        </p:txBody>
      </p:sp>
      <p:sp>
        <p:nvSpPr>
          <p:cNvPr id="28" name="Text Placeholder 10"/>
          <p:cNvSpPr>
            <a:spLocks noGrp="1"/>
          </p:cNvSpPr>
          <p:nvPr>
            <p:ph type="body" sz="quarter" idx="24" hasCustomPrompt="1"/>
          </p:nvPr>
        </p:nvSpPr>
        <p:spPr>
          <a:xfrm>
            <a:off x="495544" y="5593323"/>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495544" y="5805816"/>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Website</a:t>
            </a:r>
          </a:p>
        </p:txBody>
      </p:sp>
      <p:sp>
        <p:nvSpPr>
          <p:cNvPr id="20" name="Slide Number Placeholder 4"/>
          <p:cNvSpPr>
            <a:spLocks noGrp="1"/>
          </p:cNvSpPr>
          <p:nvPr>
            <p:ph type="sldNum" sz="quarter" idx="4"/>
          </p:nvPr>
        </p:nvSpPr>
        <p:spPr>
          <a:xfrm>
            <a:off x="462993" y="6473189"/>
            <a:ext cx="11267187" cy="216435"/>
          </a:xfrm>
          <a:prstGeom prst="rect">
            <a:avLst/>
          </a:prstGeom>
        </p:spPr>
        <p:txBody>
          <a:bodyPr vert="horz" lIns="0" tIns="0" rIns="0" bIns="0" rtlCol="0" anchor="b" anchorCtr="0"/>
          <a:lstStyle>
            <a:lvl1pPr algn="l">
              <a:defRPr sz="1000" spc="0">
                <a:solidFill>
                  <a:schemeClr val="tx1"/>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2" name="Text Placeholder 10"/>
          <p:cNvSpPr>
            <a:spLocks noGrp="1"/>
          </p:cNvSpPr>
          <p:nvPr>
            <p:ph type="body" sz="quarter" idx="26" hasCustomPrompt="1"/>
          </p:nvPr>
        </p:nvSpPr>
        <p:spPr>
          <a:xfrm>
            <a:off x="487787" y="3918515"/>
            <a:ext cx="11208664" cy="285795"/>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DATE GOES HERE</a:t>
            </a:r>
          </a:p>
        </p:txBody>
      </p:sp>
      <p:sp>
        <p:nvSpPr>
          <p:cNvPr id="4" name="AutoShape 2">
            <a:extLst>
              <a:ext uri="{FF2B5EF4-FFF2-40B4-BE49-F238E27FC236}">
                <a16:creationId xmlns:a16="http://schemas.microsoft.com/office/drawing/2014/main" xmlns="" id="{296D8569-24AB-406B-823E-0A42E1008565}"/>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1" name="Image 20">
            <a:extLst>
              <a:ext uri="{FF2B5EF4-FFF2-40B4-BE49-F238E27FC236}">
                <a16:creationId xmlns:a16="http://schemas.microsoft.com/office/drawing/2014/main" xmlns="" id="{F91689A4-4FF6-43DF-8B33-772D2145EB20}"/>
              </a:ext>
            </a:extLst>
          </p:cNvPr>
          <p:cNvPicPr>
            <a:picLocks noChangeAspect="1"/>
          </p:cNvPicPr>
          <p:nvPr userDrawn="1"/>
        </p:nvPicPr>
        <p:blipFill>
          <a:blip r:embed="rId2"/>
          <a:stretch>
            <a:fillRect/>
          </a:stretch>
        </p:blipFill>
        <p:spPr>
          <a:xfrm>
            <a:off x="462993" y="641987"/>
            <a:ext cx="2353614" cy="806331"/>
          </a:xfrm>
          <a:prstGeom prst="rect">
            <a:avLst/>
          </a:prstGeom>
        </p:spPr>
      </p:pic>
    </p:spTree>
    <p:extLst>
      <p:ext uri="{BB962C8B-B14F-4D97-AF65-F5344CB8AC3E}">
        <p14:creationId xmlns:p14="http://schemas.microsoft.com/office/powerpoint/2010/main" val="54989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OC Dar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22669"/>
          <a:stretch/>
        </p:blipFill>
        <p:spPr>
          <a:xfrm>
            <a:off x="0" y="1"/>
            <a:ext cx="12752173" cy="6857999"/>
          </a:xfrm>
          <a:prstGeom prst="rect">
            <a:avLst/>
          </a:prstGeom>
        </p:spPr>
      </p:pic>
      <p:sp>
        <p:nvSpPr>
          <p:cNvPr id="7" name="Text Placeholder 18"/>
          <p:cNvSpPr>
            <a:spLocks noGrp="1"/>
          </p:cNvSpPr>
          <p:nvPr>
            <p:ph type="body" sz="quarter" idx="18" hasCustomPrompt="1"/>
          </p:nvPr>
        </p:nvSpPr>
        <p:spPr>
          <a:xfrm>
            <a:off x="462993" y="351453"/>
            <a:ext cx="850402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462997" y="1304146"/>
            <a:ext cx="8214839" cy="4690255"/>
          </a:xfrm>
        </p:spPr>
        <p:txBody>
          <a:bodyPr/>
          <a:lstStyle>
            <a:lvl1pPr marL="236538" indent="-236538">
              <a:buFont typeface="Arial"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pic>
        <p:nvPicPr>
          <p:cNvPr id="6" name="Picture 5">
            <a:extLst>
              <a:ext uri="{FF2B5EF4-FFF2-40B4-BE49-F238E27FC236}">
                <a16:creationId xmlns:a16="http://schemas.microsoft.com/office/drawing/2014/main" xmlns="" id="{30A5BEA5-BA2B-EC4F-8BB1-2BE9F787FF31}"/>
              </a:ext>
            </a:extLst>
          </p:cNvPr>
          <p:cNvPicPr>
            <a:picLocks noChangeAspect="1"/>
          </p:cNvPicPr>
          <p:nvPr userDrawn="1"/>
        </p:nvPicPr>
        <p:blipFill rotWithShape="1">
          <a:blip r:embed="rId3"/>
          <a:srcRect r="71468"/>
          <a:stretch/>
        </p:blipFill>
        <p:spPr>
          <a:xfrm>
            <a:off x="11377109" y="135089"/>
            <a:ext cx="703795" cy="844031"/>
          </a:xfrm>
          <a:prstGeom prst="rect">
            <a:avLst/>
          </a:prstGeom>
        </p:spPr>
      </p:pic>
    </p:spTree>
    <p:extLst>
      <p:ext uri="{BB962C8B-B14F-4D97-AF65-F5344CB8AC3E}">
        <p14:creationId xmlns:p14="http://schemas.microsoft.com/office/powerpoint/2010/main" val="2965578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OC Dark">
    <p:spTree>
      <p:nvGrpSpPr>
        <p:cNvPr id="1" name=""/>
        <p:cNvGrpSpPr/>
        <p:nvPr/>
      </p:nvGrpSpPr>
      <p:grpSpPr>
        <a:xfrm>
          <a:off x="0" y="0"/>
          <a:ext cx="0" cy="0"/>
          <a:chOff x="0" y="0"/>
          <a:chExt cx="0" cy="0"/>
        </a:xfrm>
      </p:grpSpPr>
      <p:sp>
        <p:nvSpPr>
          <p:cNvPr id="7" name="Text Placeholder 18"/>
          <p:cNvSpPr>
            <a:spLocks noGrp="1"/>
          </p:cNvSpPr>
          <p:nvPr>
            <p:ph type="body" sz="quarter" idx="18" hasCustomPrompt="1"/>
          </p:nvPr>
        </p:nvSpPr>
        <p:spPr>
          <a:xfrm>
            <a:off x="462993" y="351453"/>
            <a:ext cx="850402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0B5258"/>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462997" y="1304146"/>
            <a:ext cx="8214839" cy="4690255"/>
          </a:xfrm>
        </p:spPr>
        <p:txBody>
          <a:bodyPr/>
          <a:lstStyle>
            <a:lvl1pPr marL="236538" indent="-236538">
              <a:buFont typeface="Arial" charset="0"/>
              <a:buChar char="•"/>
              <a:defRPr>
                <a:solidFill>
                  <a:srgbClr val="0B525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pic>
        <p:nvPicPr>
          <p:cNvPr id="9" name="Picture 8">
            <a:extLst>
              <a:ext uri="{FF2B5EF4-FFF2-40B4-BE49-F238E27FC236}">
                <a16:creationId xmlns:a16="http://schemas.microsoft.com/office/drawing/2014/main" xmlns="" id="{19D4B5F3-8596-C349-AD72-D12A4C329379}"/>
              </a:ext>
            </a:extLst>
          </p:cNvPr>
          <p:cNvPicPr>
            <a:picLocks noChangeAspect="1"/>
          </p:cNvPicPr>
          <p:nvPr userDrawn="1"/>
        </p:nvPicPr>
        <p:blipFill rotWithShape="1">
          <a:blip r:embed="rId2"/>
          <a:srcRect r="71468"/>
          <a:stretch/>
        </p:blipFill>
        <p:spPr>
          <a:xfrm>
            <a:off x="11377109" y="135089"/>
            <a:ext cx="703795" cy="844031"/>
          </a:xfrm>
          <a:prstGeom prst="rect">
            <a:avLst/>
          </a:prstGeom>
        </p:spPr>
      </p:pic>
    </p:spTree>
    <p:extLst>
      <p:ext uri="{BB962C8B-B14F-4D97-AF65-F5344CB8AC3E}">
        <p14:creationId xmlns:p14="http://schemas.microsoft.com/office/powerpoint/2010/main" val="930970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OC Numbers Color Bar">
    <p:spTree>
      <p:nvGrpSpPr>
        <p:cNvPr id="1" name=""/>
        <p:cNvGrpSpPr/>
        <p:nvPr/>
      </p:nvGrpSpPr>
      <p:grpSpPr>
        <a:xfrm>
          <a:off x="0" y="0"/>
          <a:ext cx="0" cy="0"/>
          <a:chOff x="0" y="0"/>
          <a:chExt cx="0" cy="0"/>
        </a:xfrm>
      </p:grpSpPr>
      <p:sp>
        <p:nvSpPr>
          <p:cNvPr id="2" name="Oval 1"/>
          <p:cNvSpPr/>
          <p:nvPr/>
        </p:nvSpPr>
        <p:spPr>
          <a:xfrm>
            <a:off x="547657" y="1310507"/>
            <a:ext cx="574176" cy="576072"/>
          </a:xfrm>
          <a:prstGeom prst="ellipse">
            <a:avLst/>
          </a:prstGeom>
          <a:solidFill>
            <a:srgbClr val="4BF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1</a:t>
            </a:r>
          </a:p>
        </p:txBody>
      </p:sp>
      <p:sp>
        <p:nvSpPr>
          <p:cNvPr id="11" name="Text Placeholder 18"/>
          <p:cNvSpPr>
            <a:spLocks noGrp="1"/>
          </p:cNvSpPr>
          <p:nvPr>
            <p:ph type="body" sz="quarter" idx="18" hasCustomPrompt="1"/>
          </p:nvPr>
        </p:nvSpPr>
        <p:spPr>
          <a:xfrm>
            <a:off x="462993" y="351453"/>
            <a:ext cx="10780324"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TABLE OF CONTENTS</a:t>
            </a:r>
          </a:p>
        </p:txBody>
      </p:sp>
      <p:sp>
        <p:nvSpPr>
          <p:cNvPr id="13" name="Text Placeholder 2"/>
          <p:cNvSpPr>
            <a:spLocks noGrp="1"/>
          </p:cNvSpPr>
          <p:nvPr>
            <p:ph type="body" sz="quarter" idx="20" hasCustomPrompt="1"/>
          </p:nvPr>
        </p:nvSpPr>
        <p:spPr>
          <a:xfrm>
            <a:off x="1540274" y="1310506"/>
            <a:ext cx="9703044" cy="4217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7" name="Text Placeholder 2"/>
          <p:cNvSpPr>
            <a:spLocks noGrp="1"/>
          </p:cNvSpPr>
          <p:nvPr>
            <p:ph type="body" sz="quarter" idx="22" hasCustomPrompt="1"/>
          </p:nvPr>
        </p:nvSpPr>
        <p:spPr>
          <a:xfrm>
            <a:off x="1540277" y="2323681"/>
            <a:ext cx="9703044" cy="4404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4" name="Text Placeholder 2"/>
          <p:cNvSpPr>
            <a:spLocks noGrp="1"/>
          </p:cNvSpPr>
          <p:nvPr>
            <p:ph type="body" sz="quarter" idx="23" hasCustomPrompt="1"/>
          </p:nvPr>
        </p:nvSpPr>
        <p:spPr>
          <a:xfrm>
            <a:off x="1540275" y="3336854"/>
            <a:ext cx="9703044" cy="42739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5" name="Text Placeholder 2"/>
          <p:cNvSpPr>
            <a:spLocks noGrp="1"/>
          </p:cNvSpPr>
          <p:nvPr>
            <p:ph type="body" sz="quarter" idx="24" hasCustomPrompt="1"/>
          </p:nvPr>
        </p:nvSpPr>
        <p:spPr>
          <a:xfrm>
            <a:off x="1540274" y="4350027"/>
            <a:ext cx="9703044"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8" name="Oval 17"/>
          <p:cNvSpPr/>
          <p:nvPr/>
        </p:nvSpPr>
        <p:spPr>
          <a:xfrm>
            <a:off x="537075" y="2331619"/>
            <a:ext cx="574176" cy="576072"/>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2</a:t>
            </a:r>
          </a:p>
        </p:txBody>
      </p:sp>
      <p:sp>
        <p:nvSpPr>
          <p:cNvPr id="19" name="Oval 18"/>
          <p:cNvSpPr/>
          <p:nvPr/>
        </p:nvSpPr>
        <p:spPr>
          <a:xfrm>
            <a:off x="547657" y="3336854"/>
            <a:ext cx="574176" cy="576072"/>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3</a:t>
            </a:r>
          </a:p>
        </p:txBody>
      </p:sp>
      <p:sp>
        <p:nvSpPr>
          <p:cNvPr id="20" name="Oval 19"/>
          <p:cNvSpPr/>
          <p:nvPr/>
        </p:nvSpPr>
        <p:spPr>
          <a:xfrm>
            <a:off x="547657" y="4350027"/>
            <a:ext cx="574176" cy="576072"/>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4</a:t>
            </a:r>
          </a:p>
        </p:txBody>
      </p:sp>
      <p:sp>
        <p:nvSpPr>
          <p:cNvPr id="26" name="Slide Number Placeholder 4"/>
          <p:cNvSpPr txBox="1">
            <a:spLocks/>
          </p:cNvSpPr>
          <p:nvPr/>
        </p:nvSpPr>
        <p:spPr>
          <a:xfrm>
            <a:off x="11176001" y="6460434"/>
            <a:ext cx="539633" cy="219766"/>
          </a:xfrm>
          <a:prstGeom prst="rect">
            <a:avLst/>
          </a:prstGeom>
        </p:spPr>
        <p:txBody>
          <a:bodyPr vert="horz" lIns="0" tIns="0" rIns="0" bIns="0" rtlCol="0" anchor="b" anchorCtr="0"/>
          <a:lstStyle>
            <a:lvl1pPr algn="r" defTabSz="309563">
              <a:defRPr sz="1000" spc="90">
                <a:solidFill>
                  <a:schemeClr val="tx1">
                    <a:tint val="75000"/>
                  </a:schemeClr>
                </a:solidFill>
                <a:latin typeface="Arial" charset="0"/>
                <a:ea typeface="Arial" charset="0"/>
                <a:cs typeface="Arial" charset="0"/>
                <a:sym typeface="FuturaStd-Book"/>
              </a:defRPr>
            </a:lvl1pPr>
            <a:lvl2pPr indent="85725" defTabSz="309563">
              <a:defRPr sz="1100" spc="90">
                <a:solidFill>
                  <a:srgbClr val="9C9E9E"/>
                </a:solidFill>
                <a:latin typeface="FuturaStd-Book"/>
                <a:ea typeface="FuturaStd-Book"/>
                <a:cs typeface="FuturaStd-Book"/>
                <a:sym typeface="FuturaStd-Book"/>
              </a:defRPr>
            </a:lvl2pPr>
            <a:lvl3pPr indent="171450" defTabSz="309563">
              <a:defRPr sz="1100" spc="90">
                <a:solidFill>
                  <a:srgbClr val="9C9E9E"/>
                </a:solidFill>
                <a:latin typeface="FuturaStd-Book"/>
                <a:ea typeface="FuturaStd-Book"/>
                <a:cs typeface="FuturaStd-Book"/>
                <a:sym typeface="FuturaStd-Book"/>
              </a:defRPr>
            </a:lvl3pPr>
            <a:lvl4pPr indent="257175" defTabSz="309563">
              <a:defRPr sz="1100" spc="90">
                <a:solidFill>
                  <a:srgbClr val="9C9E9E"/>
                </a:solidFill>
                <a:latin typeface="FuturaStd-Book"/>
                <a:ea typeface="FuturaStd-Book"/>
                <a:cs typeface="FuturaStd-Book"/>
                <a:sym typeface="FuturaStd-Book"/>
              </a:defRPr>
            </a:lvl4pPr>
            <a:lvl5pPr indent="342900" defTabSz="309563">
              <a:defRPr sz="1100" spc="90">
                <a:solidFill>
                  <a:srgbClr val="9C9E9E"/>
                </a:solidFill>
                <a:latin typeface="FuturaStd-Book"/>
                <a:ea typeface="FuturaStd-Book"/>
                <a:cs typeface="FuturaStd-Book"/>
                <a:sym typeface="FuturaStd-Book"/>
              </a:defRPr>
            </a:lvl5pPr>
            <a:lvl6pPr indent="428625" defTabSz="309563">
              <a:defRPr sz="1100" spc="90">
                <a:solidFill>
                  <a:srgbClr val="9C9E9E"/>
                </a:solidFill>
                <a:latin typeface="FuturaStd-Book"/>
                <a:ea typeface="FuturaStd-Book"/>
                <a:cs typeface="FuturaStd-Book"/>
                <a:sym typeface="FuturaStd-Book"/>
              </a:defRPr>
            </a:lvl6pPr>
            <a:lvl7pPr indent="514350" defTabSz="309563">
              <a:defRPr sz="1100" spc="90">
                <a:solidFill>
                  <a:srgbClr val="9C9E9E"/>
                </a:solidFill>
                <a:latin typeface="FuturaStd-Book"/>
                <a:ea typeface="FuturaStd-Book"/>
                <a:cs typeface="FuturaStd-Book"/>
                <a:sym typeface="FuturaStd-Book"/>
              </a:defRPr>
            </a:lvl7pPr>
            <a:lvl8pPr indent="600075" defTabSz="309563">
              <a:defRPr sz="1100" spc="90">
                <a:solidFill>
                  <a:srgbClr val="9C9E9E"/>
                </a:solidFill>
                <a:latin typeface="FuturaStd-Book"/>
                <a:ea typeface="FuturaStd-Book"/>
                <a:cs typeface="FuturaStd-Book"/>
                <a:sym typeface="FuturaStd-Book"/>
              </a:defRPr>
            </a:lvl8pPr>
            <a:lvl9pPr indent="685800" defTabSz="309563">
              <a:defRPr sz="1100" spc="90">
                <a:solidFill>
                  <a:srgbClr val="9C9E9E"/>
                </a:solidFill>
                <a:latin typeface="FuturaStd-Book"/>
                <a:ea typeface="FuturaStd-Book"/>
                <a:cs typeface="FuturaStd-Book"/>
                <a:sym typeface="FuturaStd-Book"/>
              </a:defRPr>
            </a:lvl9pPr>
          </a:lstStyle>
          <a:p>
            <a:fld id="{8B466926-FFCF-D849-BE20-83CC7D4E4416}" type="slidenum">
              <a:rPr lang="en-US" sz="1000" smtClean="0"/>
              <a:pPr/>
              <a:t>‹N°›</a:t>
            </a:fld>
            <a:endParaRPr lang="en-US" sz="1000" dirty="0"/>
          </a:p>
        </p:txBody>
      </p:sp>
      <p:sp>
        <p:nvSpPr>
          <p:cNvPr id="27" name="Text Placeholder 2"/>
          <p:cNvSpPr>
            <a:spLocks noGrp="1"/>
          </p:cNvSpPr>
          <p:nvPr>
            <p:ph type="body" sz="quarter" idx="25" hasCustomPrompt="1"/>
          </p:nvPr>
        </p:nvSpPr>
        <p:spPr>
          <a:xfrm>
            <a:off x="1540274" y="5311003"/>
            <a:ext cx="9703044"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8" name="Oval 27"/>
          <p:cNvSpPr/>
          <p:nvPr/>
        </p:nvSpPr>
        <p:spPr>
          <a:xfrm>
            <a:off x="547657" y="5311003"/>
            <a:ext cx="574176" cy="576072"/>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5</a:t>
            </a:r>
          </a:p>
        </p:txBody>
      </p:sp>
      <p:pic>
        <p:nvPicPr>
          <p:cNvPr id="29" name="Picture 1">
            <a:extLst>
              <a:ext uri="{FF2B5EF4-FFF2-40B4-BE49-F238E27FC236}">
                <a16:creationId xmlns:a16="http://schemas.microsoft.com/office/drawing/2014/main" xmlns="" id="{D99C038B-1214-4A41-95F9-90066846912B}"/>
              </a:ext>
            </a:extLst>
          </p:cNvPr>
          <p:cNvPicPr/>
          <p:nvPr userDrawn="1"/>
        </p:nvPicPr>
        <p:blipFill rotWithShape="1">
          <a:blip r:embed="rId2"/>
          <a:srcRect l="51202" t="41706" r="3429" b="32576"/>
          <a:stretch/>
        </p:blipFill>
        <p:spPr bwMode="auto">
          <a:xfrm>
            <a:off x="393699" y="6316519"/>
            <a:ext cx="1292225" cy="38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8916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Slide Dark w/Subtitl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2169"/>
          <a:stretch/>
        </p:blipFill>
        <p:spPr>
          <a:xfrm>
            <a:off x="13163" y="0"/>
            <a:ext cx="12318880" cy="8903071"/>
          </a:xfrm>
          <a:prstGeom prst="rect">
            <a:avLst/>
          </a:prstGeom>
        </p:spPr>
      </p:pic>
      <p:sp>
        <p:nvSpPr>
          <p:cNvPr id="4" name="Text Placeholder 10"/>
          <p:cNvSpPr>
            <a:spLocks noGrp="1"/>
          </p:cNvSpPr>
          <p:nvPr>
            <p:ph type="body" sz="quarter" idx="13" hasCustomPrompt="1"/>
          </p:nvPr>
        </p:nvSpPr>
        <p:spPr>
          <a:xfrm>
            <a:off x="473504" y="2883244"/>
            <a:ext cx="8357459"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SECTION DIVIDER TITLE</a:t>
            </a:r>
          </a:p>
        </p:txBody>
      </p:sp>
      <p:sp>
        <p:nvSpPr>
          <p:cNvPr id="5" name="Text Placeholder 18"/>
          <p:cNvSpPr>
            <a:spLocks noGrp="1"/>
          </p:cNvSpPr>
          <p:nvPr>
            <p:ph type="body" sz="quarter" idx="20" hasCustomPrompt="1"/>
          </p:nvPr>
        </p:nvSpPr>
        <p:spPr>
          <a:xfrm>
            <a:off x="473504" y="3364278"/>
            <a:ext cx="8357459"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chemeClr val="bg1"/>
                </a:solidFill>
                <a:effectLst/>
                <a:latin typeface="Arial"/>
                <a:cs typeface="Arial Black"/>
              </a:defRPr>
            </a:lvl1pPr>
          </a:lstStyle>
          <a:p>
            <a:pPr lvl="0"/>
            <a:r>
              <a:rPr lang="en-US" dirty="0"/>
              <a:t>Page Subtitle Goes Here</a:t>
            </a:r>
          </a:p>
        </p:txBody>
      </p:sp>
      <p:pic>
        <p:nvPicPr>
          <p:cNvPr id="6" name="Picture 5">
            <a:extLst>
              <a:ext uri="{FF2B5EF4-FFF2-40B4-BE49-F238E27FC236}">
                <a16:creationId xmlns:a16="http://schemas.microsoft.com/office/drawing/2014/main" xmlns="" id="{41558DD7-473D-D842-A3BB-07D455CEBDE6}"/>
              </a:ext>
            </a:extLst>
          </p:cNvPr>
          <p:cNvPicPr>
            <a:picLocks noChangeAspect="1"/>
          </p:cNvPicPr>
          <p:nvPr userDrawn="1"/>
        </p:nvPicPr>
        <p:blipFill rotWithShape="1">
          <a:blip r:embed="rId3"/>
          <a:srcRect r="71468"/>
          <a:stretch/>
        </p:blipFill>
        <p:spPr>
          <a:xfrm>
            <a:off x="11377109" y="135089"/>
            <a:ext cx="703795" cy="844031"/>
          </a:xfrm>
          <a:prstGeom prst="rect">
            <a:avLst/>
          </a:prstGeom>
        </p:spPr>
      </p:pic>
    </p:spTree>
    <p:extLst>
      <p:ext uri="{BB962C8B-B14F-4D97-AF65-F5344CB8AC3E}">
        <p14:creationId xmlns:p14="http://schemas.microsoft.com/office/powerpoint/2010/main" val="870337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Slide White w/Subtitle">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473504" y="2883244"/>
            <a:ext cx="8357459" cy="469768"/>
          </a:xfrm>
          <a:prstGeom prst="rect">
            <a:avLst/>
          </a:prstGeom>
          <a:effectLst/>
        </p:spPr>
        <p:txBody>
          <a:bodyPr vert="horz" lIns="34290" tIns="17145" rIns="34290" bIns="17145">
            <a:noAutofit/>
          </a:bodyPr>
          <a:lstStyle>
            <a:lvl1pPr marL="0" indent="0">
              <a:buNone/>
              <a:defRPr sz="3200" b="1" i="0" kern="0" cap="none" spc="0" baseline="0">
                <a:solidFill>
                  <a:srgbClr val="3EAD95"/>
                </a:solidFill>
                <a:effectLst/>
                <a:latin typeface="Arial" charset="0"/>
                <a:ea typeface="Arial" charset="0"/>
                <a:cs typeface="Arial" charset="0"/>
              </a:defRPr>
            </a:lvl1pPr>
          </a:lstStyle>
          <a:p>
            <a:pPr lvl="0"/>
            <a:r>
              <a:rPr lang="en-US" dirty="0"/>
              <a:t>SECTION DIVIDER TITLE</a:t>
            </a:r>
          </a:p>
        </p:txBody>
      </p:sp>
      <p:sp>
        <p:nvSpPr>
          <p:cNvPr id="8" name="Text Placeholder 18"/>
          <p:cNvSpPr>
            <a:spLocks noGrp="1"/>
          </p:cNvSpPr>
          <p:nvPr>
            <p:ph type="body" sz="quarter" idx="20" hasCustomPrompt="1"/>
          </p:nvPr>
        </p:nvSpPr>
        <p:spPr>
          <a:xfrm>
            <a:off x="473504" y="3364278"/>
            <a:ext cx="8357459"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a:t>Page Subtitle Goes Here</a:t>
            </a:r>
          </a:p>
        </p:txBody>
      </p:sp>
      <p:pic>
        <p:nvPicPr>
          <p:cNvPr id="5" name="Picture 4">
            <a:extLst>
              <a:ext uri="{FF2B5EF4-FFF2-40B4-BE49-F238E27FC236}">
                <a16:creationId xmlns:a16="http://schemas.microsoft.com/office/drawing/2014/main" xmlns="" id="{1505FC10-D910-554D-BB3D-09AA6FBE40F3}"/>
              </a:ext>
            </a:extLst>
          </p:cNvPr>
          <p:cNvPicPr>
            <a:picLocks noChangeAspect="1"/>
          </p:cNvPicPr>
          <p:nvPr userDrawn="1"/>
        </p:nvPicPr>
        <p:blipFill rotWithShape="1">
          <a:blip r:embed="rId2"/>
          <a:srcRect r="71468"/>
          <a:stretch/>
        </p:blipFill>
        <p:spPr>
          <a:xfrm>
            <a:off x="11377109" y="159803"/>
            <a:ext cx="703795" cy="844031"/>
          </a:xfrm>
          <a:prstGeom prst="rect">
            <a:avLst/>
          </a:prstGeom>
        </p:spPr>
      </p:pic>
    </p:spTree>
    <p:extLst>
      <p:ext uri="{BB962C8B-B14F-4D97-AF65-F5344CB8AC3E}">
        <p14:creationId xmlns:p14="http://schemas.microsoft.com/office/powerpoint/2010/main" val="3122236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A w/Sub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A19FDF-D161-3E4A-BA93-B4ABFF7950B4}"/>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sharpenSoften amount="-32000"/>
                    </a14:imgEffect>
                    <a14:imgEffect>
                      <a14:colorTemperature colorTemp="5953"/>
                    </a14:imgEffect>
                    <a14:imgEffect>
                      <a14:saturation sat="0"/>
                    </a14:imgEffect>
                  </a14:imgLayer>
                </a14:imgProps>
              </a:ext>
            </a:extLst>
          </a:blip>
          <a:srcRect b="7215"/>
          <a:stretch/>
        </p:blipFill>
        <p:spPr>
          <a:xfrm>
            <a:off x="-89587" y="-1067578"/>
            <a:ext cx="12281587" cy="8103378"/>
          </a:xfrm>
          <a:prstGeom prst="rect">
            <a:avLst/>
          </a:prstGeom>
          <a:solidFill>
            <a:schemeClr val="tx2"/>
          </a:solidFill>
        </p:spPr>
      </p:pic>
      <p:sp>
        <p:nvSpPr>
          <p:cNvPr id="9" name="Text Placeholder 10"/>
          <p:cNvSpPr>
            <a:spLocks noGrp="1"/>
          </p:cNvSpPr>
          <p:nvPr>
            <p:ph type="body" sz="quarter" idx="12" hasCustomPrompt="1"/>
          </p:nvPr>
        </p:nvSpPr>
        <p:spPr>
          <a:xfrm>
            <a:off x="3646617" y="2875006"/>
            <a:ext cx="8126084"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4" name="Text Placeholder 18"/>
          <p:cNvSpPr>
            <a:spLocks noGrp="1"/>
          </p:cNvSpPr>
          <p:nvPr>
            <p:ph type="body" sz="quarter" idx="20" hasCustomPrompt="1"/>
          </p:nvPr>
        </p:nvSpPr>
        <p:spPr>
          <a:xfrm>
            <a:off x="3646617" y="3364067"/>
            <a:ext cx="8126084"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894991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OC Dark">
    <p:spTree>
      <p:nvGrpSpPr>
        <p:cNvPr id="1" name=""/>
        <p:cNvGrpSpPr/>
        <p:nvPr/>
      </p:nvGrpSpPr>
      <p:grpSpPr>
        <a:xfrm>
          <a:off x="0" y="0"/>
          <a:ext cx="0" cy="0"/>
          <a:chOff x="0" y="0"/>
          <a:chExt cx="0" cy="0"/>
        </a:xfrm>
      </p:grpSpPr>
      <p:sp>
        <p:nvSpPr>
          <p:cNvPr id="7" name="Text Placeholder 18"/>
          <p:cNvSpPr>
            <a:spLocks noGrp="1"/>
          </p:cNvSpPr>
          <p:nvPr>
            <p:ph type="body" sz="quarter" idx="18" hasCustomPrompt="1"/>
          </p:nvPr>
        </p:nvSpPr>
        <p:spPr>
          <a:xfrm>
            <a:off x="462993" y="351453"/>
            <a:ext cx="850402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0B5258"/>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462997" y="1304146"/>
            <a:ext cx="8214839" cy="4690255"/>
          </a:xfrm>
        </p:spPr>
        <p:txBody>
          <a:bodyPr/>
          <a:lstStyle>
            <a:lvl1pPr marL="236538" indent="-236538">
              <a:buFont typeface="Arial" charset="0"/>
              <a:buChar char="•"/>
              <a:defRPr>
                <a:solidFill>
                  <a:srgbClr val="0B525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pic>
        <p:nvPicPr>
          <p:cNvPr id="9" name="Picture 8">
            <a:extLst>
              <a:ext uri="{FF2B5EF4-FFF2-40B4-BE49-F238E27FC236}">
                <a16:creationId xmlns:a16="http://schemas.microsoft.com/office/drawing/2014/main" xmlns="" id="{19D4B5F3-8596-C349-AD72-D12A4C329379}"/>
              </a:ext>
            </a:extLst>
          </p:cNvPr>
          <p:cNvPicPr>
            <a:picLocks noChangeAspect="1"/>
          </p:cNvPicPr>
          <p:nvPr userDrawn="1"/>
        </p:nvPicPr>
        <p:blipFill rotWithShape="1">
          <a:blip r:embed="rId2"/>
          <a:srcRect r="71468"/>
          <a:stretch/>
        </p:blipFill>
        <p:spPr>
          <a:xfrm>
            <a:off x="11377109" y="135089"/>
            <a:ext cx="703795" cy="844031"/>
          </a:xfrm>
          <a:prstGeom prst="rect">
            <a:avLst/>
          </a:prstGeom>
        </p:spPr>
      </p:pic>
    </p:spTree>
    <p:extLst>
      <p:ext uri="{BB962C8B-B14F-4D97-AF65-F5344CB8AC3E}">
        <p14:creationId xmlns:p14="http://schemas.microsoft.com/office/powerpoint/2010/main" val="20339370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t A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304144"/>
            <a:ext cx="11267187" cy="4690256"/>
          </a:xfrm>
        </p:spPr>
        <p:txBody>
          <a:bodyPr/>
          <a:lstStyle>
            <a:lvl1pPr marL="236538" indent="-236538">
              <a:buFont typeface="Arial" panose="020B0604020202020204" pitchFamily="34" charset="0"/>
              <a:buChar char="•"/>
              <a:defRPr>
                <a:solidFill>
                  <a:schemeClr val="tx1"/>
                </a:solidFill>
              </a:defRPr>
            </a:lvl1pPr>
            <a:lvl2pPr marL="628650" indent="-171450">
              <a:buFont typeface="Arial" panose="020B0604020202020204" pitchFamily="34" charset="0"/>
              <a:buChar char="•"/>
              <a:defRPr>
                <a:solidFill>
                  <a:schemeClr val="tx1"/>
                </a:solidFill>
              </a:defRPr>
            </a:lvl2pPr>
            <a:lvl3pPr marL="1085850" indent="-1714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721845"/>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6" name="Picture 1">
            <a:extLst>
              <a:ext uri="{FF2B5EF4-FFF2-40B4-BE49-F238E27FC236}">
                <a16:creationId xmlns:a16="http://schemas.microsoft.com/office/drawing/2014/main" xmlns="" id="{D99C038B-1214-4A41-95F9-90066846912B}"/>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725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ontent A Color Bar">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62995" y="1354413"/>
            <a:ext cx="11267187" cy="4639987"/>
          </a:xfrm>
        </p:spPr>
        <p:txBody>
          <a:bodyPr/>
          <a:lstStyle>
            <a:lvl1pPr marL="236538" indent="-236538">
              <a:buFont typeface="Arial" panose="020B0604020202020204" pitchFamily="34" charset="0"/>
              <a:buChar char="•"/>
              <a:defRPr>
                <a:solidFill>
                  <a:schemeClr val="tx1"/>
                </a:solidFill>
              </a:defRPr>
            </a:lvl1pPr>
            <a:lvl2pPr marL="628650" indent="-171450">
              <a:buFont typeface="Arial" panose="020B0604020202020204" pitchFamily="34" charset="0"/>
              <a:buChar char="•"/>
              <a:defRPr>
                <a:solidFill>
                  <a:schemeClr val="tx1"/>
                </a:solidFill>
              </a:defRPr>
            </a:lvl2pPr>
            <a:lvl3pPr marL="1085850" indent="-1714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3"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5" name="Text Placeholder 18"/>
          <p:cNvSpPr>
            <a:spLocks noGrp="1"/>
          </p:cNvSpPr>
          <p:nvPr>
            <p:ph type="body" sz="quarter" idx="21" hasCustomPrompt="1"/>
          </p:nvPr>
        </p:nvSpPr>
        <p:spPr>
          <a:xfrm>
            <a:off x="448447" y="826265"/>
            <a:ext cx="11267187" cy="305709"/>
          </a:xfrm>
          <a:prstGeom prst="rect">
            <a:avLst/>
          </a:prstGeom>
          <a:solidFill>
            <a:srgbClr val="3EAD95"/>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a:t>Question Goes Here</a:t>
            </a:r>
            <a:endParaRPr lang="en-US" dirty="0"/>
          </a:p>
        </p:txBody>
      </p:sp>
      <p:pic>
        <p:nvPicPr>
          <p:cNvPr id="8" name="Picture 1">
            <a:extLst>
              <a:ext uri="{FF2B5EF4-FFF2-40B4-BE49-F238E27FC236}">
                <a16:creationId xmlns:a16="http://schemas.microsoft.com/office/drawing/2014/main" xmlns="" id="{EC0BAAFE-AE88-5D42-ABB9-61E2893F6835}"/>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0028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1 Color Bar">
    <p:spTree>
      <p:nvGrpSpPr>
        <p:cNvPr id="1" name=""/>
        <p:cNvGrpSpPr/>
        <p:nvPr/>
      </p:nvGrpSpPr>
      <p:grpSpPr>
        <a:xfrm>
          <a:off x="0" y="0"/>
          <a:ext cx="0" cy="0"/>
          <a:chOff x="0" y="0"/>
          <a:chExt cx="0" cy="0"/>
        </a:xfrm>
      </p:grpSpPr>
      <p:sp>
        <p:nvSpPr>
          <p:cNvPr id="26" name="Oval 25"/>
          <p:cNvSpPr/>
          <p:nvPr/>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28" name="Oval 27"/>
          <p:cNvSpPr/>
          <p:nvPr/>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9"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30" name="Oval 29"/>
          <p:cNvSpPr/>
          <p:nvPr/>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1"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32" name="Oval 31"/>
          <p:cNvSpPr/>
          <p:nvPr/>
        </p:nvSpPr>
        <p:spPr>
          <a:xfrm>
            <a:off x="514509" y="246447"/>
            <a:ext cx="320040" cy="319566"/>
          </a:xfrm>
          <a:prstGeom prst="ellipse">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EAD95"/>
              </a:solidFill>
            </a:endParaRPr>
          </a:p>
        </p:txBody>
      </p:sp>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171450" indent="-171450">
              <a:buFont typeface="Arial" panose="020B0604020202020204" pitchFamily="34" charset="0"/>
              <a:buChar char="•"/>
              <a:defRPr>
                <a:solidFill>
                  <a:schemeClr val="bg2">
                    <a:lumMod val="10000"/>
                  </a:schemeClr>
                </a:solidFill>
              </a:defRPr>
            </a:lvl1pPr>
            <a:lvl2pPr marL="628650" indent="-171450">
              <a:buFont typeface="Arial" panose="020B0604020202020204" pitchFamily="34" charset="0"/>
              <a:buChar char="•"/>
              <a:defRPr>
                <a:solidFill>
                  <a:schemeClr val="bg2">
                    <a:lumMod val="10000"/>
                  </a:schemeClr>
                </a:solidFill>
              </a:defRPr>
            </a:lvl2pPr>
            <a:lvl3pPr marL="1085850" indent="-171450">
              <a:buFont typeface="Arial" panose="020B0604020202020204" pitchFamily="34" charset="0"/>
              <a:buChar char="•"/>
              <a:defRPr>
                <a:solidFill>
                  <a:schemeClr val="bg2">
                    <a:lumMod val="10000"/>
                  </a:schemeClr>
                </a:solidFill>
              </a:defRPr>
            </a:lvl3pPr>
            <a:lvl4pPr marL="1543050" indent="-171450">
              <a:buFont typeface="Arial" panose="020B0604020202020204" pitchFamily="34" charset="0"/>
              <a:buChar char="•"/>
              <a:defRPr>
                <a:solidFill>
                  <a:schemeClr val="bg2">
                    <a:lumMod val="10000"/>
                  </a:schemeClr>
                </a:solidFill>
              </a:defRPr>
            </a:lvl4pPr>
            <a:lvl5pPr marL="2000250" indent="-171450">
              <a:buFont typeface="Arial" panose="020B0604020202020204" pitchFamily="34" charset="0"/>
              <a:buChar cha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33" name="Text Placeholder 18"/>
          <p:cNvSpPr>
            <a:spLocks noGrp="1"/>
          </p:cNvSpPr>
          <p:nvPr>
            <p:ph type="body" sz="quarter" idx="25" hasCustomPrompt="1"/>
          </p:nvPr>
        </p:nvSpPr>
        <p:spPr>
          <a:xfrm>
            <a:off x="46299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7" name="Oval 16"/>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18"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rgbClr val="3EAD95"/>
                </a:solidFill>
                <a:latin typeface="Arial"/>
                <a:cs typeface="Arial Black"/>
              </a:defRPr>
            </a:lvl1pPr>
          </a:lstStyle>
          <a:p>
            <a:pPr lvl="0"/>
            <a:r>
              <a:rPr lang="en-US" dirty="0"/>
              <a:t>5</a:t>
            </a:r>
          </a:p>
        </p:txBody>
      </p:sp>
      <p:pic>
        <p:nvPicPr>
          <p:cNvPr id="22" name="Picture 1">
            <a:extLst>
              <a:ext uri="{FF2B5EF4-FFF2-40B4-BE49-F238E27FC236}">
                <a16:creationId xmlns:a16="http://schemas.microsoft.com/office/drawing/2014/main" xmlns="" id="{82E44B62-7925-6C47-8144-9F1222B53706}"/>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9400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2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1" y="246446"/>
            <a:ext cx="426087"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299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1">
            <a:extLst>
              <a:ext uri="{FF2B5EF4-FFF2-40B4-BE49-F238E27FC236}">
                <a16:creationId xmlns:a16="http://schemas.microsoft.com/office/drawing/2014/main" xmlns="" id="{2C881F0C-242D-9A4F-8D93-45107C54254F}"/>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2053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3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2993"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995" y="6336885"/>
            <a:ext cx="1414278" cy="405021"/>
          </a:xfrm>
          <a:prstGeom prst="rect">
            <a:avLst/>
          </a:prstGeom>
        </p:spPr>
      </p:pic>
      <p:pic>
        <p:nvPicPr>
          <p:cNvPr id="29" name="Picture 1">
            <a:extLst>
              <a:ext uri="{FF2B5EF4-FFF2-40B4-BE49-F238E27FC236}">
                <a16:creationId xmlns:a16="http://schemas.microsoft.com/office/drawing/2014/main" xmlns="" id="{483EFFA1-61EB-6E4F-927B-C8E4F8C75CDA}"/>
              </a:ext>
            </a:extLst>
          </p:cNvPr>
          <p:cNvPicPr/>
          <p:nvPr userDrawn="1"/>
        </p:nvPicPr>
        <p:blipFill rotWithShape="1">
          <a:blip r:embed="rId3"/>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0241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5703" y="24607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9" name="Picture 1">
            <a:extLst>
              <a:ext uri="{FF2B5EF4-FFF2-40B4-BE49-F238E27FC236}">
                <a16:creationId xmlns:a16="http://schemas.microsoft.com/office/drawing/2014/main" xmlns="" id="{E80D2577-435B-8049-BF2F-140E30102E02}"/>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7396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5703" y="24607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30" name="Picture 1">
            <a:extLst>
              <a:ext uri="{FF2B5EF4-FFF2-40B4-BE49-F238E27FC236}">
                <a16:creationId xmlns:a16="http://schemas.microsoft.com/office/drawing/2014/main" xmlns="" id="{0F8A0743-E3ED-3747-9521-59300BECEAD1}"/>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1724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ntent A w/o subtitle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351452"/>
            <a:ext cx="11267187"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3" y="1304144"/>
            <a:ext cx="11267187" cy="4690257"/>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3" name="Picture 1">
            <a:extLst>
              <a:ext uri="{FF2B5EF4-FFF2-40B4-BE49-F238E27FC236}">
                <a16:creationId xmlns:a16="http://schemas.microsoft.com/office/drawing/2014/main" xmlns="" id="{CCD282ED-73B7-B04C-A016-236CC99F3E96}"/>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4912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ontent A Right Artwork">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6" y="355658"/>
            <a:ext cx="8879481" cy="354829"/>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336553"/>
            <a:ext cx="11267187" cy="4657848"/>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5" y="726051"/>
            <a:ext cx="8867904" cy="274397"/>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6" name="Picture 1">
            <a:extLst>
              <a:ext uri="{FF2B5EF4-FFF2-40B4-BE49-F238E27FC236}">
                <a16:creationId xmlns:a16="http://schemas.microsoft.com/office/drawing/2014/main" xmlns="" id="{4711F778-F8D0-4A27-A2AD-FEB691C0C6BD}"/>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9712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B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6232969" y="1304145"/>
            <a:ext cx="5497212" cy="4690256"/>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42652"/>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462994" y="713045"/>
            <a:ext cx="1126718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5" name="Content Placeholder 4"/>
          <p:cNvSpPr>
            <a:spLocks noGrp="1"/>
          </p:cNvSpPr>
          <p:nvPr>
            <p:ph sz="quarter" idx="22" hasCustomPrompt="1"/>
          </p:nvPr>
        </p:nvSpPr>
        <p:spPr>
          <a:xfrm>
            <a:off x="462993" y="1334972"/>
            <a:ext cx="5552016" cy="4689475"/>
          </a:xfrm>
        </p:spPr>
        <p:txBody>
          <a:bodyPr/>
          <a:lstStyle>
            <a:lvl1pPr marL="285750" indent="-285750">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15" name="Picture 1">
            <a:extLst>
              <a:ext uri="{FF2B5EF4-FFF2-40B4-BE49-F238E27FC236}">
                <a16:creationId xmlns:a16="http://schemas.microsoft.com/office/drawing/2014/main" xmlns="" id="{1607DE25-9360-534C-A19C-EE132757DD6B}"/>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59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OC Numbers Color Bar">
    <p:spTree>
      <p:nvGrpSpPr>
        <p:cNvPr id="1" name=""/>
        <p:cNvGrpSpPr/>
        <p:nvPr/>
      </p:nvGrpSpPr>
      <p:grpSpPr>
        <a:xfrm>
          <a:off x="0" y="0"/>
          <a:ext cx="0" cy="0"/>
          <a:chOff x="0" y="0"/>
          <a:chExt cx="0" cy="0"/>
        </a:xfrm>
      </p:grpSpPr>
      <p:sp>
        <p:nvSpPr>
          <p:cNvPr id="2" name="Oval 1"/>
          <p:cNvSpPr/>
          <p:nvPr/>
        </p:nvSpPr>
        <p:spPr>
          <a:xfrm>
            <a:off x="547657" y="1310507"/>
            <a:ext cx="574176" cy="576072"/>
          </a:xfrm>
          <a:prstGeom prst="ellipse">
            <a:avLst/>
          </a:prstGeom>
          <a:solidFill>
            <a:srgbClr val="4BF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1</a:t>
            </a:r>
          </a:p>
        </p:txBody>
      </p:sp>
      <p:sp>
        <p:nvSpPr>
          <p:cNvPr id="11" name="Text Placeholder 18"/>
          <p:cNvSpPr>
            <a:spLocks noGrp="1"/>
          </p:cNvSpPr>
          <p:nvPr>
            <p:ph type="body" sz="quarter" idx="18" hasCustomPrompt="1"/>
          </p:nvPr>
        </p:nvSpPr>
        <p:spPr>
          <a:xfrm>
            <a:off x="462993" y="351453"/>
            <a:ext cx="10780324"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TABLE OF CONTENTS</a:t>
            </a:r>
          </a:p>
        </p:txBody>
      </p:sp>
      <p:sp>
        <p:nvSpPr>
          <p:cNvPr id="13" name="Text Placeholder 2"/>
          <p:cNvSpPr>
            <a:spLocks noGrp="1"/>
          </p:cNvSpPr>
          <p:nvPr>
            <p:ph type="body" sz="quarter" idx="20" hasCustomPrompt="1"/>
          </p:nvPr>
        </p:nvSpPr>
        <p:spPr>
          <a:xfrm>
            <a:off x="1540274" y="1310506"/>
            <a:ext cx="9703044" cy="4217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7" name="Text Placeholder 2"/>
          <p:cNvSpPr>
            <a:spLocks noGrp="1"/>
          </p:cNvSpPr>
          <p:nvPr>
            <p:ph type="body" sz="quarter" idx="22" hasCustomPrompt="1"/>
          </p:nvPr>
        </p:nvSpPr>
        <p:spPr>
          <a:xfrm>
            <a:off x="1540277" y="2323681"/>
            <a:ext cx="9703044" cy="4404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4" name="Text Placeholder 2"/>
          <p:cNvSpPr>
            <a:spLocks noGrp="1"/>
          </p:cNvSpPr>
          <p:nvPr>
            <p:ph type="body" sz="quarter" idx="23" hasCustomPrompt="1"/>
          </p:nvPr>
        </p:nvSpPr>
        <p:spPr>
          <a:xfrm>
            <a:off x="1540275" y="3336854"/>
            <a:ext cx="9703044" cy="42739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5" name="Text Placeholder 2"/>
          <p:cNvSpPr>
            <a:spLocks noGrp="1"/>
          </p:cNvSpPr>
          <p:nvPr>
            <p:ph type="body" sz="quarter" idx="24" hasCustomPrompt="1"/>
          </p:nvPr>
        </p:nvSpPr>
        <p:spPr>
          <a:xfrm>
            <a:off x="1540274" y="4350027"/>
            <a:ext cx="9703044"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8" name="Oval 17"/>
          <p:cNvSpPr/>
          <p:nvPr/>
        </p:nvSpPr>
        <p:spPr>
          <a:xfrm>
            <a:off x="537075" y="2331619"/>
            <a:ext cx="574176" cy="576072"/>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2</a:t>
            </a:r>
          </a:p>
        </p:txBody>
      </p:sp>
      <p:sp>
        <p:nvSpPr>
          <p:cNvPr id="19" name="Oval 18"/>
          <p:cNvSpPr/>
          <p:nvPr/>
        </p:nvSpPr>
        <p:spPr>
          <a:xfrm>
            <a:off x="547657" y="3336854"/>
            <a:ext cx="574176" cy="576072"/>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3</a:t>
            </a:r>
          </a:p>
        </p:txBody>
      </p:sp>
      <p:sp>
        <p:nvSpPr>
          <p:cNvPr id="20" name="Oval 19"/>
          <p:cNvSpPr/>
          <p:nvPr/>
        </p:nvSpPr>
        <p:spPr>
          <a:xfrm>
            <a:off x="547657" y="4350027"/>
            <a:ext cx="574176" cy="576072"/>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4</a:t>
            </a:r>
          </a:p>
        </p:txBody>
      </p:sp>
      <p:sp>
        <p:nvSpPr>
          <p:cNvPr id="26" name="Slide Number Placeholder 4"/>
          <p:cNvSpPr txBox="1">
            <a:spLocks/>
          </p:cNvSpPr>
          <p:nvPr/>
        </p:nvSpPr>
        <p:spPr>
          <a:xfrm>
            <a:off x="11176001" y="6460434"/>
            <a:ext cx="539633" cy="219766"/>
          </a:xfrm>
          <a:prstGeom prst="rect">
            <a:avLst/>
          </a:prstGeom>
        </p:spPr>
        <p:txBody>
          <a:bodyPr vert="horz" lIns="0" tIns="0" rIns="0" bIns="0" rtlCol="0" anchor="b" anchorCtr="0"/>
          <a:lstStyle>
            <a:lvl1pPr algn="r" defTabSz="309563">
              <a:defRPr sz="1000" spc="90">
                <a:solidFill>
                  <a:schemeClr val="tx1">
                    <a:tint val="75000"/>
                  </a:schemeClr>
                </a:solidFill>
                <a:latin typeface="Arial" charset="0"/>
                <a:ea typeface="Arial" charset="0"/>
                <a:cs typeface="Arial" charset="0"/>
                <a:sym typeface="FuturaStd-Book"/>
              </a:defRPr>
            </a:lvl1pPr>
            <a:lvl2pPr indent="85725" defTabSz="309563">
              <a:defRPr sz="1100" spc="90">
                <a:solidFill>
                  <a:srgbClr val="9C9E9E"/>
                </a:solidFill>
                <a:latin typeface="FuturaStd-Book"/>
                <a:ea typeface="FuturaStd-Book"/>
                <a:cs typeface="FuturaStd-Book"/>
                <a:sym typeface="FuturaStd-Book"/>
              </a:defRPr>
            </a:lvl2pPr>
            <a:lvl3pPr indent="171450" defTabSz="309563">
              <a:defRPr sz="1100" spc="90">
                <a:solidFill>
                  <a:srgbClr val="9C9E9E"/>
                </a:solidFill>
                <a:latin typeface="FuturaStd-Book"/>
                <a:ea typeface="FuturaStd-Book"/>
                <a:cs typeface="FuturaStd-Book"/>
                <a:sym typeface="FuturaStd-Book"/>
              </a:defRPr>
            </a:lvl3pPr>
            <a:lvl4pPr indent="257175" defTabSz="309563">
              <a:defRPr sz="1100" spc="90">
                <a:solidFill>
                  <a:srgbClr val="9C9E9E"/>
                </a:solidFill>
                <a:latin typeface="FuturaStd-Book"/>
                <a:ea typeface="FuturaStd-Book"/>
                <a:cs typeface="FuturaStd-Book"/>
                <a:sym typeface="FuturaStd-Book"/>
              </a:defRPr>
            </a:lvl4pPr>
            <a:lvl5pPr indent="342900" defTabSz="309563">
              <a:defRPr sz="1100" spc="90">
                <a:solidFill>
                  <a:srgbClr val="9C9E9E"/>
                </a:solidFill>
                <a:latin typeface="FuturaStd-Book"/>
                <a:ea typeface="FuturaStd-Book"/>
                <a:cs typeface="FuturaStd-Book"/>
                <a:sym typeface="FuturaStd-Book"/>
              </a:defRPr>
            </a:lvl5pPr>
            <a:lvl6pPr indent="428625" defTabSz="309563">
              <a:defRPr sz="1100" spc="90">
                <a:solidFill>
                  <a:srgbClr val="9C9E9E"/>
                </a:solidFill>
                <a:latin typeface="FuturaStd-Book"/>
                <a:ea typeface="FuturaStd-Book"/>
                <a:cs typeface="FuturaStd-Book"/>
                <a:sym typeface="FuturaStd-Book"/>
              </a:defRPr>
            </a:lvl6pPr>
            <a:lvl7pPr indent="514350" defTabSz="309563">
              <a:defRPr sz="1100" spc="90">
                <a:solidFill>
                  <a:srgbClr val="9C9E9E"/>
                </a:solidFill>
                <a:latin typeface="FuturaStd-Book"/>
                <a:ea typeface="FuturaStd-Book"/>
                <a:cs typeface="FuturaStd-Book"/>
                <a:sym typeface="FuturaStd-Book"/>
              </a:defRPr>
            </a:lvl7pPr>
            <a:lvl8pPr indent="600075" defTabSz="309563">
              <a:defRPr sz="1100" spc="90">
                <a:solidFill>
                  <a:srgbClr val="9C9E9E"/>
                </a:solidFill>
                <a:latin typeface="FuturaStd-Book"/>
                <a:ea typeface="FuturaStd-Book"/>
                <a:cs typeface="FuturaStd-Book"/>
                <a:sym typeface="FuturaStd-Book"/>
              </a:defRPr>
            </a:lvl8pPr>
            <a:lvl9pPr indent="685800" defTabSz="309563">
              <a:defRPr sz="1100" spc="90">
                <a:solidFill>
                  <a:srgbClr val="9C9E9E"/>
                </a:solidFill>
                <a:latin typeface="FuturaStd-Book"/>
                <a:ea typeface="FuturaStd-Book"/>
                <a:cs typeface="FuturaStd-Book"/>
                <a:sym typeface="FuturaStd-Book"/>
              </a:defRPr>
            </a:lvl9pPr>
          </a:lstStyle>
          <a:p>
            <a:fld id="{8B466926-FFCF-D849-BE20-83CC7D4E4416}" type="slidenum">
              <a:rPr lang="en-US" sz="1000" smtClean="0"/>
              <a:pPr/>
              <a:t>‹N°›</a:t>
            </a:fld>
            <a:endParaRPr lang="en-US" sz="1000" dirty="0"/>
          </a:p>
        </p:txBody>
      </p:sp>
      <p:sp>
        <p:nvSpPr>
          <p:cNvPr id="27" name="Text Placeholder 2"/>
          <p:cNvSpPr>
            <a:spLocks noGrp="1"/>
          </p:cNvSpPr>
          <p:nvPr>
            <p:ph type="body" sz="quarter" idx="25" hasCustomPrompt="1"/>
          </p:nvPr>
        </p:nvSpPr>
        <p:spPr>
          <a:xfrm>
            <a:off x="1540274" y="5311003"/>
            <a:ext cx="9703044"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8" name="Oval 27"/>
          <p:cNvSpPr/>
          <p:nvPr/>
        </p:nvSpPr>
        <p:spPr>
          <a:xfrm>
            <a:off x="547657" y="5311003"/>
            <a:ext cx="574176" cy="576072"/>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5</a:t>
            </a:r>
          </a:p>
        </p:txBody>
      </p:sp>
      <p:pic>
        <p:nvPicPr>
          <p:cNvPr id="29" name="Picture 1">
            <a:extLst>
              <a:ext uri="{FF2B5EF4-FFF2-40B4-BE49-F238E27FC236}">
                <a16:creationId xmlns:a16="http://schemas.microsoft.com/office/drawing/2014/main" xmlns="" id="{D99C038B-1214-4A41-95F9-90066846912B}"/>
              </a:ext>
            </a:extLst>
          </p:cNvPr>
          <p:cNvPicPr/>
          <p:nvPr userDrawn="1"/>
        </p:nvPicPr>
        <p:blipFill rotWithShape="1">
          <a:blip r:embed="rId2"/>
          <a:srcRect l="51202" t="41706" r="3429" b="32576"/>
          <a:stretch/>
        </p:blipFill>
        <p:spPr bwMode="auto">
          <a:xfrm>
            <a:off x="393699" y="6316519"/>
            <a:ext cx="1292225" cy="38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7065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B w/o Subtitle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6232969" y="1304145"/>
            <a:ext cx="5497212" cy="4702700"/>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59185"/>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0" name="Content Placeholder 4"/>
          <p:cNvSpPr>
            <a:spLocks noGrp="1"/>
          </p:cNvSpPr>
          <p:nvPr>
            <p:ph sz="quarter" idx="22" hasCustomPrompt="1"/>
          </p:nvPr>
        </p:nvSpPr>
        <p:spPr>
          <a:xfrm>
            <a:off x="462993" y="1334972"/>
            <a:ext cx="5552016" cy="4689475"/>
          </a:xfrm>
        </p:spPr>
        <p:txBody>
          <a:bodyPr/>
          <a:lstStyle>
            <a:lvl1pPr marL="236538" indent="-236538">
              <a:buFont typeface="Arial" panose="020B0604020202020204" pitchFamily="34" charset="0"/>
              <a:buChar char="•"/>
              <a:defRPr baseline="0"/>
            </a:lvl1pPr>
          </a:lstStyle>
          <a:p>
            <a:pPr lvl="0"/>
            <a:r>
              <a:rPr lang="en-US" dirty="0"/>
              <a:t>Click Icons to add media</a:t>
            </a:r>
          </a:p>
        </p:txBody>
      </p:sp>
      <p:pic>
        <p:nvPicPr>
          <p:cNvPr id="15" name="Picture 1">
            <a:extLst>
              <a:ext uri="{FF2B5EF4-FFF2-40B4-BE49-F238E27FC236}">
                <a16:creationId xmlns:a16="http://schemas.microsoft.com/office/drawing/2014/main" xmlns="" id="{1C038596-9F56-054C-B0FE-6087231FCF54}"/>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0287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B Right Artwork">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5280145" y="1338938"/>
            <a:ext cx="4191233" cy="4667907"/>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51452"/>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462994" y="721845"/>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462993" y="1336553"/>
            <a:ext cx="4606312" cy="4687894"/>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7" name="Picture 1">
            <a:extLst>
              <a:ext uri="{FF2B5EF4-FFF2-40B4-BE49-F238E27FC236}">
                <a16:creationId xmlns:a16="http://schemas.microsoft.com/office/drawing/2014/main" xmlns="" id="{5E821466-4BBE-44C5-9144-CF132BBEA8D9}"/>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1666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ntent C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462994"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7" name="Picture Placeholder 2"/>
          <p:cNvSpPr>
            <a:spLocks noGrp="1"/>
          </p:cNvSpPr>
          <p:nvPr>
            <p:ph type="pic" sz="quarter" idx="28"/>
          </p:nvPr>
        </p:nvSpPr>
        <p:spPr>
          <a:xfrm>
            <a:off x="3342859" y="1314815"/>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28" name="Picture Placeholder 2"/>
          <p:cNvSpPr>
            <a:spLocks noGrp="1"/>
          </p:cNvSpPr>
          <p:nvPr>
            <p:ph type="pic" sz="quarter" idx="29"/>
          </p:nvPr>
        </p:nvSpPr>
        <p:spPr>
          <a:xfrm>
            <a:off x="6317810"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9" name="Picture Placeholder 2"/>
          <p:cNvSpPr>
            <a:spLocks noGrp="1"/>
          </p:cNvSpPr>
          <p:nvPr>
            <p:ph type="pic" sz="quarter" idx="30"/>
          </p:nvPr>
        </p:nvSpPr>
        <p:spPr>
          <a:xfrm>
            <a:off x="9326666"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13" name="Text Placeholder 10"/>
          <p:cNvSpPr>
            <a:spLocks noGrp="1"/>
          </p:cNvSpPr>
          <p:nvPr>
            <p:ph type="body" sz="quarter" idx="13"/>
          </p:nvPr>
        </p:nvSpPr>
        <p:spPr>
          <a:xfrm>
            <a:off x="3325271" y="316530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6315318" y="3154640"/>
            <a:ext cx="238715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9326666" y="3154640"/>
            <a:ext cx="238715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462409" y="316530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462993" y="350385"/>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20" name="Text Placeholder 18"/>
          <p:cNvSpPr>
            <a:spLocks noGrp="1"/>
          </p:cNvSpPr>
          <p:nvPr>
            <p:ph type="body" sz="quarter" idx="20" hasCustomPrompt="1"/>
          </p:nvPr>
        </p:nvSpPr>
        <p:spPr>
          <a:xfrm>
            <a:off x="462995" y="720778"/>
            <a:ext cx="11267187"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a:t>Page Subtitle Goes Here</a:t>
            </a:r>
          </a:p>
        </p:txBody>
      </p:sp>
      <p:sp>
        <p:nvSpPr>
          <p:cNvPr id="16"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30" name="Picture Placeholder 2"/>
          <p:cNvSpPr>
            <a:spLocks noGrp="1"/>
          </p:cNvSpPr>
          <p:nvPr>
            <p:ph type="pic" sz="quarter" idx="31"/>
          </p:nvPr>
        </p:nvSpPr>
        <p:spPr>
          <a:xfrm>
            <a:off x="431582"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31" name="Picture Placeholder 2"/>
          <p:cNvSpPr>
            <a:spLocks noGrp="1"/>
          </p:cNvSpPr>
          <p:nvPr>
            <p:ph type="pic" sz="quarter" idx="32"/>
          </p:nvPr>
        </p:nvSpPr>
        <p:spPr>
          <a:xfrm>
            <a:off x="3311447" y="4072115"/>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32" name="Picture Placeholder 2"/>
          <p:cNvSpPr>
            <a:spLocks noGrp="1"/>
          </p:cNvSpPr>
          <p:nvPr>
            <p:ph type="pic" sz="quarter" idx="33"/>
          </p:nvPr>
        </p:nvSpPr>
        <p:spPr>
          <a:xfrm>
            <a:off x="6286398"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33" name="Picture Placeholder 2"/>
          <p:cNvSpPr>
            <a:spLocks noGrp="1"/>
          </p:cNvSpPr>
          <p:nvPr>
            <p:ph type="pic" sz="quarter" idx="34"/>
          </p:nvPr>
        </p:nvSpPr>
        <p:spPr>
          <a:xfrm>
            <a:off x="9295254"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pic>
        <p:nvPicPr>
          <p:cNvPr id="34" name="Picture 1">
            <a:extLst>
              <a:ext uri="{FF2B5EF4-FFF2-40B4-BE49-F238E27FC236}">
                <a16:creationId xmlns:a16="http://schemas.microsoft.com/office/drawing/2014/main" xmlns="" id="{C11F9601-3AAE-4347-8B19-7F64EC5A718C}"/>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3261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ntent C w/o Subtitle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465529"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7" name="Picture Placeholder 2"/>
          <p:cNvSpPr>
            <a:spLocks noGrp="1"/>
          </p:cNvSpPr>
          <p:nvPr>
            <p:ph type="pic" sz="quarter" idx="28"/>
          </p:nvPr>
        </p:nvSpPr>
        <p:spPr>
          <a:xfrm>
            <a:off x="3345394" y="130795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28" name="Picture Placeholder 2"/>
          <p:cNvSpPr>
            <a:spLocks noGrp="1"/>
          </p:cNvSpPr>
          <p:nvPr>
            <p:ph type="pic" sz="quarter" idx="29"/>
          </p:nvPr>
        </p:nvSpPr>
        <p:spPr>
          <a:xfrm>
            <a:off x="6320345"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9" name="Picture Placeholder 2"/>
          <p:cNvSpPr>
            <a:spLocks noGrp="1"/>
          </p:cNvSpPr>
          <p:nvPr>
            <p:ph type="pic" sz="quarter" idx="30"/>
          </p:nvPr>
        </p:nvSpPr>
        <p:spPr>
          <a:xfrm>
            <a:off x="9329201"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13" name="Text Placeholder 10"/>
          <p:cNvSpPr>
            <a:spLocks noGrp="1"/>
          </p:cNvSpPr>
          <p:nvPr>
            <p:ph type="body" sz="quarter" idx="13"/>
          </p:nvPr>
        </p:nvSpPr>
        <p:spPr>
          <a:xfrm>
            <a:off x="3327806" y="315844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6317853" y="3147779"/>
            <a:ext cx="238715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9329200" y="3147779"/>
            <a:ext cx="238715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464943" y="315844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462993" y="351453"/>
            <a:ext cx="1126718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6"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5" name="Picture 1">
            <a:extLst>
              <a:ext uri="{FF2B5EF4-FFF2-40B4-BE49-F238E27FC236}">
                <a16:creationId xmlns:a16="http://schemas.microsoft.com/office/drawing/2014/main" xmlns="" id="{E8896683-40BA-4742-BD64-95C3E9C23CB7}"/>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6986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D Color Bar">
    <p:spTree>
      <p:nvGrpSpPr>
        <p:cNvPr id="1" name=""/>
        <p:cNvGrpSpPr/>
        <p:nvPr/>
      </p:nvGrpSpPr>
      <p:grpSpPr>
        <a:xfrm>
          <a:off x="0" y="0"/>
          <a:ext cx="0" cy="0"/>
          <a:chOff x="0" y="0"/>
          <a:chExt cx="0" cy="0"/>
        </a:xfrm>
      </p:grpSpPr>
      <p:sp>
        <p:nvSpPr>
          <p:cNvPr id="13" name="Text Placeholder 18"/>
          <p:cNvSpPr>
            <a:spLocks noGrp="1"/>
          </p:cNvSpPr>
          <p:nvPr>
            <p:ph type="body" sz="quarter" idx="12" hasCustomPrompt="1"/>
          </p:nvPr>
        </p:nvSpPr>
        <p:spPr>
          <a:xfrm>
            <a:off x="462995" y="5656371"/>
            <a:ext cx="11267187" cy="338029"/>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7" name="Content Placeholder 4"/>
          <p:cNvSpPr>
            <a:spLocks noGrp="1"/>
          </p:cNvSpPr>
          <p:nvPr>
            <p:ph sz="quarter" idx="22" hasCustomPrompt="1"/>
          </p:nvPr>
        </p:nvSpPr>
        <p:spPr>
          <a:xfrm>
            <a:off x="462993" y="351452"/>
            <a:ext cx="11252640" cy="5085152"/>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12" name="Picture 1">
            <a:extLst>
              <a:ext uri="{FF2B5EF4-FFF2-40B4-BE49-F238E27FC236}">
                <a16:creationId xmlns:a16="http://schemas.microsoft.com/office/drawing/2014/main" xmlns="" id="{8C2544A2-F9AE-BE40-A358-4C2D0AAD472D}"/>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454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ontent E Color Bar">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462993" y="1334972"/>
            <a:ext cx="11267187" cy="4689475"/>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sp>
        <p:nvSpPr>
          <p:cNvPr id="15"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448447" y="826265"/>
            <a:ext cx="11267187" cy="305709"/>
          </a:xfrm>
          <a:prstGeom prst="rect">
            <a:avLst/>
          </a:prstGeom>
          <a:solidFill>
            <a:srgbClr val="3EAD95"/>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dirty="0"/>
              <a:t>Question Goes Here</a:t>
            </a:r>
          </a:p>
        </p:txBody>
      </p:sp>
      <p:pic>
        <p:nvPicPr>
          <p:cNvPr id="12" name="Picture 1">
            <a:extLst>
              <a:ext uri="{FF2B5EF4-FFF2-40B4-BE49-F238E27FC236}">
                <a16:creationId xmlns:a16="http://schemas.microsoft.com/office/drawing/2014/main" xmlns="" id="{BD379497-5880-48A1-A6A5-D239D7B4EC0C}"/>
              </a:ext>
            </a:extLst>
          </p:cNvPr>
          <p:cNvPicPr/>
          <p:nvPr userDrawn="1"/>
        </p:nvPicPr>
        <p:blipFill rotWithShape="1">
          <a:blip r:embed="rId2"/>
          <a:srcRect l="51202" t="41706" r="3429" b="32576"/>
          <a:stretch/>
        </p:blipFill>
        <p:spPr bwMode="auto">
          <a:xfrm>
            <a:off x="458437" y="6309698"/>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7202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Methodology Template Icons Color Bar">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2027138" y="1320219"/>
            <a:ext cx="9703044"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1" name="Text Placeholder 18"/>
          <p:cNvSpPr>
            <a:spLocks noGrp="1"/>
          </p:cNvSpPr>
          <p:nvPr>
            <p:ph type="body" sz="quarter" idx="18" hasCustomPrompt="1"/>
          </p:nvPr>
        </p:nvSpPr>
        <p:spPr>
          <a:xfrm>
            <a:off x="488517" y="357610"/>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488518" y="728003"/>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Commentary on goal and protocols.</a:t>
            </a:r>
          </a:p>
        </p:txBody>
      </p:sp>
      <p:sp>
        <p:nvSpPr>
          <p:cNvPr id="15" name="Text Placeholder 2"/>
          <p:cNvSpPr>
            <a:spLocks noGrp="1"/>
          </p:cNvSpPr>
          <p:nvPr>
            <p:ph type="body" sz="quarter" idx="22" hasCustomPrompt="1"/>
          </p:nvPr>
        </p:nvSpPr>
        <p:spPr>
          <a:xfrm>
            <a:off x="2027138" y="2600706"/>
            <a:ext cx="9703044" cy="822800"/>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50" y="5161685"/>
            <a:ext cx="822798" cy="822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50" y="2600708"/>
            <a:ext cx="822798" cy="8227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50" y="3881197"/>
            <a:ext cx="822798" cy="8227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24" y="1320219"/>
            <a:ext cx="822798" cy="822798"/>
          </a:xfrm>
          <a:prstGeom prst="rect">
            <a:avLst/>
          </a:prstGeom>
        </p:spPr>
      </p:pic>
      <p:sp>
        <p:nvSpPr>
          <p:cNvPr id="22" name="Text Placeholder 2"/>
          <p:cNvSpPr>
            <a:spLocks noGrp="1"/>
          </p:cNvSpPr>
          <p:nvPr>
            <p:ph type="body" sz="quarter" idx="23" hasCustomPrompt="1"/>
          </p:nvPr>
        </p:nvSpPr>
        <p:spPr>
          <a:xfrm>
            <a:off x="2027137" y="3881196"/>
            <a:ext cx="9703044" cy="822799"/>
          </a:xfrm>
        </p:spPr>
        <p:txBody>
          <a:bodyPr anchor="t" anchorCtr="0"/>
          <a:lstStyle>
            <a:lvl1pPr marL="0" indent="0">
              <a:buNone/>
              <a:defRPr>
                <a:solidFill>
                  <a:schemeClr val="tx1"/>
                </a:solidFill>
              </a:defRPr>
            </a:lvl1pPr>
          </a:lstStyle>
          <a:p>
            <a:pPr lvl="0"/>
            <a:r>
              <a:rPr lang="en-US" dirty="0"/>
              <a:t>Third point here.</a:t>
            </a:r>
          </a:p>
          <a:p>
            <a:pPr lvl="0"/>
            <a:endParaRPr lang="en-US" dirty="0"/>
          </a:p>
          <a:p>
            <a:pPr lvl="0"/>
            <a:endParaRPr lang="en-US" dirty="0"/>
          </a:p>
        </p:txBody>
      </p:sp>
      <p:sp>
        <p:nvSpPr>
          <p:cNvPr id="23" name="Text Placeholder 2"/>
          <p:cNvSpPr>
            <a:spLocks noGrp="1"/>
          </p:cNvSpPr>
          <p:nvPr>
            <p:ph type="body" sz="quarter" idx="24" hasCustomPrompt="1"/>
          </p:nvPr>
        </p:nvSpPr>
        <p:spPr>
          <a:xfrm>
            <a:off x="2052662" y="5161684"/>
            <a:ext cx="9703044" cy="822799"/>
          </a:xfrm>
        </p:spPr>
        <p:txBody>
          <a:bodyPr anchor="t" anchorCtr="0"/>
          <a:lstStyle>
            <a:lvl1pPr marL="0" indent="0">
              <a:buNone/>
              <a:defRPr>
                <a:solidFill>
                  <a:schemeClr val="tx1"/>
                </a:solidFill>
              </a:defRPr>
            </a:lvl1pPr>
          </a:lstStyle>
          <a:p>
            <a:pPr lvl="0"/>
            <a:r>
              <a:rPr lang="en-US" dirty="0"/>
              <a:t>Fourth point here.</a:t>
            </a:r>
          </a:p>
          <a:p>
            <a:pPr lvl="0"/>
            <a:endParaRPr lang="en-US" dirty="0"/>
          </a:p>
          <a:p>
            <a:pPr lvl="0"/>
            <a:endParaRPr lang="en-US" dirty="0"/>
          </a:p>
        </p:txBody>
      </p:sp>
      <p:sp>
        <p:nvSpPr>
          <p:cNvPr id="18"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0" name="Picture 1">
            <a:extLst>
              <a:ext uri="{FF2B5EF4-FFF2-40B4-BE49-F238E27FC236}">
                <a16:creationId xmlns:a16="http://schemas.microsoft.com/office/drawing/2014/main" xmlns="" id="{C7167074-497F-4A42-BCAB-F2FFE3878957}"/>
              </a:ext>
            </a:extLst>
          </p:cNvPr>
          <p:cNvPicPr/>
          <p:nvPr userDrawn="1"/>
        </p:nvPicPr>
        <p:blipFill rotWithShape="1">
          <a:blip r:embed="rId6"/>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4882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Methodology Solutions Icons Color Ba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49" y="1104483"/>
            <a:ext cx="1363576" cy="1369053"/>
          </a:xfrm>
          <a:prstGeom prst="rect">
            <a:avLst/>
          </a:prstGeom>
          <a:noFill/>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641" y="2335567"/>
            <a:ext cx="1422615" cy="1428329"/>
          </a:xfrm>
          <a:prstGeom prst="rect">
            <a:avLst/>
          </a:prstGeom>
          <a:noFill/>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136" y="3571585"/>
            <a:ext cx="1414229" cy="1419909"/>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503" y="4875837"/>
            <a:ext cx="1407060" cy="1412711"/>
          </a:xfrm>
          <a:prstGeom prst="rect">
            <a:avLst/>
          </a:prstGeom>
          <a:noFill/>
        </p:spPr>
      </p:pic>
      <p:sp>
        <p:nvSpPr>
          <p:cNvPr id="11" name="Text Placeholder 18"/>
          <p:cNvSpPr>
            <a:spLocks noGrp="1"/>
          </p:cNvSpPr>
          <p:nvPr>
            <p:ph type="body" sz="quarter" idx="18" hasCustomPrompt="1"/>
          </p:nvPr>
        </p:nvSpPr>
        <p:spPr>
          <a:xfrm>
            <a:off x="462993" y="356391"/>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462994" y="726784"/>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Showing Harris tools used.</a:t>
            </a:r>
          </a:p>
        </p:txBody>
      </p:sp>
      <p:sp>
        <p:nvSpPr>
          <p:cNvPr id="10" name="Text Placeholder 2"/>
          <p:cNvSpPr>
            <a:spLocks noGrp="1"/>
          </p:cNvSpPr>
          <p:nvPr>
            <p:ph type="body" sz="quarter" idx="23" hasCustomPrompt="1"/>
          </p:nvPr>
        </p:nvSpPr>
        <p:spPr>
          <a:xfrm>
            <a:off x="2027138" y="1302827"/>
            <a:ext cx="9703044" cy="822798"/>
          </a:xfrm>
        </p:spPr>
        <p:txBody>
          <a:bodyPr anchor="t" anchorCtr="0"/>
          <a:lstStyle>
            <a:lvl1pPr marL="0" indent="0">
              <a:buNone/>
              <a:defRPr>
                <a:solidFill>
                  <a:schemeClr val="tx1"/>
                </a:solidFill>
              </a:defRPr>
            </a:lvl1pPr>
          </a:lstStyle>
          <a:p>
            <a:pPr lvl="0"/>
            <a:r>
              <a:rPr lang="en-US" dirty="0" err="1"/>
              <a:t>PowerSuite</a:t>
            </a:r>
            <a:endParaRPr lang="en-US" dirty="0"/>
          </a:p>
          <a:p>
            <a:pPr lvl="0"/>
            <a:r>
              <a:rPr lang="en-US" dirty="0"/>
              <a:t>We conducted research using our proprietary tool, </a:t>
            </a:r>
            <a:r>
              <a:rPr lang="en-US" dirty="0" err="1"/>
              <a:t>PowerSuite</a:t>
            </a:r>
            <a:r>
              <a:rPr lang="en-US" dirty="0"/>
              <a:t> to provide XYZ results...</a:t>
            </a:r>
          </a:p>
        </p:txBody>
      </p:sp>
      <p:sp>
        <p:nvSpPr>
          <p:cNvPr id="16" name="Text Placeholder 2"/>
          <p:cNvSpPr>
            <a:spLocks noGrp="1"/>
          </p:cNvSpPr>
          <p:nvPr>
            <p:ph type="body" sz="quarter" idx="24" hasCustomPrompt="1"/>
          </p:nvPr>
        </p:nvSpPr>
        <p:spPr>
          <a:xfrm>
            <a:off x="2027138" y="2556209"/>
            <a:ext cx="9703044" cy="822798"/>
          </a:xfrm>
        </p:spPr>
        <p:txBody>
          <a:bodyPr anchor="t" anchorCtr="0"/>
          <a:lstStyle>
            <a:lvl1pPr marL="0" indent="0">
              <a:buNone/>
              <a:defRPr>
                <a:solidFill>
                  <a:schemeClr val="tx1"/>
                </a:solidFill>
              </a:defRPr>
            </a:lvl1pPr>
          </a:lstStyle>
          <a:p>
            <a:pPr lvl="0"/>
            <a:r>
              <a:rPr lang="en-US" dirty="0"/>
              <a:t>Employee research</a:t>
            </a:r>
          </a:p>
          <a:p>
            <a:pPr lvl="0"/>
            <a:r>
              <a:rPr lang="en-US" dirty="0"/>
              <a:t>We conducted employee research…</a:t>
            </a:r>
          </a:p>
          <a:p>
            <a:pPr lvl="0"/>
            <a:endParaRPr lang="en-US" dirty="0"/>
          </a:p>
        </p:txBody>
      </p:sp>
      <p:sp>
        <p:nvSpPr>
          <p:cNvPr id="23" name="Text Placeholder 2"/>
          <p:cNvSpPr>
            <a:spLocks noGrp="1"/>
          </p:cNvSpPr>
          <p:nvPr>
            <p:ph type="body" sz="quarter" idx="25" hasCustomPrompt="1"/>
          </p:nvPr>
        </p:nvSpPr>
        <p:spPr>
          <a:xfrm>
            <a:off x="2027137" y="3772299"/>
            <a:ext cx="9703044" cy="822798"/>
          </a:xfrm>
        </p:spPr>
        <p:txBody>
          <a:bodyPr anchor="t" anchorCtr="0"/>
          <a:lstStyle>
            <a:lvl1pPr marL="0" indent="0">
              <a:buNone/>
              <a:defRPr baseline="0">
                <a:solidFill>
                  <a:schemeClr val="tx1"/>
                </a:solidFill>
              </a:defRPr>
            </a:lvl1pPr>
          </a:lstStyle>
          <a:p>
            <a:pPr lvl="0"/>
            <a:r>
              <a:rPr lang="en-US" dirty="0"/>
              <a:t>Stakeholder Relationships</a:t>
            </a:r>
          </a:p>
          <a:p>
            <a:pPr lvl="0"/>
            <a:r>
              <a:rPr lang="en-US" dirty="0"/>
              <a:t>We conducted stakeholder relationship analytics…</a:t>
            </a:r>
          </a:p>
        </p:txBody>
      </p:sp>
      <p:sp>
        <p:nvSpPr>
          <p:cNvPr id="24" name="Text Placeholder 2"/>
          <p:cNvSpPr>
            <a:spLocks noGrp="1"/>
          </p:cNvSpPr>
          <p:nvPr>
            <p:ph type="body" sz="quarter" idx="26" hasCustomPrompt="1"/>
          </p:nvPr>
        </p:nvSpPr>
        <p:spPr>
          <a:xfrm>
            <a:off x="2012590" y="5034565"/>
            <a:ext cx="9703044" cy="822798"/>
          </a:xfrm>
        </p:spPr>
        <p:txBody>
          <a:bodyPr anchor="t" anchorCtr="0"/>
          <a:lstStyle>
            <a:lvl1pPr marL="0" indent="0">
              <a:buNone/>
              <a:defRPr baseline="0">
                <a:solidFill>
                  <a:schemeClr val="tx1"/>
                </a:solidFill>
              </a:defRPr>
            </a:lvl1pPr>
          </a:lstStyle>
          <a:p>
            <a:pPr lvl="0"/>
            <a:r>
              <a:rPr lang="en-US" dirty="0"/>
              <a:t>Branding &amp; Communications</a:t>
            </a:r>
          </a:p>
          <a:p>
            <a:pPr lvl="0"/>
            <a:r>
              <a:rPr lang="en-US" dirty="0"/>
              <a:t>We determined branding &amp; communications strategies…</a:t>
            </a:r>
          </a:p>
          <a:p>
            <a:pPr lvl="0"/>
            <a:endParaRPr lang="en-US" dirty="0"/>
          </a:p>
          <a:p>
            <a:pPr lvl="0"/>
            <a:endParaRPr lang="en-US" dirty="0"/>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1" name="Picture 1">
            <a:extLst>
              <a:ext uri="{FF2B5EF4-FFF2-40B4-BE49-F238E27FC236}">
                <a16:creationId xmlns:a16="http://schemas.microsoft.com/office/drawing/2014/main" xmlns="" id="{C2F96D7F-EEE7-784E-AAB3-6A797C34152B}"/>
              </a:ext>
            </a:extLst>
          </p:cNvPr>
          <p:cNvPicPr/>
          <p:nvPr userDrawn="1"/>
        </p:nvPicPr>
        <p:blipFill rotWithShape="1">
          <a:blip r:embed="rId6"/>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3944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Key Learnings Color Bar">
    <p:spTree>
      <p:nvGrpSpPr>
        <p:cNvPr id="1" name=""/>
        <p:cNvGrpSpPr/>
        <p:nvPr/>
      </p:nvGrpSpPr>
      <p:grpSpPr>
        <a:xfrm>
          <a:off x="0" y="0"/>
          <a:ext cx="0" cy="0"/>
          <a:chOff x="0" y="0"/>
          <a:chExt cx="0" cy="0"/>
        </a:xfrm>
      </p:grpSpPr>
      <p:sp>
        <p:nvSpPr>
          <p:cNvPr id="37" name="Oval 36"/>
          <p:cNvSpPr/>
          <p:nvPr/>
        </p:nvSpPr>
        <p:spPr>
          <a:xfrm>
            <a:off x="554830" y="5119710"/>
            <a:ext cx="822960" cy="822798"/>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8" name="Text Placeholder 18"/>
          <p:cNvSpPr>
            <a:spLocks noGrp="1"/>
          </p:cNvSpPr>
          <p:nvPr>
            <p:ph type="body" sz="quarter" idx="28" hasCustomPrompt="1"/>
          </p:nvPr>
        </p:nvSpPr>
        <p:spPr>
          <a:xfrm>
            <a:off x="426041" y="5119709"/>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4</a:t>
            </a:r>
          </a:p>
        </p:txBody>
      </p:sp>
      <p:sp>
        <p:nvSpPr>
          <p:cNvPr id="35" name="Oval 34"/>
          <p:cNvSpPr/>
          <p:nvPr/>
        </p:nvSpPr>
        <p:spPr>
          <a:xfrm>
            <a:off x="554829" y="3849474"/>
            <a:ext cx="822960" cy="822798"/>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Text Placeholder 18"/>
          <p:cNvSpPr>
            <a:spLocks noGrp="1"/>
          </p:cNvSpPr>
          <p:nvPr>
            <p:ph type="body" sz="quarter" idx="27" hasCustomPrompt="1"/>
          </p:nvPr>
        </p:nvSpPr>
        <p:spPr>
          <a:xfrm>
            <a:off x="426040" y="3849473"/>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3</a:t>
            </a:r>
          </a:p>
        </p:txBody>
      </p:sp>
      <p:sp>
        <p:nvSpPr>
          <p:cNvPr id="33" name="Oval 32"/>
          <p:cNvSpPr/>
          <p:nvPr/>
        </p:nvSpPr>
        <p:spPr>
          <a:xfrm>
            <a:off x="554830" y="2594189"/>
            <a:ext cx="822960" cy="822798"/>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Text Placeholder 18"/>
          <p:cNvSpPr>
            <a:spLocks noGrp="1"/>
          </p:cNvSpPr>
          <p:nvPr>
            <p:ph type="body" sz="quarter" idx="26" hasCustomPrompt="1"/>
          </p:nvPr>
        </p:nvSpPr>
        <p:spPr>
          <a:xfrm>
            <a:off x="426041" y="2594188"/>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2</a:t>
            </a:r>
          </a:p>
        </p:txBody>
      </p:sp>
      <p:sp>
        <p:nvSpPr>
          <p:cNvPr id="2" name="Oval 1"/>
          <p:cNvSpPr/>
          <p:nvPr/>
        </p:nvSpPr>
        <p:spPr>
          <a:xfrm>
            <a:off x="554829" y="1304145"/>
            <a:ext cx="822960" cy="822798"/>
          </a:xfrm>
          <a:prstGeom prst="ellipse">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ext Placeholder 18"/>
          <p:cNvSpPr>
            <a:spLocks noGrp="1"/>
          </p:cNvSpPr>
          <p:nvPr>
            <p:ph type="body" sz="quarter" idx="18" hasCustomPrompt="1"/>
          </p:nvPr>
        </p:nvSpPr>
        <p:spPr>
          <a:xfrm>
            <a:off x="462993" y="351452"/>
            <a:ext cx="9008384"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Key </a:t>
            </a:r>
            <a:r>
              <a:rPr lang="en-US" dirty="0" err="1"/>
              <a:t>Learnings</a:t>
            </a:r>
            <a:endParaRPr lang="en-US" dirty="0"/>
          </a:p>
        </p:txBody>
      </p:sp>
      <p:sp>
        <p:nvSpPr>
          <p:cNvPr id="13" name="Text Placeholder 2"/>
          <p:cNvSpPr>
            <a:spLocks noGrp="1"/>
          </p:cNvSpPr>
          <p:nvPr>
            <p:ph type="body" sz="quarter" idx="20" hasCustomPrompt="1"/>
          </p:nvPr>
        </p:nvSpPr>
        <p:spPr>
          <a:xfrm>
            <a:off x="2027138" y="1323953"/>
            <a:ext cx="9703044"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7" name="Text Placeholder 2"/>
          <p:cNvSpPr>
            <a:spLocks noGrp="1"/>
          </p:cNvSpPr>
          <p:nvPr>
            <p:ph type="body" sz="quarter" idx="22" hasCustomPrompt="1"/>
          </p:nvPr>
        </p:nvSpPr>
        <p:spPr>
          <a:xfrm>
            <a:off x="2027137" y="2589205"/>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4" name="Text Placeholder 2"/>
          <p:cNvSpPr>
            <a:spLocks noGrp="1"/>
          </p:cNvSpPr>
          <p:nvPr>
            <p:ph type="body" sz="quarter" idx="23" hasCustomPrompt="1"/>
          </p:nvPr>
        </p:nvSpPr>
        <p:spPr>
          <a:xfrm>
            <a:off x="2027135" y="3854457"/>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5" name="Text Placeholder 2"/>
          <p:cNvSpPr>
            <a:spLocks noGrp="1"/>
          </p:cNvSpPr>
          <p:nvPr>
            <p:ph type="body" sz="quarter" idx="24" hasCustomPrompt="1"/>
          </p:nvPr>
        </p:nvSpPr>
        <p:spPr>
          <a:xfrm>
            <a:off x="2027135" y="5119710"/>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6" name="Text Placeholder 18"/>
          <p:cNvSpPr>
            <a:spLocks noGrp="1"/>
          </p:cNvSpPr>
          <p:nvPr>
            <p:ph type="body" sz="quarter" idx="25" hasCustomPrompt="1"/>
          </p:nvPr>
        </p:nvSpPr>
        <p:spPr>
          <a:xfrm>
            <a:off x="426040" y="1304144"/>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a:t>1</a:t>
            </a:r>
            <a:endParaRPr lang="en-US" dirty="0"/>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2" name="Picture 1">
            <a:extLst>
              <a:ext uri="{FF2B5EF4-FFF2-40B4-BE49-F238E27FC236}">
                <a16:creationId xmlns:a16="http://schemas.microsoft.com/office/drawing/2014/main" xmlns="" id="{6E07DC05-41FE-E143-B0A5-282F94AA5D00}"/>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276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ummary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3125"/>
          <a:stretch/>
        </p:blipFill>
        <p:spPr>
          <a:xfrm>
            <a:off x="0" y="-1653336"/>
            <a:ext cx="12222286" cy="8943135"/>
          </a:xfrm>
          <a:prstGeom prst="rect">
            <a:avLst/>
          </a:prstGeom>
        </p:spPr>
      </p:pic>
      <p:sp>
        <p:nvSpPr>
          <p:cNvPr id="7" name="Text Placeholder 18"/>
          <p:cNvSpPr>
            <a:spLocks noGrp="1"/>
          </p:cNvSpPr>
          <p:nvPr>
            <p:ph type="body" sz="quarter" idx="18" hasCustomPrompt="1"/>
          </p:nvPr>
        </p:nvSpPr>
        <p:spPr>
          <a:xfrm>
            <a:off x="462993" y="353457"/>
            <a:ext cx="850402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effectLst/>
                <a:latin typeface="Arial"/>
                <a:cs typeface="Arial Black"/>
              </a:defRPr>
            </a:lvl1pPr>
          </a:lstStyle>
          <a:p>
            <a:pPr lvl="0"/>
            <a:r>
              <a:rPr lang="en-US" dirty="0"/>
              <a:t>Summary</a:t>
            </a:r>
          </a:p>
        </p:txBody>
      </p:sp>
      <p:sp>
        <p:nvSpPr>
          <p:cNvPr id="8" name="Text Placeholder 2"/>
          <p:cNvSpPr>
            <a:spLocks noGrp="1"/>
          </p:cNvSpPr>
          <p:nvPr>
            <p:ph type="body" sz="quarter" idx="19"/>
          </p:nvPr>
        </p:nvSpPr>
        <p:spPr>
          <a:xfrm>
            <a:off x="462996" y="1304145"/>
            <a:ext cx="8386037" cy="4690256"/>
          </a:xfrm>
        </p:spPr>
        <p:txBody>
          <a:bodyPr/>
          <a:lstStyle>
            <a:lvl1pPr marL="236538" indent="-236538">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8"/>
          <p:cNvSpPr>
            <a:spLocks noGrp="1"/>
          </p:cNvSpPr>
          <p:nvPr>
            <p:ph type="body" sz="quarter" idx="20" hasCustomPrompt="1"/>
          </p:nvPr>
        </p:nvSpPr>
        <p:spPr>
          <a:xfrm>
            <a:off x="462994" y="723850"/>
            <a:ext cx="8514981"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chemeClr val="bg1"/>
                </a:solidFill>
                <a:effectLst/>
                <a:latin typeface="Arial"/>
                <a:cs typeface="Arial Black"/>
              </a:defRPr>
            </a:lvl1pPr>
          </a:lstStyle>
          <a:p>
            <a:pPr lvl="0"/>
            <a:r>
              <a:rPr lang="en-US" dirty="0"/>
              <a:t>Summary Subtitle</a:t>
            </a:r>
          </a:p>
        </p:txBody>
      </p:sp>
      <p:pic>
        <p:nvPicPr>
          <p:cNvPr id="10" name="Picture 9">
            <a:extLst>
              <a:ext uri="{FF2B5EF4-FFF2-40B4-BE49-F238E27FC236}">
                <a16:creationId xmlns:a16="http://schemas.microsoft.com/office/drawing/2014/main" xmlns="" id="{32E7AEB6-B7C0-424A-BA8D-75EAE83EE6AF}"/>
              </a:ext>
            </a:extLst>
          </p:cNvPr>
          <p:cNvPicPr>
            <a:picLocks noChangeAspect="1"/>
          </p:cNvPicPr>
          <p:nvPr userDrawn="1"/>
        </p:nvPicPr>
        <p:blipFill rotWithShape="1">
          <a:blip r:embed="rId3"/>
          <a:srcRect b="22584"/>
          <a:stretch/>
        </p:blipFill>
        <p:spPr>
          <a:xfrm>
            <a:off x="511294" y="6347512"/>
            <a:ext cx="1255912" cy="332688"/>
          </a:xfrm>
          <a:prstGeom prst="rect">
            <a:avLst/>
          </a:prstGeom>
        </p:spPr>
      </p:pic>
    </p:spTree>
    <p:extLst>
      <p:ext uri="{BB962C8B-B14F-4D97-AF65-F5344CB8AC3E}">
        <p14:creationId xmlns:p14="http://schemas.microsoft.com/office/powerpoint/2010/main" val="3768615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Slide Dark w/Subtitl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2970" b="22970"/>
          <a:stretch/>
        </p:blipFill>
        <p:spPr>
          <a:xfrm>
            <a:off x="0" y="0"/>
            <a:ext cx="12192000" cy="6857999"/>
          </a:xfrm>
          <a:prstGeom prst="rect">
            <a:avLst/>
          </a:prstGeom>
        </p:spPr>
      </p:pic>
      <p:sp>
        <p:nvSpPr>
          <p:cNvPr id="4" name="Text Placeholder 10"/>
          <p:cNvSpPr>
            <a:spLocks noGrp="1"/>
          </p:cNvSpPr>
          <p:nvPr>
            <p:ph type="body" sz="quarter" idx="13" hasCustomPrompt="1"/>
          </p:nvPr>
        </p:nvSpPr>
        <p:spPr>
          <a:xfrm>
            <a:off x="473504" y="2883244"/>
            <a:ext cx="8357459"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SECTION DIVIDER TITLE</a:t>
            </a:r>
          </a:p>
        </p:txBody>
      </p:sp>
      <p:sp>
        <p:nvSpPr>
          <p:cNvPr id="5" name="Text Placeholder 18"/>
          <p:cNvSpPr>
            <a:spLocks noGrp="1"/>
          </p:cNvSpPr>
          <p:nvPr>
            <p:ph type="body" sz="quarter" idx="20" hasCustomPrompt="1"/>
          </p:nvPr>
        </p:nvSpPr>
        <p:spPr>
          <a:xfrm>
            <a:off x="473504" y="3364278"/>
            <a:ext cx="8357459"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chemeClr val="bg1"/>
                </a:solidFill>
                <a:effectLst/>
                <a:latin typeface="Arial"/>
                <a:cs typeface="Arial Black"/>
              </a:defRPr>
            </a:lvl1pPr>
          </a:lstStyle>
          <a:p>
            <a:pPr lvl="0"/>
            <a:r>
              <a:rPr lang="en-US" dirty="0"/>
              <a:t>Page Subtitle Goes Here</a:t>
            </a:r>
          </a:p>
        </p:txBody>
      </p:sp>
      <p:pic>
        <p:nvPicPr>
          <p:cNvPr id="6" name="Picture 5">
            <a:extLst>
              <a:ext uri="{FF2B5EF4-FFF2-40B4-BE49-F238E27FC236}">
                <a16:creationId xmlns:a16="http://schemas.microsoft.com/office/drawing/2014/main" xmlns="" id="{41558DD7-473D-D842-A3BB-07D455CEBDE6}"/>
              </a:ext>
            </a:extLst>
          </p:cNvPr>
          <p:cNvPicPr>
            <a:picLocks noChangeAspect="1"/>
          </p:cNvPicPr>
          <p:nvPr userDrawn="1"/>
        </p:nvPicPr>
        <p:blipFill rotWithShape="1">
          <a:blip r:embed="rId3"/>
          <a:srcRect r="71468"/>
          <a:stretch/>
        </p:blipFill>
        <p:spPr>
          <a:xfrm>
            <a:off x="11377109" y="135089"/>
            <a:ext cx="703795" cy="844031"/>
          </a:xfrm>
          <a:prstGeom prst="rect">
            <a:avLst/>
          </a:prstGeom>
        </p:spPr>
      </p:pic>
    </p:spTree>
    <p:extLst>
      <p:ext uri="{BB962C8B-B14F-4D97-AF65-F5344CB8AC3E}">
        <p14:creationId xmlns:p14="http://schemas.microsoft.com/office/powerpoint/2010/main" val="263527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Text Placeholder 10"/>
          <p:cNvSpPr>
            <a:spLocks noGrp="1"/>
          </p:cNvSpPr>
          <p:nvPr>
            <p:ph type="body" sz="quarter" idx="21" hasCustomPrompt="1"/>
          </p:nvPr>
        </p:nvSpPr>
        <p:spPr>
          <a:xfrm>
            <a:off x="487787" y="3319396"/>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8" name="Text Placeholder 10"/>
          <p:cNvSpPr>
            <a:spLocks noGrp="1"/>
          </p:cNvSpPr>
          <p:nvPr>
            <p:ph type="body" sz="quarter" idx="22" hasCustomPrompt="1"/>
          </p:nvPr>
        </p:nvSpPr>
        <p:spPr>
          <a:xfrm>
            <a:off x="7054986" y="3319396"/>
            <a:ext cx="464146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9" name="Text Placeholder 10"/>
          <p:cNvSpPr>
            <a:spLocks noGrp="1"/>
          </p:cNvSpPr>
          <p:nvPr>
            <p:ph type="body" sz="quarter" idx="23" hasCustomPrompt="1"/>
          </p:nvPr>
        </p:nvSpPr>
        <p:spPr>
          <a:xfrm>
            <a:off x="487787" y="3655849"/>
            <a:ext cx="556480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cxnSp>
        <p:nvCxnSpPr>
          <p:cNvPr id="10" name="Straight Connector 9"/>
          <p:cNvCxnSpPr/>
          <p:nvPr userDrawn="1"/>
        </p:nvCxnSpPr>
        <p:spPr>
          <a:xfrm>
            <a:off x="462994" y="4034467"/>
            <a:ext cx="767665" cy="0"/>
          </a:xfrm>
          <a:prstGeom prst="line">
            <a:avLst/>
          </a:prstGeom>
          <a:ln>
            <a:solidFill>
              <a:srgbClr val="3EAD95"/>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24" hasCustomPrompt="1"/>
          </p:nvPr>
        </p:nvSpPr>
        <p:spPr>
          <a:xfrm>
            <a:off x="6173133" y="3655849"/>
            <a:ext cx="5523319"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sp>
        <p:nvSpPr>
          <p:cNvPr id="12" name="Text Placeholder 10"/>
          <p:cNvSpPr>
            <a:spLocks noGrp="1"/>
          </p:cNvSpPr>
          <p:nvPr>
            <p:ph type="body" sz="quarter" idx="26" hasCustomPrompt="1"/>
          </p:nvPr>
        </p:nvSpPr>
        <p:spPr>
          <a:xfrm>
            <a:off x="3764547" y="3319396"/>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13" name="Text Placeholder 10"/>
          <p:cNvSpPr>
            <a:spLocks noGrp="1"/>
          </p:cNvSpPr>
          <p:nvPr>
            <p:ph type="body" sz="quarter" idx="27" hasCustomPrompt="1"/>
          </p:nvPr>
        </p:nvSpPr>
        <p:spPr>
          <a:xfrm>
            <a:off x="487787" y="4203029"/>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14" name="Text Placeholder 10"/>
          <p:cNvSpPr>
            <a:spLocks noGrp="1"/>
          </p:cNvSpPr>
          <p:nvPr>
            <p:ph type="body" sz="quarter" idx="28" hasCustomPrompt="1"/>
          </p:nvPr>
        </p:nvSpPr>
        <p:spPr>
          <a:xfrm>
            <a:off x="3764547" y="4203029"/>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15" name="Text Placeholder 10"/>
          <p:cNvSpPr>
            <a:spLocks noGrp="1"/>
          </p:cNvSpPr>
          <p:nvPr>
            <p:ph type="body" sz="quarter" idx="29" hasCustomPrompt="1"/>
          </p:nvPr>
        </p:nvSpPr>
        <p:spPr>
          <a:xfrm>
            <a:off x="7054986" y="4203029"/>
            <a:ext cx="464146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16" name="Text Placeholder 10"/>
          <p:cNvSpPr>
            <a:spLocks noGrp="1"/>
          </p:cNvSpPr>
          <p:nvPr>
            <p:ph type="body" sz="quarter" idx="30" hasCustomPrompt="1"/>
          </p:nvPr>
        </p:nvSpPr>
        <p:spPr>
          <a:xfrm>
            <a:off x="477722" y="4533085"/>
            <a:ext cx="5572564"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sp>
        <p:nvSpPr>
          <p:cNvPr id="17" name="Text Placeholder 10"/>
          <p:cNvSpPr>
            <a:spLocks noGrp="1"/>
          </p:cNvSpPr>
          <p:nvPr>
            <p:ph type="body" sz="quarter" idx="31" hasCustomPrompt="1"/>
          </p:nvPr>
        </p:nvSpPr>
        <p:spPr>
          <a:xfrm>
            <a:off x="6173133" y="4533085"/>
            <a:ext cx="5523319"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cxnSp>
        <p:nvCxnSpPr>
          <p:cNvPr id="18" name="Straight Connector 17"/>
          <p:cNvCxnSpPr/>
          <p:nvPr userDrawn="1"/>
        </p:nvCxnSpPr>
        <p:spPr>
          <a:xfrm>
            <a:off x="462994" y="4911000"/>
            <a:ext cx="767665" cy="0"/>
          </a:xfrm>
          <a:prstGeom prst="line">
            <a:avLst/>
          </a:prstGeom>
          <a:ln>
            <a:solidFill>
              <a:srgbClr val="3EAD95"/>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0"/>
          <p:cNvSpPr>
            <a:spLocks noGrp="1"/>
          </p:cNvSpPr>
          <p:nvPr>
            <p:ph type="body" sz="quarter" idx="32" hasCustomPrompt="1"/>
          </p:nvPr>
        </p:nvSpPr>
        <p:spPr>
          <a:xfrm>
            <a:off x="505611" y="5078994"/>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20" name="Text Placeholder 10"/>
          <p:cNvSpPr>
            <a:spLocks noGrp="1"/>
          </p:cNvSpPr>
          <p:nvPr>
            <p:ph type="body" sz="quarter" idx="33" hasCustomPrompt="1"/>
          </p:nvPr>
        </p:nvSpPr>
        <p:spPr>
          <a:xfrm>
            <a:off x="3782371" y="5078994"/>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21" name="Text Placeholder 10"/>
          <p:cNvSpPr>
            <a:spLocks noGrp="1"/>
          </p:cNvSpPr>
          <p:nvPr>
            <p:ph type="body" sz="quarter" idx="34" hasCustomPrompt="1"/>
          </p:nvPr>
        </p:nvSpPr>
        <p:spPr>
          <a:xfrm>
            <a:off x="7072810" y="5078994"/>
            <a:ext cx="4623641"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22" name="Text Placeholder 10"/>
          <p:cNvSpPr>
            <a:spLocks noGrp="1"/>
          </p:cNvSpPr>
          <p:nvPr>
            <p:ph type="body" sz="quarter" idx="35" hasCustomPrompt="1"/>
          </p:nvPr>
        </p:nvSpPr>
        <p:spPr>
          <a:xfrm>
            <a:off x="495546" y="5414989"/>
            <a:ext cx="5572564"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sp>
        <p:nvSpPr>
          <p:cNvPr id="23" name="Text Placeholder 10"/>
          <p:cNvSpPr>
            <a:spLocks noGrp="1"/>
          </p:cNvSpPr>
          <p:nvPr>
            <p:ph type="body" sz="quarter" idx="36" hasCustomPrompt="1"/>
          </p:nvPr>
        </p:nvSpPr>
        <p:spPr>
          <a:xfrm>
            <a:off x="6180269" y="5414989"/>
            <a:ext cx="5516183" cy="215387"/>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sp>
        <p:nvSpPr>
          <p:cNvPr id="25" name="Text Placeholder 10"/>
          <p:cNvSpPr>
            <a:spLocks noGrp="1"/>
          </p:cNvSpPr>
          <p:nvPr>
            <p:ph type="body" sz="quarter" idx="37" hasCustomPrompt="1"/>
          </p:nvPr>
        </p:nvSpPr>
        <p:spPr>
          <a:xfrm>
            <a:off x="462993" y="2353836"/>
            <a:ext cx="11191624" cy="406190"/>
          </a:xfrm>
          <a:prstGeom prst="rect">
            <a:avLst/>
          </a:prstGeom>
        </p:spPr>
        <p:txBody>
          <a:bodyPr vert="horz" lIns="0" tIns="0" rIns="0" bIns="0">
            <a:noAutofit/>
          </a:bodyPr>
          <a:lstStyle>
            <a:lvl1pPr marL="0" indent="0">
              <a:buNone/>
              <a:defRPr sz="3200" b="1" i="0" kern="0" cap="none" spc="0" baseline="0">
                <a:solidFill>
                  <a:srgbClr val="3EAD95"/>
                </a:solidFill>
                <a:effectLst/>
                <a:latin typeface="Arial" charset="0"/>
                <a:ea typeface="Arial" charset="0"/>
                <a:cs typeface="Arial" charset="0"/>
              </a:defRPr>
            </a:lvl1pPr>
          </a:lstStyle>
          <a:p>
            <a:pPr lvl="0"/>
            <a:r>
              <a:rPr lang="en-US" dirty="0"/>
              <a:t>Thank you!</a:t>
            </a:r>
          </a:p>
        </p:txBody>
      </p:sp>
    </p:spTree>
    <p:extLst>
      <p:ext uri="{BB962C8B-B14F-4D97-AF65-F5344CB8AC3E}">
        <p14:creationId xmlns:p14="http://schemas.microsoft.com/office/powerpoint/2010/main" val="408336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olutions Color Bar">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198" y="2675908"/>
            <a:ext cx="1610629" cy="1617098"/>
          </a:xfrm>
          <a:prstGeom prst="rect">
            <a:avLst/>
          </a:prstGeom>
          <a:noFill/>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795" y="2675908"/>
            <a:ext cx="1610629" cy="1617098"/>
          </a:xfrm>
          <a:prstGeom prst="rect">
            <a:avLst/>
          </a:prstGeom>
          <a:noFill/>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600" y="2675908"/>
            <a:ext cx="1610629" cy="1617098"/>
          </a:xfrm>
          <a:prstGeom prst="rect">
            <a:avLst/>
          </a:prstGeom>
          <a:noFill/>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8391" y="2675908"/>
            <a:ext cx="1610629" cy="1617098"/>
          </a:xfrm>
          <a:prstGeom prst="rect">
            <a:avLst/>
          </a:prstGeom>
          <a:noFill/>
        </p:spPr>
      </p:pic>
      <p:sp>
        <p:nvSpPr>
          <p:cNvPr id="11" name="Text Placeholder 18"/>
          <p:cNvSpPr>
            <a:spLocks noGrp="1"/>
          </p:cNvSpPr>
          <p:nvPr>
            <p:ph type="body" sz="quarter" idx="18" hasCustomPrompt="1"/>
          </p:nvPr>
        </p:nvSpPr>
        <p:spPr>
          <a:xfrm>
            <a:off x="462993" y="355779"/>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40AE97"/>
                </a:solidFill>
                <a:latin typeface="Arial"/>
                <a:cs typeface="Arial Black"/>
              </a:defRPr>
            </a:lvl1pPr>
          </a:lstStyle>
          <a:p>
            <a:pPr lvl="0"/>
            <a:r>
              <a:rPr lang="en-US" dirty="0"/>
              <a:t>Solutions </a:t>
            </a:r>
          </a:p>
        </p:txBody>
      </p:sp>
      <p:sp>
        <p:nvSpPr>
          <p:cNvPr id="13" name="Text Placeholder 18"/>
          <p:cNvSpPr>
            <a:spLocks noGrp="1"/>
          </p:cNvSpPr>
          <p:nvPr>
            <p:ph type="body" sz="quarter" idx="21" hasCustomPrompt="1"/>
          </p:nvPr>
        </p:nvSpPr>
        <p:spPr>
          <a:xfrm>
            <a:off x="462994" y="726172"/>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Solutions Subtitle</a:t>
            </a:r>
          </a:p>
        </p:txBody>
      </p:sp>
      <p:sp>
        <p:nvSpPr>
          <p:cNvPr id="19" name="TextBox 18"/>
          <p:cNvSpPr txBox="1"/>
          <p:nvPr/>
        </p:nvSpPr>
        <p:spPr>
          <a:xfrm>
            <a:off x="905776" y="2393931"/>
            <a:ext cx="1926059"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Market Environment</a:t>
            </a:r>
            <a:endParaRPr lang="en-US" sz="1200" b="0" i="0" spc="0" dirty="0">
              <a:solidFill>
                <a:srgbClr val="3EAD95"/>
              </a:solidFill>
              <a:latin typeface="Arial" charset="0"/>
              <a:ea typeface="Arial" charset="0"/>
              <a:cs typeface="Arial"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9698" y="4318496"/>
            <a:ext cx="1610629" cy="1617098"/>
          </a:xfrm>
          <a:prstGeom prst="rect">
            <a:avLst/>
          </a:prstGeom>
          <a:noFill/>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847" y="1074160"/>
            <a:ext cx="1610629" cy="1617098"/>
          </a:xfrm>
          <a:prstGeom prst="rect">
            <a:avLst/>
          </a:prstGeom>
          <a:noFill/>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8391" y="1074160"/>
            <a:ext cx="1610629" cy="1617098"/>
          </a:xfrm>
          <a:prstGeom prst="rect">
            <a:avLst/>
          </a:prstGeom>
          <a:noFill/>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599" y="4318496"/>
            <a:ext cx="1610629" cy="1617098"/>
          </a:xfrm>
          <a:prstGeom prst="rect">
            <a:avLst/>
          </a:prstGeom>
          <a:noFill/>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727" y="1074160"/>
            <a:ext cx="1608978" cy="1615440"/>
          </a:xfrm>
          <a:prstGeom prst="rect">
            <a:avLst/>
          </a:prstGeom>
          <a:noFill/>
          <a:ln>
            <a:noFill/>
          </a:ln>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7303" y="1074160"/>
            <a:ext cx="1610629" cy="1617098"/>
          </a:xfrm>
          <a:prstGeom prst="rect">
            <a:avLst/>
          </a:prstGeom>
          <a:noFill/>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1454" y="4318496"/>
            <a:ext cx="1610629" cy="1617098"/>
          </a:xfrm>
          <a:prstGeom prst="rect">
            <a:avLst/>
          </a:prstGeom>
          <a:noFill/>
        </p:spPr>
      </p:pic>
      <p:sp>
        <p:nvSpPr>
          <p:cNvPr id="35" name="TextBox 34"/>
          <p:cNvSpPr txBox="1"/>
          <p:nvPr/>
        </p:nvSpPr>
        <p:spPr>
          <a:xfrm>
            <a:off x="3711531" y="2403164"/>
            <a:ext cx="1940900"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Mobile</a:t>
            </a:r>
            <a:endParaRPr lang="en-US" sz="1200" b="0" i="0" spc="0" dirty="0">
              <a:solidFill>
                <a:srgbClr val="3EAD95"/>
              </a:solidFill>
              <a:latin typeface="Arial" charset="0"/>
              <a:ea typeface="Arial" charset="0"/>
              <a:cs typeface="Arial" charset="0"/>
            </a:endParaRPr>
          </a:p>
        </p:txBody>
      </p:sp>
      <p:sp>
        <p:nvSpPr>
          <p:cNvPr id="36" name="TextBox 35"/>
          <p:cNvSpPr txBox="1"/>
          <p:nvPr/>
        </p:nvSpPr>
        <p:spPr>
          <a:xfrm>
            <a:off x="6542023" y="2393931"/>
            <a:ext cx="1952279" cy="369332"/>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New Generation Deliverables</a:t>
            </a:r>
            <a:endParaRPr lang="en-US" sz="1200" b="0" i="0" spc="0" dirty="0">
              <a:solidFill>
                <a:srgbClr val="3EAD95"/>
              </a:solidFill>
              <a:latin typeface="Arial" charset="0"/>
              <a:ea typeface="Arial" charset="0"/>
              <a:cs typeface="Arial" charset="0"/>
            </a:endParaRPr>
          </a:p>
        </p:txBody>
      </p:sp>
      <p:sp>
        <p:nvSpPr>
          <p:cNvPr id="37" name="TextBox 36"/>
          <p:cNvSpPr txBox="1"/>
          <p:nvPr/>
        </p:nvSpPr>
        <p:spPr>
          <a:xfrm>
            <a:off x="9362619" y="2393931"/>
            <a:ext cx="195722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New Product Development</a:t>
            </a:r>
          </a:p>
        </p:txBody>
      </p:sp>
      <p:sp>
        <p:nvSpPr>
          <p:cNvPr id="38" name="TextBox 37"/>
          <p:cNvSpPr txBox="1"/>
          <p:nvPr/>
        </p:nvSpPr>
        <p:spPr>
          <a:xfrm>
            <a:off x="890935" y="4050685"/>
            <a:ext cx="1962205"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Online Communities</a:t>
            </a:r>
            <a:endParaRPr lang="en-US" sz="1200" b="0" i="0" spc="0" dirty="0">
              <a:solidFill>
                <a:srgbClr val="3EAD95"/>
              </a:solidFill>
              <a:latin typeface="Arial" charset="0"/>
              <a:ea typeface="Arial" charset="0"/>
              <a:cs typeface="Arial" charset="0"/>
            </a:endParaRPr>
          </a:p>
        </p:txBody>
      </p:sp>
      <p:sp>
        <p:nvSpPr>
          <p:cNvPr id="39" name="TextBox 38"/>
          <p:cNvSpPr txBox="1"/>
          <p:nvPr/>
        </p:nvSpPr>
        <p:spPr>
          <a:xfrm>
            <a:off x="3711531" y="4059918"/>
            <a:ext cx="1978779"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Quantitative</a:t>
            </a:r>
            <a:endParaRPr lang="en-US" sz="1200" b="0" i="0" spc="0" dirty="0">
              <a:solidFill>
                <a:srgbClr val="3EAD95"/>
              </a:solidFill>
              <a:latin typeface="Arial" charset="0"/>
              <a:ea typeface="Arial" charset="0"/>
              <a:cs typeface="Arial" charset="0"/>
            </a:endParaRPr>
          </a:p>
        </p:txBody>
      </p:sp>
      <p:sp>
        <p:nvSpPr>
          <p:cNvPr id="40" name="TextBox 39"/>
          <p:cNvSpPr txBox="1"/>
          <p:nvPr/>
        </p:nvSpPr>
        <p:spPr>
          <a:xfrm>
            <a:off x="6537044" y="4050685"/>
            <a:ext cx="1973861"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Stakeholder</a:t>
            </a:r>
            <a:r>
              <a:rPr lang="en-US" sz="1200" b="1" i="0" spc="0" baseline="0" dirty="0">
                <a:solidFill>
                  <a:srgbClr val="3EAD95"/>
                </a:solidFill>
                <a:latin typeface="Arial" charset="0"/>
                <a:ea typeface="Arial" charset="0"/>
                <a:cs typeface="Arial" charset="0"/>
              </a:rPr>
              <a:t> Relations</a:t>
            </a:r>
            <a:endParaRPr lang="en-US" sz="1200" b="0" i="0" spc="0" dirty="0">
              <a:solidFill>
                <a:srgbClr val="3EAD95"/>
              </a:solidFill>
              <a:latin typeface="Arial" charset="0"/>
              <a:ea typeface="Arial" charset="0"/>
              <a:cs typeface="Arial" charset="0"/>
            </a:endParaRPr>
          </a:p>
        </p:txBody>
      </p:sp>
      <p:sp>
        <p:nvSpPr>
          <p:cNvPr id="41" name="TextBox 40"/>
          <p:cNvSpPr txBox="1"/>
          <p:nvPr/>
        </p:nvSpPr>
        <p:spPr>
          <a:xfrm>
            <a:off x="9379223" y="4050685"/>
            <a:ext cx="1940624"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Brands</a:t>
            </a:r>
            <a:r>
              <a:rPr lang="en-US" sz="1200" b="1" i="0" spc="0" baseline="0" dirty="0">
                <a:solidFill>
                  <a:srgbClr val="3EAD95"/>
                </a:solidFill>
                <a:latin typeface="Arial" charset="0"/>
                <a:ea typeface="Arial" charset="0"/>
                <a:cs typeface="Arial" charset="0"/>
              </a:rPr>
              <a:t> &amp; Communication</a:t>
            </a:r>
            <a:endParaRPr lang="en-US" sz="1200" b="1" i="0" spc="0" dirty="0">
              <a:solidFill>
                <a:srgbClr val="3EAD95"/>
              </a:solidFill>
              <a:latin typeface="Arial" charset="0"/>
              <a:ea typeface="Arial" charset="0"/>
              <a:cs typeface="Arial" charset="0"/>
            </a:endParaRPr>
          </a:p>
        </p:txBody>
      </p:sp>
      <p:sp>
        <p:nvSpPr>
          <p:cNvPr id="42" name="TextBox 41"/>
          <p:cNvSpPr txBox="1"/>
          <p:nvPr/>
        </p:nvSpPr>
        <p:spPr>
          <a:xfrm>
            <a:off x="2435775" y="5645928"/>
            <a:ext cx="195227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Employee Research</a:t>
            </a:r>
            <a:endParaRPr lang="en-US" sz="1200" b="0" i="0" spc="0" dirty="0">
              <a:solidFill>
                <a:srgbClr val="3EAD95"/>
              </a:solidFill>
              <a:latin typeface="Arial" charset="0"/>
              <a:ea typeface="Arial" charset="0"/>
              <a:cs typeface="Arial" charset="0"/>
            </a:endParaRPr>
          </a:p>
        </p:txBody>
      </p:sp>
      <p:sp>
        <p:nvSpPr>
          <p:cNvPr id="43" name="TextBox 42"/>
          <p:cNvSpPr txBox="1"/>
          <p:nvPr/>
        </p:nvSpPr>
        <p:spPr>
          <a:xfrm>
            <a:off x="5172946" y="5654272"/>
            <a:ext cx="1958207" cy="184666"/>
          </a:xfrm>
          <a:prstGeom prst="rect">
            <a:avLst/>
          </a:prstGeom>
          <a:noFill/>
        </p:spPr>
        <p:txBody>
          <a:bodyPr wrap="square" lIns="0" tIns="0" rIns="0" bIns="0" rtlCol="0">
            <a:spAutoFit/>
          </a:bodyPr>
          <a:lstStyle/>
          <a:p>
            <a:pPr algn="ctr"/>
            <a:r>
              <a:rPr lang="en-US" sz="1200" b="1" i="0" spc="0" dirty="0" err="1">
                <a:solidFill>
                  <a:srgbClr val="3EAD95"/>
                </a:solidFill>
                <a:latin typeface="Arial" charset="0"/>
                <a:ea typeface="Arial" charset="0"/>
                <a:cs typeface="Arial" charset="0"/>
              </a:rPr>
              <a:t>PowerSuite</a:t>
            </a:r>
            <a:endParaRPr lang="en-US" sz="1200" b="0" i="0" spc="0" dirty="0">
              <a:solidFill>
                <a:srgbClr val="3EAD95"/>
              </a:solidFill>
              <a:latin typeface="Arial" charset="0"/>
              <a:ea typeface="Arial" charset="0"/>
              <a:cs typeface="Arial" charset="0"/>
            </a:endParaRPr>
          </a:p>
        </p:txBody>
      </p:sp>
      <p:sp>
        <p:nvSpPr>
          <p:cNvPr id="44" name="TextBox 43"/>
          <p:cNvSpPr txBox="1"/>
          <p:nvPr/>
        </p:nvSpPr>
        <p:spPr>
          <a:xfrm>
            <a:off x="7994700" y="5652242"/>
            <a:ext cx="1958208"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Omnibus</a:t>
            </a:r>
            <a:endParaRPr lang="en-US" sz="1200" b="0" i="0" spc="0" dirty="0">
              <a:solidFill>
                <a:srgbClr val="3EAD95"/>
              </a:solidFill>
              <a:latin typeface="Arial" charset="0"/>
              <a:ea typeface="Arial" charset="0"/>
              <a:cs typeface="Arial" charset="0"/>
            </a:endParaRP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33" name="Picture 1">
            <a:extLst>
              <a:ext uri="{FF2B5EF4-FFF2-40B4-BE49-F238E27FC236}">
                <a16:creationId xmlns:a16="http://schemas.microsoft.com/office/drawing/2014/main" xmlns="" id="{2BDA2218-7D87-AF4C-AD55-BA91166C26C9}"/>
              </a:ext>
            </a:extLst>
          </p:cNvPr>
          <p:cNvPicPr/>
          <p:nvPr userDrawn="1"/>
        </p:nvPicPr>
        <p:blipFill rotWithShape="1">
          <a:blip r:embed="rId13"/>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9677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9FE89F40-FFD8-4162-8D44-FEE93D51D405}"/>
              </a:ext>
            </a:extLst>
          </p:cNvPr>
          <p:cNvPicPr>
            <a:picLocks noChangeAspect="1"/>
          </p:cNvPicPr>
          <p:nvPr userDrawn="1"/>
        </p:nvPicPr>
        <p:blipFill>
          <a:blip r:embed="rId2"/>
          <a:stretch>
            <a:fillRect/>
          </a:stretch>
        </p:blipFill>
        <p:spPr>
          <a:xfrm>
            <a:off x="2943048" y="2411640"/>
            <a:ext cx="6610527" cy="2264718"/>
          </a:xfrm>
          <a:prstGeom prst="rect">
            <a:avLst/>
          </a:prstGeom>
        </p:spPr>
      </p:pic>
    </p:spTree>
    <p:extLst>
      <p:ext uri="{BB962C8B-B14F-4D97-AF65-F5344CB8AC3E}">
        <p14:creationId xmlns:p14="http://schemas.microsoft.com/office/powerpoint/2010/main" val="799194920"/>
      </p:ext>
    </p:extLst>
  </p:cSld>
  <p:clrMapOvr>
    <a:masterClrMapping/>
  </p:clrMapOvr>
  <mc:AlternateContent xmlns:mc="http://schemas.openxmlformats.org/markup-compatibility/2006" xmlns:p14="http://schemas.microsoft.com/office/powerpoint/2010/main">
    <mc:Choice Requires="p14">
      <p:transition spd="slow" p14:dur="2000" advTm="2000">
        <p:wipe dir="r"/>
      </p:transition>
    </mc:Choice>
    <mc:Fallback xmlns="">
      <p:transition spd="slow" advTm="2000">
        <p:wipe dir="r"/>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Slide White w/Subtitle">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473504" y="2883244"/>
            <a:ext cx="8357459" cy="469768"/>
          </a:xfrm>
          <a:prstGeom prst="rect">
            <a:avLst/>
          </a:prstGeom>
          <a:effectLst/>
        </p:spPr>
        <p:txBody>
          <a:bodyPr vert="horz" lIns="34290" tIns="17145" rIns="34290" bIns="17145">
            <a:noAutofit/>
          </a:bodyPr>
          <a:lstStyle>
            <a:lvl1pPr marL="0" indent="0">
              <a:buNone/>
              <a:defRPr sz="3200" b="1" i="0" kern="0" cap="none" spc="0" baseline="0">
                <a:solidFill>
                  <a:srgbClr val="3EAD95"/>
                </a:solidFill>
                <a:effectLst/>
                <a:latin typeface="Arial" charset="0"/>
                <a:ea typeface="Arial" charset="0"/>
                <a:cs typeface="Arial" charset="0"/>
              </a:defRPr>
            </a:lvl1pPr>
          </a:lstStyle>
          <a:p>
            <a:pPr lvl="0"/>
            <a:r>
              <a:rPr lang="en-US" dirty="0"/>
              <a:t>SECTION DIVIDER TITLE</a:t>
            </a:r>
          </a:p>
        </p:txBody>
      </p:sp>
      <p:sp>
        <p:nvSpPr>
          <p:cNvPr id="8" name="Text Placeholder 18"/>
          <p:cNvSpPr>
            <a:spLocks noGrp="1"/>
          </p:cNvSpPr>
          <p:nvPr>
            <p:ph type="body" sz="quarter" idx="20" hasCustomPrompt="1"/>
          </p:nvPr>
        </p:nvSpPr>
        <p:spPr>
          <a:xfrm>
            <a:off x="473504" y="3364278"/>
            <a:ext cx="8357459"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a:t>Page Subtitle Goes Here</a:t>
            </a:r>
          </a:p>
        </p:txBody>
      </p:sp>
      <p:pic>
        <p:nvPicPr>
          <p:cNvPr id="5" name="Picture 4">
            <a:extLst>
              <a:ext uri="{FF2B5EF4-FFF2-40B4-BE49-F238E27FC236}">
                <a16:creationId xmlns:a16="http://schemas.microsoft.com/office/drawing/2014/main" xmlns="" id="{1505FC10-D910-554D-BB3D-09AA6FBE40F3}"/>
              </a:ext>
            </a:extLst>
          </p:cNvPr>
          <p:cNvPicPr>
            <a:picLocks noChangeAspect="1"/>
          </p:cNvPicPr>
          <p:nvPr userDrawn="1"/>
        </p:nvPicPr>
        <p:blipFill rotWithShape="1">
          <a:blip r:embed="rId2"/>
          <a:srcRect r="71468"/>
          <a:stretch/>
        </p:blipFill>
        <p:spPr>
          <a:xfrm>
            <a:off x="11377109" y="159803"/>
            <a:ext cx="703795" cy="844031"/>
          </a:xfrm>
          <a:prstGeom prst="rect">
            <a:avLst/>
          </a:prstGeom>
        </p:spPr>
      </p:pic>
    </p:spTree>
    <p:extLst>
      <p:ext uri="{BB962C8B-B14F-4D97-AF65-F5344CB8AC3E}">
        <p14:creationId xmlns:p14="http://schemas.microsoft.com/office/powerpoint/2010/main" val="1880114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A w/Sub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A19FDF-D161-3E4A-BA93-B4ABFF7950B4}"/>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sharpenSoften amount="-32000"/>
                    </a14:imgEffect>
                    <a14:imgEffect>
                      <a14:colorTemperature colorTemp="5953"/>
                    </a14:imgEffect>
                    <a14:imgEffect>
                      <a14:saturation sat="0"/>
                    </a14:imgEffect>
                  </a14:imgLayer>
                </a14:imgProps>
              </a:ext>
            </a:extLst>
          </a:blip>
          <a:srcRect b="7215"/>
          <a:stretch/>
        </p:blipFill>
        <p:spPr>
          <a:xfrm>
            <a:off x="-89587" y="-1067578"/>
            <a:ext cx="12281587" cy="8103378"/>
          </a:xfrm>
          <a:prstGeom prst="rect">
            <a:avLst/>
          </a:prstGeom>
          <a:solidFill>
            <a:schemeClr val="tx2"/>
          </a:solidFill>
        </p:spPr>
      </p:pic>
      <p:sp>
        <p:nvSpPr>
          <p:cNvPr id="9" name="Text Placeholder 10"/>
          <p:cNvSpPr>
            <a:spLocks noGrp="1"/>
          </p:cNvSpPr>
          <p:nvPr>
            <p:ph type="body" sz="quarter" idx="12" hasCustomPrompt="1"/>
          </p:nvPr>
        </p:nvSpPr>
        <p:spPr>
          <a:xfrm>
            <a:off x="3646617" y="2875006"/>
            <a:ext cx="8126084"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4" name="Text Placeholder 18"/>
          <p:cNvSpPr>
            <a:spLocks noGrp="1"/>
          </p:cNvSpPr>
          <p:nvPr>
            <p:ph type="body" sz="quarter" idx="20" hasCustomPrompt="1"/>
          </p:nvPr>
        </p:nvSpPr>
        <p:spPr>
          <a:xfrm>
            <a:off x="3646617" y="3364067"/>
            <a:ext cx="8126084"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95472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A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304144"/>
            <a:ext cx="11267187" cy="4690256"/>
          </a:xfrm>
        </p:spPr>
        <p:txBody>
          <a:bodyPr/>
          <a:lstStyle>
            <a:lvl1pPr marL="236538" indent="-236538">
              <a:buFont typeface="Arial" panose="020B0604020202020204" pitchFamily="34" charset="0"/>
              <a:buChar char="•"/>
              <a:defRPr>
                <a:solidFill>
                  <a:schemeClr val="tx1"/>
                </a:solidFill>
              </a:defRPr>
            </a:lvl1pPr>
            <a:lvl2pPr marL="628650" indent="-171450">
              <a:buFont typeface="Arial" panose="020B0604020202020204" pitchFamily="34" charset="0"/>
              <a:buChar char="•"/>
              <a:defRPr>
                <a:solidFill>
                  <a:schemeClr val="tx1"/>
                </a:solidFill>
              </a:defRPr>
            </a:lvl2pPr>
            <a:lvl3pPr marL="1085850" indent="-1714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721845"/>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6" name="Picture 1">
            <a:extLst>
              <a:ext uri="{FF2B5EF4-FFF2-40B4-BE49-F238E27FC236}">
                <a16:creationId xmlns:a16="http://schemas.microsoft.com/office/drawing/2014/main" xmlns="" id="{D99C038B-1214-4A41-95F9-90066846912B}"/>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98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19" y="351452"/>
            <a:ext cx="11248715" cy="62766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66921" y="1304144"/>
            <a:ext cx="11248712" cy="469025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spc="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7" name="Picture 1">
            <a:extLst>
              <a:ext uri="{FF2B5EF4-FFF2-40B4-BE49-F238E27FC236}">
                <a16:creationId xmlns:a16="http://schemas.microsoft.com/office/drawing/2014/main" xmlns="" id="{135DAEE4-4F58-B94A-B71D-94651153E04C}"/>
              </a:ext>
            </a:extLst>
          </p:cNvPr>
          <p:cNvPicPr/>
          <p:nvPr userDrawn="1"/>
        </p:nvPicPr>
        <p:blipFill rotWithShape="1">
          <a:blip r:embed="rId33"/>
          <a:srcRect l="51202" t="41706" r="3429" b="32576"/>
          <a:stretch/>
        </p:blipFill>
        <p:spPr bwMode="auto">
          <a:xfrm>
            <a:off x="393699" y="6316519"/>
            <a:ext cx="1292225" cy="38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428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802" r:id="rId4"/>
    <p:sldLayoutId id="2147483789" r:id="rId5"/>
    <p:sldLayoutId id="2147483678" r:id="rId6"/>
    <p:sldLayoutId id="2147483680" r:id="rId7"/>
    <p:sldLayoutId id="2147483682" r:id="rId8"/>
    <p:sldLayoutId id="2147483767" r:id="rId9"/>
    <p:sldLayoutId id="2147483806" r:id="rId10"/>
    <p:sldLayoutId id="2147483790" r:id="rId11"/>
    <p:sldLayoutId id="2147483791" r:id="rId12"/>
    <p:sldLayoutId id="2147483792" r:id="rId13"/>
    <p:sldLayoutId id="2147483793" r:id="rId14"/>
    <p:sldLayoutId id="2147483803" r:id="rId15"/>
    <p:sldLayoutId id="2147483768" r:id="rId16"/>
    <p:sldLayoutId id="2147483696" r:id="rId17"/>
    <p:sldLayoutId id="2147483769" r:id="rId18"/>
    <p:sldLayoutId id="2147483770" r:id="rId19"/>
    <p:sldLayoutId id="2147483700" r:id="rId20"/>
    <p:sldLayoutId id="2147483771" r:id="rId21"/>
    <p:sldLayoutId id="2147483772" r:id="rId22"/>
    <p:sldLayoutId id="2147483773" r:id="rId23"/>
    <p:sldLayoutId id="2147483807" r:id="rId24"/>
    <p:sldLayoutId id="2147483785" r:id="rId25"/>
    <p:sldLayoutId id="2147483786" r:id="rId26"/>
    <p:sldLayoutId id="2147483787" r:id="rId27"/>
    <p:sldLayoutId id="2147483737" r:id="rId28"/>
    <p:sldLayoutId id="2147483766" r:id="rId29"/>
    <p:sldLayoutId id="2147483788" r:id="rId30"/>
    <p:sldLayoutId id="2147483801" r:id="rId31"/>
  </p:sldLayoutIdLst>
  <p:hf hdr="0" ftr="0" dt="0"/>
  <p:txStyles>
    <p:titleStyle>
      <a:lvl1pPr algn="l" defTabSz="457200" rtl="0" eaLnBrk="1" latinLnBrk="0" hangingPunct="1">
        <a:spcBef>
          <a:spcPct val="0"/>
        </a:spcBef>
        <a:buNone/>
        <a:defRPr sz="2400" b="1" i="0" kern="1200" cap="none" spc="0" baseline="0">
          <a:solidFill>
            <a:srgbClr val="3EAD95"/>
          </a:solidFill>
          <a:latin typeface="Arial" charset="0"/>
          <a:ea typeface="Arial" charset="0"/>
          <a:cs typeface="Arial" charset="0"/>
        </a:defRPr>
      </a:lvl1pPr>
    </p:titleStyle>
    <p:body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19" y="351452"/>
            <a:ext cx="11248715" cy="62766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66921" y="1304144"/>
            <a:ext cx="11248712" cy="469025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spc="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7" name="Picture 1">
            <a:extLst>
              <a:ext uri="{FF2B5EF4-FFF2-40B4-BE49-F238E27FC236}">
                <a16:creationId xmlns:a16="http://schemas.microsoft.com/office/drawing/2014/main" xmlns="" id="{135DAEE4-4F58-B94A-B71D-94651153E04C}"/>
              </a:ext>
            </a:extLst>
          </p:cNvPr>
          <p:cNvPicPr/>
          <p:nvPr userDrawn="1"/>
        </p:nvPicPr>
        <p:blipFill rotWithShape="1">
          <a:blip r:embed="rId33"/>
          <a:srcRect l="51202" t="41706" r="3429" b="32576"/>
          <a:stretch/>
        </p:blipFill>
        <p:spPr bwMode="auto">
          <a:xfrm>
            <a:off x="393699" y="6316519"/>
            <a:ext cx="1292225" cy="38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702800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Lst>
  <p:txStyles>
    <p:titleStyle>
      <a:lvl1pPr algn="l" defTabSz="457200" rtl="0" eaLnBrk="1" latinLnBrk="0" hangingPunct="1">
        <a:spcBef>
          <a:spcPct val="0"/>
        </a:spcBef>
        <a:buNone/>
        <a:defRPr sz="2400" b="1" i="0" kern="1200" cap="none" spc="0" baseline="0">
          <a:solidFill>
            <a:srgbClr val="3EAD95"/>
          </a:solidFill>
          <a:latin typeface="Arial" charset="0"/>
          <a:ea typeface="Arial" charset="0"/>
          <a:cs typeface="Arial" charset="0"/>
        </a:defRPr>
      </a:lvl1pPr>
    </p:titleStyle>
    <p:body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osavinelli@harrisinteractive.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oleObject" Target="file:///\\FR-forlan\General\Production\Conseil%20des%20Ventes\7_2020%20Etude%20Ventes%20&#233;lectroniques\4_Po%20Rapport\Graphs%20CVV%20Ventes%20&#233;lectroniques.xlsx!A2%20A3%20A4!%5bGraphs%20CVV%20Ventes%20&#233;lectroniques.xlsx%5dA2%20A3%20A4%20Graphique%201" TargetMode="External"/><Relationship Id="rId13" Type="http://schemas.openxmlformats.org/officeDocument/2006/relationships/image" Target="../media/image51.svg"/><Relationship Id="rId3" Type="http://schemas.openxmlformats.org/officeDocument/2006/relationships/notesSlide" Target="../notesSlides/notesSlide6.xml"/><Relationship Id="rId7" Type="http://schemas.openxmlformats.org/officeDocument/2006/relationships/image" Target="../media/image40.svg"/><Relationship Id="rId12" Type="http://schemas.openxmlformats.org/officeDocument/2006/relationships/image" Target="../media/image38.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31.png"/><Relationship Id="rId11" Type="http://schemas.openxmlformats.org/officeDocument/2006/relationships/image" Target="../media/image36.emf"/><Relationship Id="rId5" Type="http://schemas.openxmlformats.org/officeDocument/2006/relationships/image" Target="../media/image47.svg"/><Relationship Id="rId10" Type="http://schemas.openxmlformats.org/officeDocument/2006/relationships/oleObject" Target="file:///\\FR-forlan\General\Production\Conseil%20des%20Ventes\7_2020%20Etude%20Ventes%20&#233;lectroniques\4_Po%20Rapport\Graphs%20CVV%20Ventes%20&#233;lectroniques.xlsx!A2%20A3%20A4!%5bGraphs%20CVV%20Ventes%20&#233;lectroniques.xlsx%5dA2%20A3%20A4%20Graphique%202" TargetMode="External"/><Relationship Id="rId4" Type="http://schemas.openxmlformats.org/officeDocument/2006/relationships/image" Target="../media/image37.png"/><Relationship Id="rId9" Type="http://schemas.openxmlformats.org/officeDocument/2006/relationships/image" Target="../media/image35.emf"/></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7.xml"/><Relationship Id="rId7" Type="http://schemas.openxmlformats.org/officeDocument/2006/relationships/image" Target="../media/image40.e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file:///\\FR-forlan\General\Production\Conseil%20des%20Ventes\7_2020%20Etude%20Ventes%20&#233;lectroniques\4_Po%20Rapport\Graphs%20CVV%20Ventes%20&#233;lectroniques.xlsx!Autres%20Q!%5bGraphs%20CVV%20Ventes%20&#233;lectroniques.xlsx%5dAutres%20Q%20Graphique%202" TargetMode="External"/><Relationship Id="rId11" Type="http://schemas.openxmlformats.org/officeDocument/2006/relationships/image" Target="../media/image40.svg"/><Relationship Id="rId5" Type="http://schemas.openxmlformats.org/officeDocument/2006/relationships/image" Target="../media/image39.emf"/><Relationship Id="rId10" Type="http://schemas.openxmlformats.org/officeDocument/2006/relationships/image" Target="../media/image31.png"/><Relationship Id="rId4" Type="http://schemas.openxmlformats.org/officeDocument/2006/relationships/oleObject" Target="file:///\\FR-forlan\General\Production\Conseil%20des%20Ventes\7_2020%20Etude%20Ventes%20&#233;lectroniques\4_Po%20Rapport\Graphs%20CVV%20Ventes%20&#233;lectroniques.xlsx!Autres%20Q!%5bGraphs%20CVV%20Ventes%20&#233;lectroniques.xlsx%5dAutres%20Q%20Graphique%201" TargetMode="External"/><Relationship Id="rId9"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8.xml"/><Relationship Id="rId7" Type="http://schemas.openxmlformats.org/officeDocument/2006/relationships/image" Target="../media/image47.svg"/><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37.png"/><Relationship Id="rId11" Type="http://schemas.openxmlformats.org/officeDocument/2006/relationships/image" Target="../media/image51.svg"/><Relationship Id="rId5" Type="http://schemas.openxmlformats.org/officeDocument/2006/relationships/image" Target="../media/image41.emf"/><Relationship Id="rId10" Type="http://schemas.openxmlformats.org/officeDocument/2006/relationships/image" Target="../media/image38.png"/><Relationship Id="rId4" Type="http://schemas.openxmlformats.org/officeDocument/2006/relationships/oleObject" Target="file:///\\FR-forlan\General\Production\Conseil%20des%20Ventes\7_2020%20Etude%20Ventes%20&#233;lectroniques\4_Po%20Rapport\Graphs%20CVV%20Ventes%20&#233;lectroniques.xlsx!Autres%20Q!%5bGraphs%20CVV%20Ventes%20&#233;lectroniques.xlsx%5dAutres%20Q%20Graphique%206" TargetMode="External"/><Relationship Id="rId9" Type="http://schemas.openxmlformats.org/officeDocument/2006/relationships/image" Target="../media/image40.svg"/></Relationships>
</file>

<file path=ppt/slides/_rels/slide15.xml.rels><?xml version="1.0" encoding="UTF-8" standalone="yes"?>
<Relationships xmlns="http://schemas.openxmlformats.org/package/2006/relationships"><Relationship Id="rId8" Type="http://schemas.openxmlformats.org/officeDocument/2006/relationships/oleObject" Target="file:///\\FR-forlan\General\Production\Conseil%20des%20Ventes\7_2020%20Etude%20Ventes%20&#233;lectroniques\4_Po%20Rapport\Graphs%20CVV%20Ventes%20&#233;lectroniques.xlsx!Autres%20Q!%5bGraphs%20CVV%20Ventes%20&#233;lectroniques.xlsx%5dAutres%20Q%20Graphique%204" TargetMode="External"/><Relationship Id="rId3" Type="http://schemas.openxmlformats.org/officeDocument/2006/relationships/notesSlide" Target="../notesSlides/notesSlide9.xml"/><Relationship Id="rId7" Type="http://schemas.openxmlformats.org/officeDocument/2006/relationships/image" Target="../media/image42.emf"/><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oleObject" Target="file:///\\FR-forlan\General\Production\Conseil%20des%20Ventes\7_2020%20Etude%20Ventes%20&#233;lectroniques\4_Po%20Rapport\Graphs%20CVV%20Ventes%20&#233;lectroniques.xlsx!Autres%20Q!%5bGraphs%20CVV%20Ventes%20&#233;lectroniques.xlsx%5dAutres%20Q%20Graphique%207" TargetMode="External"/><Relationship Id="rId5" Type="http://schemas.openxmlformats.org/officeDocument/2006/relationships/image" Target="../media/image38.svg"/><Relationship Id="rId4" Type="http://schemas.openxmlformats.org/officeDocument/2006/relationships/image" Target="../media/image30.png"/><Relationship Id="rId9" Type="http://schemas.openxmlformats.org/officeDocument/2006/relationships/image" Target="../media/image43.emf"/></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47.svg"/><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37.png"/><Relationship Id="rId5" Type="http://schemas.openxmlformats.org/officeDocument/2006/relationships/image" Target="../media/image44.emf"/><Relationship Id="rId4" Type="http://schemas.openxmlformats.org/officeDocument/2006/relationships/oleObject" Target="file:///\\FR-forlan\General\Production\Conseil%20des%20Ventes\7_2020%20Etude%20Ventes%20&#233;lectroniques\4_Po%20Rapport\Graphs%20CVV%20Ventes%20&#233;lectroniques.xlsx!Autres%20Q!%5bGraphs%20CVV%20Ventes%20&#233;lectroniques.xlsx%5dAutres%20Q%20Graphique%203" TargetMode="External"/><Relationship Id="rId9" Type="http://schemas.openxmlformats.org/officeDocument/2006/relationships/image" Target="../media/image40.sv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notesSlide" Target="../notesSlides/notesSlide11.xml"/><Relationship Id="rId21" Type="http://schemas.openxmlformats.org/officeDocument/2006/relationships/image" Target="../media/image63.svg"/><Relationship Id="rId7" Type="http://schemas.openxmlformats.org/officeDocument/2006/relationships/image" Target="../media/image46.emf"/><Relationship Id="rId12" Type="http://schemas.openxmlformats.org/officeDocument/2006/relationships/image" Target="../media/image32.png"/><Relationship Id="rId17" Type="http://schemas.openxmlformats.org/officeDocument/2006/relationships/image" Target="../media/image47.svg"/><Relationship Id="rId2" Type="http://schemas.openxmlformats.org/officeDocument/2006/relationships/slideLayout" Target="../slideLayouts/slideLayout9.xml"/><Relationship Id="rId16" Type="http://schemas.openxmlformats.org/officeDocument/2006/relationships/image" Target="../media/image37.png"/><Relationship Id="rId20" Type="http://schemas.openxmlformats.org/officeDocument/2006/relationships/image" Target="../media/image48.png"/><Relationship Id="rId1" Type="http://schemas.openxmlformats.org/officeDocument/2006/relationships/vmlDrawing" Target="../drawings/vmlDrawing6.vml"/><Relationship Id="rId6" Type="http://schemas.openxmlformats.org/officeDocument/2006/relationships/oleObject" Target="file:///\\FR-forlan\General\Production\Conseil%20des%20Ventes\7_2020%20Etude%20Ventes%20&#233;lectroniques\4_Po%20Rapport\Graphs%20CVV%20Ventes%20&#233;lectroniques.xlsx!Autres%20Q!%5bGraphs%20CVV%20Ventes%20&#233;lectroniques.xlsx%5dAutres%20Q%20Graphique%208" TargetMode="External"/><Relationship Id="rId11" Type="http://schemas.openxmlformats.org/officeDocument/2006/relationships/image" Target="../media/image40.svg"/><Relationship Id="rId5" Type="http://schemas.openxmlformats.org/officeDocument/2006/relationships/image" Target="../media/image45.emf"/><Relationship Id="rId15" Type="http://schemas.openxmlformats.org/officeDocument/2006/relationships/image" Target="../media/image51.svg"/><Relationship Id="rId10" Type="http://schemas.openxmlformats.org/officeDocument/2006/relationships/image" Target="../media/image31.png"/><Relationship Id="rId19" Type="http://schemas.openxmlformats.org/officeDocument/2006/relationships/image" Target="../media/image61.svg"/><Relationship Id="rId4" Type="http://schemas.openxmlformats.org/officeDocument/2006/relationships/oleObject" Target="file:///\\FR-forlan\General\Production\Conseil%20des%20Ventes\7_2020%20Etude%20Ventes%20&#233;lectroniques\4_Po%20Rapport\Graphs%20CVV%20Ventes%20&#233;lectroniques.xlsx!Autres%20Q!%5bGraphs%20CVV%20Ventes%20&#233;lectroniques.xlsx%5dAutres%20Q%20Graphique%205" TargetMode="External"/><Relationship Id="rId9" Type="http://schemas.openxmlformats.org/officeDocument/2006/relationships/image" Target="../media/image38.sv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oleObject" Target="file:///\\FR-forlan\General\Production\Conseil%20des%20Ventes\7_2020%20Etude%20Ventes%20&#233;lectroniques\4_Po%20Rapport\Graphs%20CVV%20Ventes%20&#233;lectroniques.xlsx!Autres%20Q%20(2)!%5bGraphs%20CVV%20Ventes%20&#233;lectroniques.xlsx%5dAutres%20Q%20(2)%20Graphique%2011" TargetMode="External"/><Relationship Id="rId13" Type="http://schemas.openxmlformats.org/officeDocument/2006/relationships/image" Target="../media/image47.svg"/><Relationship Id="rId3" Type="http://schemas.openxmlformats.org/officeDocument/2006/relationships/notesSlide" Target="../notesSlides/notesSlide12.xml"/><Relationship Id="rId7" Type="http://schemas.openxmlformats.org/officeDocument/2006/relationships/image" Target="../media/image50.emf"/><Relationship Id="rId12" Type="http://schemas.openxmlformats.org/officeDocument/2006/relationships/image" Target="../media/image37.png"/><Relationship Id="rId17" Type="http://schemas.openxmlformats.org/officeDocument/2006/relationships/image" Target="../media/image69.svg"/><Relationship Id="rId2" Type="http://schemas.openxmlformats.org/officeDocument/2006/relationships/slideLayout" Target="../slideLayouts/slideLayout9.xml"/><Relationship Id="rId16" Type="http://schemas.openxmlformats.org/officeDocument/2006/relationships/image" Target="../media/image53.png"/><Relationship Id="rId1" Type="http://schemas.openxmlformats.org/officeDocument/2006/relationships/vmlDrawing" Target="../drawings/vmlDrawing7.vml"/><Relationship Id="rId6" Type="http://schemas.openxmlformats.org/officeDocument/2006/relationships/oleObject" Target="file:///\\FR-forlan\General\Production\Conseil%20des%20Ventes\7_2020%20Etude%20Ventes%20&#233;lectroniques\4_Po%20Rapport\Graphs%20CVV%20Ventes%20&#233;lectroniques.xlsx!Autres%20Q%20(2)!%5bGraphs%20CVV%20Ventes%20&#233;lectroniques.xlsx%5dAutres%20Q%20(2)%20Graphique%2010" TargetMode="External"/><Relationship Id="rId11" Type="http://schemas.openxmlformats.org/officeDocument/2006/relationships/image" Target="../media/image52.emf"/><Relationship Id="rId5" Type="http://schemas.openxmlformats.org/officeDocument/2006/relationships/image" Target="../media/image49.emf"/><Relationship Id="rId15" Type="http://schemas.openxmlformats.org/officeDocument/2006/relationships/image" Target="../media/image40.svg"/><Relationship Id="rId10" Type="http://schemas.openxmlformats.org/officeDocument/2006/relationships/oleObject" Target="file:///\\FR-forlan\General\Production\Conseil%20des%20Ventes\7_2020%20Etude%20Ventes%20&#233;lectroniques\4_Po%20Rapport\Graphs%20CVV%20Ventes%20&#233;lectroniques.xlsx!Autres%20Q%20(2)!%5bGraphs%20CVV%20Ventes%20&#233;lectroniques.xlsx%5dAutres%20Q%20(2)%20Graphique%2013" TargetMode="External"/><Relationship Id="rId4" Type="http://schemas.openxmlformats.org/officeDocument/2006/relationships/oleObject" Target="file:///\\FR-forlan\General\Production\Conseil%20des%20Ventes\7_2020%20Etude%20Ventes%20&#233;lectroniques\4_Po%20Rapport\Graphs%20CVV%20Ventes%20&#233;lectroniques.xlsx!Autres%20Q%20(2)!%5bGraphs%20CVV%20Ventes%20&#233;lectroniques.xlsx%5dAutres%20Q%20(2)%20Graphique%2012" TargetMode="External"/><Relationship Id="rId9" Type="http://schemas.openxmlformats.org/officeDocument/2006/relationships/image" Target="../media/image51.emf"/><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3.xml"/><Relationship Id="rId7" Type="http://schemas.openxmlformats.org/officeDocument/2006/relationships/image" Target="../media/image72.svg"/><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55.png"/><Relationship Id="rId11" Type="http://schemas.openxmlformats.org/officeDocument/2006/relationships/image" Target="../media/image76.svg"/><Relationship Id="rId5" Type="http://schemas.openxmlformats.org/officeDocument/2006/relationships/image" Target="../media/image54.emf"/><Relationship Id="rId10" Type="http://schemas.openxmlformats.org/officeDocument/2006/relationships/image" Target="../media/image57.png"/><Relationship Id="rId4" Type="http://schemas.openxmlformats.org/officeDocument/2006/relationships/oleObject" Target="file:///\\FR-forlan\General\Production\Conseil%20des%20Ventes\7_2020%20Etude%20Ventes%20&#233;lectroniques\4_Po%20Rapport\Graphs%20CVV%20Ventes%20&#233;lectroniques.xlsx!B5!%5bGraphs%20CVV%20Ventes%20&#233;lectroniques.xlsx%5dB5%20Graphique%201" TargetMode="External"/><Relationship Id="rId9" Type="http://schemas.openxmlformats.org/officeDocument/2006/relationships/image" Target="../media/image74.sv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7.svg"/><Relationship Id="rId3" Type="http://schemas.openxmlformats.org/officeDocument/2006/relationships/notesSlide" Target="../notesSlides/notesSlide14.xml"/><Relationship Id="rId7" Type="http://schemas.openxmlformats.org/officeDocument/2006/relationships/image" Target="../media/image38.svg"/><Relationship Id="rId12" Type="http://schemas.openxmlformats.org/officeDocument/2006/relationships/image" Target="../media/image37.png"/><Relationship Id="rId17" Type="http://schemas.openxmlformats.org/officeDocument/2006/relationships/image" Target="../media/image60.emf"/><Relationship Id="rId2" Type="http://schemas.openxmlformats.org/officeDocument/2006/relationships/slideLayout" Target="../slideLayouts/slideLayout9.xml"/><Relationship Id="rId16" Type="http://schemas.openxmlformats.org/officeDocument/2006/relationships/oleObject" Target="file:///\\FR-forlan\General\Production\Conseil%20des%20Ventes\7_2020%20Etude%20Ventes%20&#233;lectroniques\4_Po%20Rapport\Graphs%20CVV%20Ventes%20&#233;lectroniques.xlsx!Autres%20Q%203!%5bGraphs%20CVV%20Ventes%20&#233;lectroniques.xlsx%5dAutres%20Q%203%20Graphique%208" TargetMode="External"/><Relationship Id="rId1" Type="http://schemas.openxmlformats.org/officeDocument/2006/relationships/vmlDrawing" Target="../drawings/vmlDrawing9.vml"/><Relationship Id="rId6" Type="http://schemas.openxmlformats.org/officeDocument/2006/relationships/image" Target="../media/image30.png"/><Relationship Id="rId11" Type="http://schemas.openxmlformats.org/officeDocument/2006/relationships/image" Target="../media/image42.svg"/><Relationship Id="rId5" Type="http://schemas.openxmlformats.org/officeDocument/2006/relationships/image" Target="../media/image58.emf"/><Relationship Id="rId15" Type="http://schemas.openxmlformats.org/officeDocument/2006/relationships/image" Target="../media/image59.emf"/><Relationship Id="rId10" Type="http://schemas.openxmlformats.org/officeDocument/2006/relationships/image" Target="../media/image32.png"/><Relationship Id="rId4" Type="http://schemas.openxmlformats.org/officeDocument/2006/relationships/oleObject" Target="file:///\\FR-forlan\General\Production\Conseil%20des%20Ventes\7_2020%20Etude%20Ventes%20&#233;lectroniques\4_Po%20Rapport\Graphs%20CVV%20Ventes%20&#233;lectroniques.xlsx!Autres%20Q%203!%5bGraphs%20CVV%20Ventes%20&#233;lectroniques.xlsx%5dAutres%20Q%203%20Graphique%205" TargetMode="External"/><Relationship Id="rId9" Type="http://schemas.openxmlformats.org/officeDocument/2006/relationships/image" Target="../media/image40.svg"/><Relationship Id="rId14" Type="http://schemas.openxmlformats.org/officeDocument/2006/relationships/oleObject" Target="file:///\\FR-forlan\General\Production\Conseil%20des%20Ventes\7_2020%20Etude%20Ventes%20&#233;lectroniques\4_Po%20Rapport\Graphs%20CVV%20Ventes%20&#233;lectroniques.xlsx!Autres%20Q%203!%5bGraphs%20CVV%20Ventes%20&#233;lectroniques.xlsx%5dAutres%20Q%203%20Graphique%204"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2.svg"/><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oleObject" Target="file:///\\FR-forlan\General\Production\Conseil%20des%20Ventes\7_2020%20Etude%20Ventes%20&#233;lectroniques\4_Po%20Rapport\Graphs%20CVV%20Ventes%20&#233;lectroniques.xlsx!Autres%20Q%203!%5bGraphs%20CVV%20Ventes%20&#233;lectroniques.xlsx%5dAutres%20Q%203%20Graphique%206"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6.xml"/><Relationship Id="rId7" Type="http://schemas.openxmlformats.org/officeDocument/2006/relationships/image" Target="../media/image47.svg"/><Relationship Id="rId2" Type="http://schemas.openxmlformats.org/officeDocument/2006/relationships/slideLayout" Target="../slideLayouts/slideLayout9.xml"/><Relationship Id="rId1" Type="http://schemas.openxmlformats.org/officeDocument/2006/relationships/vmlDrawing" Target="../drawings/vmlDrawing11.vml"/><Relationship Id="rId6" Type="http://schemas.openxmlformats.org/officeDocument/2006/relationships/image" Target="../media/image37.png"/><Relationship Id="rId5" Type="http://schemas.openxmlformats.org/officeDocument/2006/relationships/image" Target="../media/image63.emf"/><Relationship Id="rId4" Type="http://schemas.openxmlformats.org/officeDocument/2006/relationships/oleObject" Target="file:///\\FR-forlan\General\Production\Conseil%20des%20Ventes\7_2020%20Etude%20Ventes%20&#233;lectroniques\4_Po%20Rapport\Graphs%20CVV%20Ventes%20&#233;lectroniques.xlsx!Autres%20Q%203!%5bGraphs%20CVV%20Ventes%20&#233;lectroniques.xlsx%5dAutres%20Q%203%20Graphique%207" TargetMode="External"/><Relationship Id="rId9"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2.svg"/><Relationship Id="rId3" Type="http://schemas.openxmlformats.org/officeDocument/2006/relationships/notesSlide" Target="../notesSlides/notesSlide18.xml"/><Relationship Id="rId7" Type="http://schemas.openxmlformats.org/officeDocument/2006/relationships/image" Target="../media/image86.svg"/><Relationship Id="rId12" Type="http://schemas.openxmlformats.org/officeDocument/2006/relationships/image" Target="../media/image32.png"/><Relationship Id="rId17" Type="http://schemas.openxmlformats.org/officeDocument/2006/relationships/image" Target="../media/image66.emf"/><Relationship Id="rId2" Type="http://schemas.openxmlformats.org/officeDocument/2006/relationships/slideLayout" Target="../slideLayouts/slideLayout9.xml"/><Relationship Id="rId16"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5" TargetMode="External"/><Relationship Id="rId1" Type="http://schemas.openxmlformats.org/officeDocument/2006/relationships/vmlDrawing" Target="../drawings/vmlDrawing12.vml"/><Relationship Id="rId6" Type="http://schemas.openxmlformats.org/officeDocument/2006/relationships/image" Target="../media/image67.png"/><Relationship Id="rId11" Type="http://schemas.openxmlformats.org/officeDocument/2006/relationships/image" Target="../media/image40.svg"/><Relationship Id="rId5" Type="http://schemas.openxmlformats.org/officeDocument/2006/relationships/image" Target="../media/image64.emf"/><Relationship Id="rId15" Type="http://schemas.openxmlformats.org/officeDocument/2006/relationships/image" Target="../media/image65.emf"/><Relationship Id="rId10" Type="http://schemas.openxmlformats.org/officeDocument/2006/relationships/image" Target="../media/image31.png"/><Relationship Id="rId4"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6" TargetMode="External"/><Relationship Id="rId9" Type="http://schemas.openxmlformats.org/officeDocument/2006/relationships/image" Target="../media/image38.svg"/><Relationship Id="rId14"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4"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notesSlide" Target="../notesSlides/notesSlide19.xml"/><Relationship Id="rId7" Type="http://schemas.openxmlformats.org/officeDocument/2006/relationships/image" Target="../media/image70.png"/><Relationship Id="rId12" Type="http://schemas.openxmlformats.org/officeDocument/2006/relationships/image" Target="../media/image73.png"/><Relationship Id="rId2" Type="http://schemas.openxmlformats.org/officeDocument/2006/relationships/slideLayout" Target="../slideLayouts/slideLayout9.xml"/><Relationship Id="rId1" Type="http://schemas.openxmlformats.org/officeDocument/2006/relationships/vmlDrawing" Target="../drawings/vmlDrawing13.vml"/><Relationship Id="rId6" Type="http://schemas.openxmlformats.org/officeDocument/2006/relationships/image" Target="../media/image69.png"/><Relationship Id="rId11" Type="http://schemas.openxmlformats.org/officeDocument/2006/relationships/image" Target="../media/image72.png"/><Relationship Id="rId5" Type="http://schemas.openxmlformats.org/officeDocument/2006/relationships/image" Target="../media/image68.emf"/><Relationship Id="rId10" Type="http://schemas.openxmlformats.org/officeDocument/2006/relationships/image" Target="../media/image94.svg"/><Relationship Id="rId4"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7" TargetMode="External"/><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14.vml"/><Relationship Id="rId5" Type="http://schemas.openxmlformats.org/officeDocument/2006/relationships/image" Target="../media/image74.emf"/><Relationship Id="rId4"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8"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76.emf"/><Relationship Id="rId2" Type="http://schemas.openxmlformats.org/officeDocument/2006/relationships/slideLayout" Target="../slideLayouts/slideLayout9.xml"/><Relationship Id="rId1" Type="http://schemas.openxmlformats.org/officeDocument/2006/relationships/vmlDrawing" Target="../drawings/vmlDrawing15.vml"/><Relationship Id="rId6"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9" TargetMode="External"/><Relationship Id="rId5" Type="http://schemas.openxmlformats.org/officeDocument/2006/relationships/image" Target="../media/image75.emf"/><Relationship Id="rId4"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1.svg"/><Relationship Id="rId2" Type="http://schemas.openxmlformats.org/officeDocument/2006/relationships/slideLayout" Target="../slideLayouts/slideLayout9.xml"/><Relationship Id="rId1" Type="http://schemas.openxmlformats.org/officeDocument/2006/relationships/vmlDrawing" Target="../drawings/vmlDrawing16.vml"/><Relationship Id="rId6" Type="http://schemas.openxmlformats.org/officeDocument/2006/relationships/image" Target="../media/image38.png"/><Relationship Id="rId5" Type="http://schemas.openxmlformats.org/officeDocument/2006/relationships/image" Target="../media/image77.emf"/><Relationship Id="rId4"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11"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78.emf"/><Relationship Id="rId2" Type="http://schemas.openxmlformats.org/officeDocument/2006/relationships/slideLayout" Target="../slideLayouts/slideLayout9.xml"/><Relationship Id="rId1" Type="http://schemas.openxmlformats.org/officeDocument/2006/relationships/vmlDrawing" Target="../drawings/vmlDrawing17.vml"/><Relationship Id="rId6"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15" TargetMode="External"/><Relationship Id="rId5" Type="http://schemas.openxmlformats.org/officeDocument/2006/relationships/image" Target="../media/image51.sv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0.emf"/><Relationship Id="rId2" Type="http://schemas.openxmlformats.org/officeDocument/2006/relationships/slideLayout" Target="../slideLayouts/slideLayout9.xml"/><Relationship Id="rId1" Type="http://schemas.openxmlformats.org/officeDocument/2006/relationships/vmlDrawing" Target="../drawings/vmlDrawing18.vml"/><Relationship Id="rId6"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13" TargetMode="External"/><Relationship Id="rId5" Type="http://schemas.openxmlformats.org/officeDocument/2006/relationships/image" Target="../media/image79.emf"/><Relationship Id="rId4" Type="http://schemas.openxmlformats.org/officeDocument/2006/relationships/oleObject" Target="file:///\\FR-forlan\General\Production\Conseil%20des%20Ventes\7_2020%20Etude%20Ventes%20&#233;lectroniques\4_Po%20Rapport\Graphs%20CVV%20Ventes%20&#233;lectroniques.xlsx!A6%20A7%20D2%20D3%20etc%20F2!%5bGraphs%20CVV%20Ventes%20&#233;lectroniques.xlsx%5dA6%20A7%20D2%20D3%20etc%20F2%20Graphique%201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82.emf"/><Relationship Id="rId2" Type="http://schemas.openxmlformats.org/officeDocument/2006/relationships/slideLayout" Target="../slideLayouts/slideLayout9.xml"/><Relationship Id="rId1" Type="http://schemas.openxmlformats.org/officeDocument/2006/relationships/vmlDrawing" Target="../drawings/vmlDrawing19.vml"/><Relationship Id="rId6"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4" TargetMode="External"/><Relationship Id="rId5" Type="http://schemas.openxmlformats.org/officeDocument/2006/relationships/image" Target="../media/image81.emf"/><Relationship Id="rId4"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 TargetMode="External"/></Relationships>
</file>

<file path=ppt/slides/_rels/slide35.xml.rels><?xml version="1.0" encoding="UTF-8" standalone="yes"?>
<Relationships xmlns="http://schemas.openxmlformats.org/package/2006/relationships"><Relationship Id="rId8"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5" TargetMode="External"/><Relationship Id="rId3" Type="http://schemas.openxmlformats.org/officeDocument/2006/relationships/notesSlide" Target="../notesSlides/notesSlide26.xml"/><Relationship Id="rId7" Type="http://schemas.openxmlformats.org/officeDocument/2006/relationships/image" Target="../media/image84.emf"/><Relationship Id="rId2" Type="http://schemas.openxmlformats.org/officeDocument/2006/relationships/slideLayout" Target="../slideLayouts/slideLayout9.xml"/><Relationship Id="rId1" Type="http://schemas.openxmlformats.org/officeDocument/2006/relationships/vmlDrawing" Target="../drawings/vmlDrawing20.vml"/><Relationship Id="rId6"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0" TargetMode="External"/><Relationship Id="rId5" Type="http://schemas.openxmlformats.org/officeDocument/2006/relationships/image" Target="../media/image83.emf"/><Relationship Id="rId4"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7" TargetMode="External"/><Relationship Id="rId9" Type="http://schemas.openxmlformats.org/officeDocument/2006/relationships/image" Target="../media/image85.emf"/></Relationships>
</file>

<file path=ppt/slides/_rels/slide36.xml.rels><?xml version="1.0" encoding="UTF-8" standalone="yes"?>
<Relationships xmlns="http://schemas.openxmlformats.org/package/2006/relationships"><Relationship Id="rId8"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6" TargetMode="External"/><Relationship Id="rId13" Type="http://schemas.openxmlformats.org/officeDocument/2006/relationships/image" Target="../media/image114.svg"/><Relationship Id="rId3" Type="http://schemas.openxmlformats.org/officeDocument/2006/relationships/notesSlide" Target="../notesSlides/notesSlide27.xml"/><Relationship Id="rId7" Type="http://schemas.openxmlformats.org/officeDocument/2006/relationships/image" Target="../media/image87.emf"/><Relationship Id="rId12" Type="http://schemas.openxmlformats.org/officeDocument/2006/relationships/image" Target="../media/image90.png"/><Relationship Id="rId17" Type="http://schemas.openxmlformats.org/officeDocument/2006/relationships/image" Target="../media/image116.svg"/><Relationship Id="rId2" Type="http://schemas.openxmlformats.org/officeDocument/2006/relationships/slideLayout" Target="../slideLayouts/slideLayout9.xml"/><Relationship Id="rId16" Type="http://schemas.openxmlformats.org/officeDocument/2006/relationships/image" Target="../media/image91.png"/><Relationship Id="rId1" Type="http://schemas.openxmlformats.org/officeDocument/2006/relationships/vmlDrawing" Target="../drawings/vmlDrawing21.vml"/><Relationship Id="rId6"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5" TargetMode="External"/><Relationship Id="rId11" Type="http://schemas.openxmlformats.org/officeDocument/2006/relationships/image" Target="../media/image89.emf"/><Relationship Id="rId5" Type="http://schemas.openxmlformats.org/officeDocument/2006/relationships/image" Target="../media/image86.emf"/><Relationship Id="rId15" Type="http://schemas.openxmlformats.org/officeDocument/2006/relationships/image" Target="../media/image76.svg"/><Relationship Id="rId10"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1" TargetMode="External"/><Relationship Id="rId4"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2" TargetMode="External"/><Relationship Id="rId9" Type="http://schemas.openxmlformats.org/officeDocument/2006/relationships/image" Target="../media/image88.emf"/><Relationship Id="rId14" Type="http://schemas.openxmlformats.org/officeDocument/2006/relationships/image" Target="../media/image57.png"/></Relationships>
</file>

<file path=ppt/slides/_rels/slide37.xml.rels><?xml version="1.0" encoding="UTF-8" standalone="yes"?>
<Relationships xmlns="http://schemas.openxmlformats.org/package/2006/relationships"><Relationship Id="rId8"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20" TargetMode="External"/><Relationship Id="rId13" Type="http://schemas.openxmlformats.org/officeDocument/2006/relationships/image" Target="../media/image40.svg"/><Relationship Id="rId3" Type="http://schemas.openxmlformats.org/officeDocument/2006/relationships/notesSlide" Target="../notesSlides/notesSlide28.xml"/><Relationship Id="rId7" Type="http://schemas.openxmlformats.org/officeDocument/2006/relationships/image" Target="../media/image93.emf"/><Relationship Id="rId12"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vmlDrawing" Target="../drawings/vmlDrawing22.vml"/><Relationship Id="rId6"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9" TargetMode="External"/><Relationship Id="rId11" Type="http://schemas.openxmlformats.org/officeDocument/2006/relationships/image" Target="../media/image47.svg"/><Relationship Id="rId5" Type="http://schemas.openxmlformats.org/officeDocument/2006/relationships/image" Target="../media/image92.emf"/><Relationship Id="rId10" Type="http://schemas.openxmlformats.org/officeDocument/2006/relationships/image" Target="../media/image37.png"/><Relationship Id="rId4"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8" TargetMode="External"/><Relationship Id="rId9" Type="http://schemas.openxmlformats.org/officeDocument/2006/relationships/image" Target="../media/image94.emf"/></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0.svg"/><Relationship Id="rId3" Type="http://schemas.openxmlformats.org/officeDocument/2006/relationships/notesSlide" Target="../notesSlides/notesSlide29.xml"/><Relationship Id="rId7" Type="http://schemas.openxmlformats.org/officeDocument/2006/relationships/image" Target="../media/image96.emf"/><Relationship Id="rId12"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vmlDrawing" Target="../drawings/vmlDrawing23.vml"/><Relationship Id="rId6"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3" TargetMode="External"/><Relationship Id="rId11" Type="http://schemas.openxmlformats.org/officeDocument/2006/relationships/image" Target="../media/image47.svg"/><Relationship Id="rId5" Type="http://schemas.openxmlformats.org/officeDocument/2006/relationships/image" Target="../media/image95.emf"/><Relationship Id="rId10" Type="http://schemas.openxmlformats.org/officeDocument/2006/relationships/image" Target="../media/image37.png"/><Relationship Id="rId4"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4" TargetMode="External"/><Relationship Id="rId9" Type="http://schemas.openxmlformats.org/officeDocument/2006/relationships/image" Target="../media/image51.svg"/></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0.xml"/><Relationship Id="rId7" Type="http://schemas.openxmlformats.org/officeDocument/2006/relationships/image" Target="../media/image98.emf"/><Relationship Id="rId2" Type="http://schemas.openxmlformats.org/officeDocument/2006/relationships/slideLayout" Target="../slideLayouts/slideLayout9.xml"/><Relationship Id="rId1" Type="http://schemas.openxmlformats.org/officeDocument/2006/relationships/vmlDrawing" Target="../drawings/vmlDrawing24.vml"/><Relationship Id="rId6"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8" TargetMode="External"/><Relationship Id="rId11" Type="http://schemas.openxmlformats.org/officeDocument/2006/relationships/image" Target="../media/image40.svg"/><Relationship Id="rId5" Type="http://schemas.openxmlformats.org/officeDocument/2006/relationships/image" Target="../media/image97.emf"/><Relationship Id="rId10" Type="http://schemas.openxmlformats.org/officeDocument/2006/relationships/image" Target="../media/image31.png"/><Relationship Id="rId4"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6" TargetMode="External"/><Relationship Id="rId9"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31.xml"/><Relationship Id="rId7" Type="http://schemas.openxmlformats.org/officeDocument/2006/relationships/image" Target="../media/image100.emf"/><Relationship Id="rId2" Type="http://schemas.openxmlformats.org/officeDocument/2006/relationships/slideLayout" Target="../slideLayouts/slideLayout9.xml"/><Relationship Id="rId1" Type="http://schemas.openxmlformats.org/officeDocument/2006/relationships/vmlDrawing" Target="../drawings/vmlDrawing25.vml"/><Relationship Id="rId6"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9" TargetMode="External"/><Relationship Id="rId5" Type="http://schemas.openxmlformats.org/officeDocument/2006/relationships/image" Target="../media/image99.emf"/><Relationship Id="rId4" Type="http://schemas.openxmlformats.org/officeDocument/2006/relationships/oleObject" Target="file:///\\FR-forlan\General\Production\Conseil%20des%20Ventes\7_2020%20Etude%20Ventes%20&#233;lectroniques\4_Po%20Rapport\Graphs%20CVV%20Ventes%20&#233;lectroniques.xlsx!G2%20etc!%5bGraphs%20CVV%20Ventes%20&#233;lectroniques.xlsx%5dG2%20etc%20Graphique%2017" TargetMode="External"/><Relationship Id="rId9" Type="http://schemas.openxmlformats.org/officeDocument/2006/relationships/image" Target="../media/image51.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8.png"/><Relationship Id="rId18" Type="http://schemas.openxmlformats.org/officeDocument/2006/relationships/image" Target="../media/image38.svg"/><Relationship Id="rId3" Type="http://schemas.openxmlformats.org/officeDocument/2006/relationships/image" Target="../media/image23.pn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image" Target="../media/image32.svg"/><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9.xml"/><Relationship Id="rId6" Type="http://schemas.openxmlformats.org/officeDocument/2006/relationships/image" Target="../media/image26.svg"/><Relationship Id="rId11" Type="http://schemas.openxmlformats.org/officeDocument/2006/relationships/image" Target="../media/image27.png"/><Relationship Id="rId24" Type="http://schemas.openxmlformats.org/officeDocument/2006/relationships/image" Target="../media/image44.svg"/><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image" Target="../media/image30.svg"/><Relationship Id="rId19" Type="http://schemas.openxmlformats.org/officeDocument/2006/relationships/image" Target="../media/image31.png"/><Relationship Id="rId4" Type="http://schemas.openxmlformats.org/officeDocument/2006/relationships/image" Target="../media/image24.svg"/><Relationship Id="rId9" Type="http://schemas.openxmlformats.org/officeDocument/2006/relationships/image" Target="../media/image26.png"/><Relationship Id="rId14" Type="http://schemas.openxmlformats.org/officeDocument/2006/relationships/image" Target="../media/image34.svg"/><Relationship Id="rId22" Type="http://schemas.openxmlformats.org/officeDocument/2006/relationships/image" Target="../media/image4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EB3B04F8-A676-49B0-B5F1-C982027AD5BE}"/>
              </a:ext>
            </a:extLst>
          </p:cNvPr>
          <p:cNvSpPr>
            <a:spLocks noGrp="1"/>
          </p:cNvSpPr>
          <p:nvPr>
            <p:ph type="body" sz="quarter" idx="22"/>
          </p:nvPr>
        </p:nvSpPr>
        <p:spPr>
          <a:xfrm>
            <a:off x="479584" y="5844370"/>
            <a:ext cx="11248947" cy="922359"/>
          </a:xfrm>
        </p:spPr>
        <p:txBody>
          <a:bodyPr>
            <a:noAutofit/>
          </a:bodyPr>
          <a:lstStyle/>
          <a:p>
            <a:pPr>
              <a:spcBef>
                <a:spcPts val="0"/>
              </a:spcBef>
            </a:pPr>
            <a:r>
              <a:rPr lang="fr-FR" sz="1200" b="1" dirty="0">
                <a:solidFill>
                  <a:srgbClr val="4BFFA7"/>
                </a:solidFill>
              </a:rPr>
              <a:t>Olivier Savinelli</a:t>
            </a:r>
          </a:p>
          <a:p>
            <a:pPr>
              <a:spcBef>
                <a:spcPts val="0"/>
              </a:spcBef>
            </a:pPr>
            <a:r>
              <a:rPr lang="fr-FR" sz="1200" dirty="0"/>
              <a:t>Directeur de Clientèle - Département Services - </a:t>
            </a:r>
            <a:r>
              <a:rPr lang="fr-FR" sz="1200" dirty="0">
                <a:hlinkClick r:id="rId2">
                  <a:extLst>
                    <a:ext uri="{A12FA001-AC4F-418D-AE19-62706E023703}">
                      <ahyp:hlinkClr xmlns:ahyp="http://schemas.microsoft.com/office/drawing/2018/hyperlinkcolor" xmlns="" val="tx"/>
                    </a:ext>
                  </a:extLst>
                </a:hlinkClick>
              </a:rPr>
              <a:t>osavinelli@harrisinteractive.fr</a:t>
            </a:r>
            <a:endParaRPr lang="fr-FR" sz="1200" dirty="0"/>
          </a:p>
          <a:p>
            <a:pPr>
              <a:spcBef>
                <a:spcPts val="0"/>
              </a:spcBef>
            </a:pPr>
            <a:endParaRPr lang="fr-FR" sz="1200" dirty="0"/>
          </a:p>
        </p:txBody>
      </p:sp>
      <p:sp>
        <p:nvSpPr>
          <p:cNvPr id="7" name="Espace réservé du texte 6">
            <a:extLst>
              <a:ext uri="{FF2B5EF4-FFF2-40B4-BE49-F238E27FC236}">
                <a16:creationId xmlns:a16="http://schemas.microsoft.com/office/drawing/2014/main" xmlns="" id="{D276D647-D2BA-4FE9-A066-49CB67B757EC}"/>
              </a:ext>
            </a:extLst>
          </p:cNvPr>
          <p:cNvSpPr>
            <a:spLocks noGrp="1"/>
          </p:cNvSpPr>
          <p:nvPr>
            <p:ph type="body" sz="quarter" idx="26"/>
          </p:nvPr>
        </p:nvSpPr>
        <p:spPr>
          <a:xfrm>
            <a:off x="479425" y="2609617"/>
            <a:ext cx="12043395" cy="288616"/>
          </a:xfrm>
        </p:spPr>
        <p:txBody>
          <a:bodyPr>
            <a:noAutofit/>
          </a:bodyPr>
          <a:lstStyle/>
          <a:p>
            <a:pPr>
              <a:spcBef>
                <a:spcPts val="0"/>
              </a:spcBef>
            </a:pPr>
            <a:r>
              <a:rPr lang="fr-FR" sz="4200" dirty="0">
                <a:solidFill>
                  <a:srgbClr val="4BFFA7"/>
                </a:solidFill>
              </a:rPr>
              <a:t>Les maisons de ventes et les ventes électroniques : usages et attentes</a:t>
            </a:r>
            <a:endParaRPr lang="fr-FR" sz="4200" b="0" dirty="0">
              <a:solidFill>
                <a:srgbClr val="4BFFA7"/>
              </a:solidFill>
            </a:endParaRPr>
          </a:p>
          <a:p>
            <a:pPr>
              <a:spcBef>
                <a:spcPts val="0"/>
              </a:spcBef>
            </a:pPr>
            <a:endParaRPr lang="fr-FR" sz="1800" b="0" dirty="0">
              <a:solidFill>
                <a:schemeClr val="bg1"/>
              </a:solidFill>
            </a:endParaRPr>
          </a:p>
          <a:p>
            <a:pPr>
              <a:spcBef>
                <a:spcPts val="0"/>
              </a:spcBef>
            </a:pPr>
            <a:endParaRPr lang="fr-FR" sz="1800" b="0" dirty="0">
              <a:solidFill>
                <a:schemeClr val="bg1"/>
              </a:solidFill>
            </a:endParaRPr>
          </a:p>
          <a:p>
            <a:pPr>
              <a:spcBef>
                <a:spcPts val="0"/>
              </a:spcBef>
            </a:pPr>
            <a:r>
              <a:rPr lang="fr-FR" sz="1800" b="0" dirty="0">
                <a:solidFill>
                  <a:schemeClr val="bg1"/>
                </a:solidFill>
              </a:rPr>
              <a:t>Rapport d’études – Décembre 2020 </a:t>
            </a:r>
          </a:p>
          <a:p>
            <a:pPr>
              <a:spcBef>
                <a:spcPts val="0"/>
              </a:spcBef>
            </a:pPr>
            <a:r>
              <a:rPr lang="fr-FR" sz="1800" b="0" dirty="0">
                <a:solidFill>
                  <a:schemeClr val="bg1"/>
                </a:solidFill>
              </a:rPr>
              <a:t>Harris interactive pour le Conseil des Ventes aux Enchères</a:t>
            </a:r>
          </a:p>
        </p:txBody>
      </p:sp>
      <p:sp>
        <p:nvSpPr>
          <p:cNvPr id="5" name="bk object 19">
            <a:extLst>
              <a:ext uri="{FF2B5EF4-FFF2-40B4-BE49-F238E27FC236}">
                <a16:creationId xmlns:a16="http://schemas.microsoft.com/office/drawing/2014/main" xmlns="" id="{C9AB9000-C68A-4625-BC76-9571CC266876}"/>
              </a:ext>
            </a:extLst>
          </p:cNvPr>
          <p:cNvSpPr/>
          <p:nvPr/>
        </p:nvSpPr>
        <p:spPr>
          <a:xfrm>
            <a:off x="10831366" y="4215161"/>
            <a:ext cx="773259" cy="7588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1728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xmlns="" id="{8425C10D-7AC5-45B1-9DAB-92C0A639C8D5}"/>
              </a:ext>
            </a:extLst>
          </p:cNvPr>
          <p:cNvSpPr>
            <a:spLocks noGrp="1"/>
          </p:cNvSpPr>
          <p:nvPr>
            <p:ph type="body" sz="quarter" idx="13"/>
          </p:nvPr>
        </p:nvSpPr>
        <p:spPr>
          <a:xfrm>
            <a:off x="2994754" y="3864676"/>
            <a:ext cx="8357459" cy="469768"/>
          </a:xfrm>
        </p:spPr>
        <p:txBody>
          <a:bodyPr/>
          <a:lstStyle/>
          <a:p>
            <a:r>
              <a:rPr lang="fr-FR" sz="3800" dirty="0"/>
              <a:t>Résultats détaillés</a:t>
            </a:r>
          </a:p>
        </p:txBody>
      </p:sp>
      <p:sp>
        <p:nvSpPr>
          <p:cNvPr id="5" name="Espace réservé du texte 7">
            <a:extLst>
              <a:ext uri="{FF2B5EF4-FFF2-40B4-BE49-F238E27FC236}">
                <a16:creationId xmlns:a16="http://schemas.microsoft.com/office/drawing/2014/main" xmlns="" id="{45722159-D011-41E5-B299-CFAF3BF14F1A}"/>
              </a:ext>
            </a:extLst>
          </p:cNvPr>
          <p:cNvSpPr txBox="1">
            <a:spLocks/>
          </p:cNvSpPr>
          <p:nvPr/>
        </p:nvSpPr>
        <p:spPr>
          <a:xfrm>
            <a:off x="473504" y="1374667"/>
            <a:ext cx="8357459" cy="469768"/>
          </a:xfrm>
          <a:prstGeom prst="rect">
            <a:avLst/>
          </a:prstGeom>
          <a:effectLst/>
        </p:spPr>
        <p:txBody>
          <a:bodyPr vert="horz" lIns="34290" tIns="17145" rIns="34290" bIns="17145"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3200" b="1" i="0" kern="0" cap="none" spc="0" baseline="0">
                <a:solidFill>
                  <a:schemeClr val="bg1"/>
                </a:solidFill>
                <a:effectLst/>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0" b="0" dirty="0"/>
              <a:t>3.</a:t>
            </a:r>
          </a:p>
        </p:txBody>
      </p:sp>
    </p:spTree>
    <p:extLst>
      <p:ext uri="{BB962C8B-B14F-4D97-AF65-F5344CB8AC3E}">
        <p14:creationId xmlns:p14="http://schemas.microsoft.com/office/powerpoint/2010/main" val="345992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D1ABB49E-E096-40A3-AD72-ABB8A014C5FF}"/>
              </a:ext>
            </a:extLst>
          </p:cNvPr>
          <p:cNvSpPr>
            <a:spLocks noGrp="1"/>
          </p:cNvSpPr>
          <p:nvPr>
            <p:ph type="sldNum" sz="quarter" idx="4"/>
          </p:nvPr>
        </p:nvSpPr>
        <p:spPr/>
        <p:txBody>
          <a:bodyPr/>
          <a:lstStyle/>
          <a:p>
            <a:fld id="{8B466926-FFCF-D849-BE20-83CC7D4E4416}" type="slidenum">
              <a:rPr lang="en-US" smtClean="0"/>
              <a:pPr/>
              <a:t>11</a:t>
            </a:fld>
            <a:endParaRPr lang="en-US" dirty="0"/>
          </a:p>
        </p:txBody>
      </p:sp>
      <p:sp>
        <p:nvSpPr>
          <p:cNvPr id="7" name="Espace réservé du texte 7">
            <a:extLst>
              <a:ext uri="{FF2B5EF4-FFF2-40B4-BE49-F238E27FC236}">
                <a16:creationId xmlns:a16="http://schemas.microsoft.com/office/drawing/2014/main" xmlns="" id="{67F0ADA1-DD6F-4360-B323-7E44931A783C}"/>
              </a:ext>
            </a:extLst>
          </p:cNvPr>
          <p:cNvSpPr txBox="1">
            <a:spLocks/>
          </p:cNvSpPr>
          <p:nvPr/>
        </p:nvSpPr>
        <p:spPr>
          <a:xfrm>
            <a:off x="473505" y="2316597"/>
            <a:ext cx="1979764" cy="2756464"/>
          </a:xfrm>
          <a:prstGeom prst="rect">
            <a:avLst/>
          </a:prstGeom>
        </p:spPr>
        <p:txBody>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0" dirty="0">
                <a:solidFill>
                  <a:srgbClr val="00A28B"/>
                </a:solidFill>
              </a:rPr>
              <a:t>1.</a:t>
            </a:r>
            <a:r>
              <a:rPr lang="fr-FR" sz="16000" dirty="0"/>
              <a:t> </a:t>
            </a:r>
            <a:endParaRPr lang="fr-FR" dirty="0"/>
          </a:p>
        </p:txBody>
      </p:sp>
      <p:sp>
        <p:nvSpPr>
          <p:cNvPr id="8" name="Espace réservé du texte 7">
            <a:extLst>
              <a:ext uri="{FF2B5EF4-FFF2-40B4-BE49-F238E27FC236}">
                <a16:creationId xmlns:a16="http://schemas.microsoft.com/office/drawing/2014/main" xmlns="" id="{A98D32CA-A1E6-4AB5-B860-2C7D8E7A8A5C}"/>
              </a:ext>
            </a:extLst>
          </p:cNvPr>
          <p:cNvSpPr txBox="1">
            <a:spLocks/>
          </p:cNvSpPr>
          <p:nvPr/>
        </p:nvSpPr>
        <p:spPr>
          <a:xfrm>
            <a:off x="2297151" y="3416194"/>
            <a:ext cx="8095786" cy="523902"/>
          </a:xfrm>
          <a:prstGeom prst="rect">
            <a:avLst/>
          </a:prstGeom>
          <a:effectLst/>
        </p:spPr>
        <p:txBody>
          <a:bodyPr vert="horz" lIns="34290" tIns="17145" rIns="34290" bIns="17145"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3200" b="1" i="0" kern="0" cap="none" spc="0" baseline="0">
                <a:solidFill>
                  <a:schemeClr val="bg1"/>
                </a:solidFill>
                <a:effectLst/>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00A28B"/>
                </a:solidFill>
              </a:rPr>
              <a:t>Pratiques en matière de ventes aux enchères par voie électronique</a:t>
            </a:r>
          </a:p>
        </p:txBody>
      </p:sp>
    </p:spTree>
    <p:extLst>
      <p:ext uri="{BB962C8B-B14F-4D97-AF65-F5344CB8AC3E}">
        <p14:creationId xmlns:p14="http://schemas.microsoft.com/office/powerpoint/2010/main" val="9594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Possession d’un site Internet </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12</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620601"/>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A1. Avez-vous votre propre site Internet ?</a:t>
            </a:r>
          </a:p>
          <a:p>
            <a:pPr marL="0" indent="0">
              <a:spcBef>
                <a:spcPts val="0"/>
              </a:spcBef>
              <a:buNone/>
            </a:pPr>
            <a:r>
              <a:rPr lang="fr-FR" sz="1000" dirty="0"/>
              <a:t>A2. Proposez-vous un service d’estimation en ligne ?</a:t>
            </a:r>
          </a:p>
          <a:p>
            <a:pPr marL="0" indent="0">
              <a:spcBef>
                <a:spcPts val="0"/>
              </a:spcBef>
              <a:buNone/>
            </a:pPr>
            <a:r>
              <a:rPr lang="fr-FR" sz="1000" dirty="0"/>
              <a:t>A3. Proposez-vous le mandat de vente électronique ?</a:t>
            </a:r>
          </a:p>
          <a:p>
            <a:pPr marL="0" indent="0">
              <a:spcBef>
                <a:spcPts val="0"/>
              </a:spcBef>
              <a:buNone/>
            </a:pPr>
            <a:r>
              <a:rPr lang="fr-FR" sz="1000" dirty="0"/>
              <a:t>A4. Comment vous assurez-vous de l’identité du vendeur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1031727" y="2235509"/>
            <a:ext cx="3671056" cy="246221"/>
          </a:xfrm>
          <a:prstGeom prst="rect">
            <a:avLst/>
          </a:prstGeom>
          <a:noFill/>
          <a:ln>
            <a:noFill/>
          </a:ln>
        </p:spPr>
        <p:txBody>
          <a:bodyPr wrap="square">
            <a:spAutoFit/>
          </a:bodyPr>
          <a:lstStyle/>
          <a:p>
            <a:pPr algn="ctr"/>
            <a:r>
              <a:rPr lang="fr-FR" sz="1000" dirty="0"/>
              <a:t>Ensemble des maisons de ventes (base = 2020)</a:t>
            </a:r>
          </a:p>
        </p:txBody>
      </p:sp>
      <p:sp>
        <p:nvSpPr>
          <p:cNvPr id="16" name="Rectangle 15">
            <a:extLst>
              <a:ext uri="{FF2B5EF4-FFF2-40B4-BE49-F238E27FC236}">
                <a16:creationId xmlns:a16="http://schemas.microsoft.com/office/drawing/2014/main" xmlns="" id="{2185E99D-662A-48F3-8972-ACFD990D4BF4}"/>
              </a:ext>
            </a:extLst>
          </p:cNvPr>
          <p:cNvSpPr/>
          <p:nvPr/>
        </p:nvSpPr>
        <p:spPr>
          <a:xfrm>
            <a:off x="6621326" y="2578732"/>
            <a:ext cx="3671056" cy="246221"/>
          </a:xfrm>
          <a:prstGeom prst="rect">
            <a:avLst/>
          </a:prstGeom>
          <a:noFill/>
          <a:ln>
            <a:noFill/>
          </a:ln>
        </p:spPr>
        <p:txBody>
          <a:bodyPr wrap="square">
            <a:spAutoFit/>
          </a:bodyPr>
          <a:lstStyle/>
          <a:p>
            <a:pPr algn="ctr"/>
            <a:r>
              <a:rPr lang="fr-FR" sz="1000" dirty="0"/>
              <a:t>Maisons de vente ayant un site Internet (base = 153)</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2" y="727914"/>
            <a:ext cx="11729007" cy="892552"/>
          </a:xfrm>
          <a:prstGeom prst="rect">
            <a:avLst/>
          </a:prstGeom>
        </p:spPr>
        <p:txBody>
          <a:bodyPr wrap="square">
            <a:spAutoFit/>
          </a:bodyPr>
          <a:lstStyle/>
          <a:p>
            <a:pPr marL="285750" lvl="0" indent="-285750">
              <a:buFont typeface="Arial" panose="020B0604020202020204" pitchFamily="34" charset="0"/>
              <a:buChar char="•"/>
            </a:pPr>
            <a:r>
              <a:rPr lang="fr-FR" sz="1300" dirty="0">
                <a:solidFill>
                  <a:srgbClr val="183A46"/>
                </a:solidFill>
                <a:ea typeface="Open Sans" panose="020B0606030504020204" pitchFamily="34" charset="0"/>
                <a:cs typeface="Open Sans" panose="020B0606030504020204" pitchFamily="34" charset="0"/>
              </a:rPr>
              <a:t>Situation contrastée entre maisons de ventes selon le montant de vente : </a:t>
            </a:r>
            <a:r>
              <a:rPr lang="fr-FR" sz="1300" dirty="0">
                <a:ea typeface="Open Sans" panose="020B0606030504020204" pitchFamily="34" charset="0"/>
                <a:cs typeface="Open Sans" panose="020B0606030504020204" pitchFamily="34" charset="0"/>
              </a:rPr>
              <a:t>7/10 de celle ayant réalisé un montant de vente de moins de 2 millions d’euros </a:t>
            </a:r>
            <a:r>
              <a:rPr lang="fr-FR" sz="1300" dirty="0">
                <a:solidFill>
                  <a:srgbClr val="183A46"/>
                </a:solidFill>
                <a:ea typeface="Open Sans" panose="020B0606030504020204" pitchFamily="34" charset="0"/>
                <a:cs typeface="Open Sans" panose="020B0606030504020204" pitchFamily="34" charset="0"/>
              </a:rPr>
              <a:t>ont un site Internet ; toutes les maisons </a:t>
            </a:r>
            <a:r>
              <a:rPr lang="fr-FR" sz="1300" dirty="0">
                <a:solidFill>
                  <a:srgbClr val="014537"/>
                </a:solidFill>
                <a:latin typeface="Arial" charset="0"/>
                <a:cs typeface="Arial" charset="0"/>
              </a:rPr>
              <a:t>ayant réalisé plus de 15 millions d’euros de montant de vente en 2019 </a:t>
            </a:r>
            <a:r>
              <a:rPr lang="fr-FR" sz="1300" dirty="0">
                <a:solidFill>
                  <a:srgbClr val="183A46"/>
                </a:solidFill>
                <a:ea typeface="Open Sans" panose="020B0606030504020204" pitchFamily="34" charset="0"/>
                <a:cs typeface="Open Sans" panose="020B0606030504020204" pitchFamily="34" charset="0"/>
              </a:rPr>
              <a:t>ont un site. Parmi celles ayant un site Internet, 8/10 proposent un service d’estimation en ligne, moins le mandat de vente électronique (1/3). Pas de méthode « miracle » pour s’assurer de l’identité du vendeur : l’historique des ventes et le relevé de CNI.</a:t>
            </a:r>
            <a:endParaRPr kumimoji="0" lang="fr-FR" sz="13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grpSp>
        <p:nvGrpSpPr>
          <p:cNvPr id="24" name="Groupe 23">
            <a:extLst>
              <a:ext uri="{FF2B5EF4-FFF2-40B4-BE49-F238E27FC236}">
                <a16:creationId xmlns:a16="http://schemas.microsoft.com/office/drawing/2014/main" xmlns="" id="{E39997B4-3A63-4FE7-B13A-AED22992856A}"/>
              </a:ext>
            </a:extLst>
          </p:cNvPr>
          <p:cNvGrpSpPr/>
          <p:nvPr/>
        </p:nvGrpSpPr>
        <p:grpSpPr>
          <a:xfrm>
            <a:off x="559215" y="2663716"/>
            <a:ext cx="1211263" cy="1196976"/>
            <a:chOff x="1265237" y="3095624"/>
            <a:chExt cx="1489075" cy="1489075"/>
          </a:xfrm>
        </p:grpSpPr>
        <p:grpSp>
          <p:nvGrpSpPr>
            <p:cNvPr id="22" name="Groupe 21">
              <a:extLst>
                <a:ext uri="{FF2B5EF4-FFF2-40B4-BE49-F238E27FC236}">
                  <a16:creationId xmlns:a16="http://schemas.microsoft.com/office/drawing/2014/main" xmlns="" id="{50A38BCD-F7F2-48FB-AB9D-E5F106702297}"/>
                </a:ext>
              </a:extLst>
            </p:cNvPr>
            <p:cNvGrpSpPr/>
            <p:nvPr/>
          </p:nvGrpSpPr>
          <p:grpSpPr>
            <a:xfrm>
              <a:off x="1265237" y="3095624"/>
              <a:ext cx="1489075" cy="1489075"/>
              <a:chOff x="1265237" y="3095624"/>
              <a:chExt cx="1489075" cy="1489075"/>
            </a:xfrm>
          </p:grpSpPr>
          <p:pic>
            <p:nvPicPr>
              <p:cNvPr id="13" name="Graphique 12">
                <a:extLst>
                  <a:ext uri="{FF2B5EF4-FFF2-40B4-BE49-F238E27FC236}">
                    <a16:creationId xmlns:a16="http://schemas.microsoft.com/office/drawing/2014/main" xmlns="" id="{181C611D-EF60-4E0F-B5AC-3112574A6BF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65237" y="3095624"/>
                <a:ext cx="1489075" cy="1489075"/>
              </a:xfrm>
              <a:prstGeom prst="rect">
                <a:avLst/>
              </a:prstGeom>
            </p:spPr>
          </p:pic>
          <p:sp>
            <p:nvSpPr>
              <p:cNvPr id="21" name="Rectangle 20">
                <a:extLst>
                  <a:ext uri="{FF2B5EF4-FFF2-40B4-BE49-F238E27FC236}">
                    <a16:creationId xmlns:a16="http://schemas.microsoft.com/office/drawing/2014/main" xmlns="" id="{7FD834BB-CD26-45DF-A698-4FB7007D087E}"/>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0" name="Graphique 19">
              <a:extLst>
                <a:ext uri="{FF2B5EF4-FFF2-40B4-BE49-F238E27FC236}">
                  <a16:creationId xmlns:a16="http://schemas.microsoft.com/office/drawing/2014/main" xmlns="" id="{64A49891-CFB2-4371-8314-9E0D0D3938E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660525" y="3254474"/>
              <a:ext cx="679251" cy="679251"/>
            </a:xfrm>
            <a:prstGeom prst="rect">
              <a:avLst/>
            </a:prstGeom>
          </p:spPr>
        </p:pic>
      </p:grpSp>
      <p:sp>
        <p:nvSpPr>
          <p:cNvPr id="23" name="Rectangle 22">
            <a:extLst>
              <a:ext uri="{FF2B5EF4-FFF2-40B4-BE49-F238E27FC236}">
                <a16:creationId xmlns:a16="http://schemas.microsoft.com/office/drawing/2014/main" xmlns="" id="{2D2DB873-BC59-4D15-B12C-198024FAE012}"/>
              </a:ext>
            </a:extLst>
          </p:cNvPr>
          <p:cNvSpPr/>
          <p:nvPr/>
        </p:nvSpPr>
        <p:spPr>
          <a:xfrm>
            <a:off x="2645799" y="2661436"/>
            <a:ext cx="1235869" cy="584775"/>
          </a:xfrm>
          <a:prstGeom prst="rect">
            <a:avLst/>
          </a:prstGeom>
        </p:spPr>
        <p:txBody>
          <a:bodyPr wrap="square">
            <a:spAutoFit/>
          </a:bodyPr>
          <a:lstStyle/>
          <a:p>
            <a:pPr lvl="0" algn="ctr"/>
            <a:r>
              <a:rPr lang="fr-FR" sz="3200" b="1" dirty="0">
                <a:solidFill>
                  <a:srgbClr val="183A46"/>
                </a:solidFill>
                <a:ea typeface="Open Sans" panose="020B0606030504020204" pitchFamily="34" charset="0"/>
                <a:cs typeface="Open Sans" panose="020B0606030504020204" pitchFamily="34" charset="0"/>
              </a:rPr>
              <a:t>68%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25" name="Flèche : droite 24">
            <a:extLst>
              <a:ext uri="{FF2B5EF4-FFF2-40B4-BE49-F238E27FC236}">
                <a16:creationId xmlns:a16="http://schemas.microsoft.com/office/drawing/2014/main" xmlns="" id="{BA08BA43-F8B2-4180-9A1F-0F6A83CB2E25}"/>
              </a:ext>
            </a:extLst>
          </p:cNvPr>
          <p:cNvSpPr/>
          <p:nvPr/>
        </p:nvSpPr>
        <p:spPr>
          <a:xfrm>
            <a:off x="5042149" y="3995276"/>
            <a:ext cx="307340" cy="474780"/>
          </a:xfrm>
          <a:prstGeom prst="rightArrow">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xmlns="" id="{621F7112-0BE1-4F79-92B1-60CE5FC25780}"/>
              </a:ext>
            </a:extLst>
          </p:cNvPr>
          <p:cNvSpPr/>
          <p:nvPr/>
        </p:nvSpPr>
        <p:spPr>
          <a:xfrm>
            <a:off x="8749802" y="2309508"/>
            <a:ext cx="3187091" cy="276999"/>
          </a:xfrm>
          <a:prstGeom prst="rect">
            <a:avLst/>
          </a:prstGeom>
          <a:solidFill>
            <a:srgbClr val="183A46"/>
          </a:solidFill>
        </p:spPr>
        <p:txBody>
          <a:bodyPr wrap="none">
            <a:spAutoFit/>
          </a:bodyPr>
          <a:lstStyle/>
          <a:p>
            <a:pPr algn="ctr"/>
            <a:r>
              <a:rPr lang="fr-FR" sz="1200" b="1" dirty="0">
                <a:solidFill>
                  <a:schemeClr val="bg1"/>
                </a:solidFill>
              </a:rPr>
              <a:t>Propose le mandat de vente électronique</a:t>
            </a:r>
          </a:p>
        </p:txBody>
      </p:sp>
      <p:sp>
        <p:nvSpPr>
          <p:cNvPr id="28" name="Rectangle 27">
            <a:extLst>
              <a:ext uri="{FF2B5EF4-FFF2-40B4-BE49-F238E27FC236}">
                <a16:creationId xmlns:a16="http://schemas.microsoft.com/office/drawing/2014/main" xmlns="" id="{BEFBFEBF-96F5-4CC0-BB6E-811D6466873A}"/>
              </a:ext>
            </a:extLst>
          </p:cNvPr>
          <p:cNvSpPr/>
          <p:nvPr/>
        </p:nvSpPr>
        <p:spPr>
          <a:xfrm>
            <a:off x="5371106" y="2320318"/>
            <a:ext cx="3180679" cy="276999"/>
          </a:xfrm>
          <a:prstGeom prst="rect">
            <a:avLst/>
          </a:prstGeom>
          <a:solidFill>
            <a:srgbClr val="183A46"/>
          </a:solidFill>
        </p:spPr>
        <p:txBody>
          <a:bodyPr wrap="none">
            <a:spAutoFit/>
          </a:bodyPr>
          <a:lstStyle/>
          <a:p>
            <a:pPr algn="ctr"/>
            <a:r>
              <a:rPr lang="fr-FR" sz="1200" b="1" dirty="0">
                <a:solidFill>
                  <a:schemeClr val="bg1"/>
                </a:solidFill>
              </a:rPr>
              <a:t>Propose un service d’estimation en ligne</a:t>
            </a:r>
          </a:p>
        </p:txBody>
      </p:sp>
      <p:sp>
        <p:nvSpPr>
          <p:cNvPr id="29" name="Rectangle 28">
            <a:extLst>
              <a:ext uri="{FF2B5EF4-FFF2-40B4-BE49-F238E27FC236}">
                <a16:creationId xmlns:a16="http://schemas.microsoft.com/office/drawing/2014/main" xmlns="" id="{43B5C769-7F94-407F-AA85-0DEE4347403D}"/>
              </a:ext>
            </a:extLst>
          </p:cNvPr>
          <p:cNvSpPr/>
          <p:nvPr/>
        </p:nvSpPr>
        <p:spPr>
          <a:xfrm>
            <a:off x="6059488" y="5087751"/>
            <a:ext cx="4709944" cy="276999"/>
          </a:xfrm>
          <a:prstGeom prst="rect">
            <a:avLst/>
          </a:prstGeom>
          <a:solidFill>
            <a:srgbClr val="183A46"/>
          </a:solidFill>
        </p:spPr>
        <p:txBody>
          <a:bodyPr wrap="none">
            <a:spAutoFit/>
          </a:bodyPr>
          <a:lstStyle/>
          <a:p>
            <a:pPr algn="ctr"/>
            <a:r>
              <a:rPr lang="fr-FR" sz="1200" b="1" dirty="0">
                <a:solidFill>
                  <a:schemeClr val="bg1"/>
                </a:solidFill>
              </a:rPr>
              <a:t>Garanties demandées pour s’assurer de l’identité du vendeur </a:t>
            </a:r>
          </a:p>
        </p:txBody>
      </p:sp>
      <p:sp>
        <p:nvSpPr>
          <p:cNvPr id="10" name="Rectangle 9">
            <a:extLst>
              <a:ext uri="{FF2B5EF4-FFF2-40B4-BE49-F238E27FC236}">
                <a16:creationId xmlns:a16="http://schemas.microsoft.com/office/drawing/2014/main" xmlns="" id="{1F647C4B-5F79-4623-9CAA-A9A610A1561A}"/>
              </a:ext>
            </a:extLst>
          </p:cNvPr>
          <p:cNvSpPr/>
          <p:nvPr/>
        </p:nvSpPr>
        <p:spPr>
          <a:xfrm>
            <a:off x="1875631" y="3194137"/>
            <a:ext cx="2793669" cy="584775"/>
          </a:xfrm>
          <a:prstGeom prst="rect">
            <a:avLst/>
          </a:prstGeom>
        </p:spPr>
        <p:txBody>
          <a:bodyPr wrap="square">
            <a:spAutoFit/>
          </a:bodyPr>
          <a:lstStyle/>
          <a:p>
            <a:pPr algn="ctr"/>
            <a:r>
              <a:rPr lang="fr-FR" sz="1600" dirty="0">
                <a:solidFill>
                  <a:srgbClr val="183A46"/>
                </a:solidFill>
                <a:ea typeface="Open Sans" panose="020B0606030504020204" pitchFamily="34" charset="0"/>
                <a:cs typeface="Open Sans" panose="020B0606030504020204" pitchFamily="34" charset="0"/>
              </a:rPr>
              <a:t>des maisons de ventes </a:t>
            </a:r>
          </a:p>
          <a:p>
            <a:pPr algn="ctr"/>
            <a:r>
              <a:rPr lang="fr-FR" sz="1600" dirty="0">
                <a:solidFill>
                  <a:srgbClr val="183A46"/>
                </a:solidFill>
                <a:ea typeface="Open Sans" panose="020B0606030504020204" pitchFamily="34" charset="0"/>
                <a:cs typeface="Open Sans" panose="020B0606030504020204" pitchFamily="34" charset="0"/>
              </a:rPr>
              <a:t>ont leur propre site Internet</a:t>
            </a:r>
            <a:endParaRPr lang="fr-FR" sz="1600" dirty="0"/>
          </a:p>
        </p:txBody>
      </p:sp>
      <p:graphicFrame>
        <p:nvGraphicFramePr>
          <p:cNvPr id="11" name="Objet 10">
            <a:extLst>
              <a:ext uri="{FF2B5EF4-FFF2-40B4-BE49-F238E27FC236}">
                <a16:creationId xmlns:a16="http://schemas.microsoft.com/office/drawing/2014/main" xmlns="" id="{1B404D00-5CA5-4F46-A2E1-DD964B60E44B}"/>
              </a:ext>
            </a:extLst>
          </p:cNvPr>
          <p:cNvGraphicFramePr>
            <a:graphicFrameLocks noChangeAspect="1"/>
          </p:cNvGraphicFramePr>
          <p:nvPr>
            <p:extLst>
              <p:ext uri="{D42A27DB-BD31-4B8C-83A1-F6EECF244321}">
                <p14:modId xmlns:p14="http://schemas.microsoft.com/office/powerpoint/2010/main" val="1350622486"/>
              </p:ext>
            </p:extLst>
          </p:nvPr>
        </p:nvGraphicFramePr>
        <p:xfrm>
          <a:off x="5615507" y="2742757"/>
          <a:ext cx="2718225" cy="1534482"/>
        </p:xfrm>
        <a:graphic>
          <a:graphicData uri="http://schemas.openxmlformats.org/presentationml/2006/ole">
            <mc:AlternateContent xmlns:mc="http://schemas.openxmlformats.org/markup-compatibility/2006">
              <mc:Choice xmlns:v="urn:schemas-microsoft-com:vml" Requires="v">
                <p:oleObj spid="_x0000_s1026" name="Worksheet" r:id="rId8" imgW="3543386" imgH="2000250" progId="Excel.Sheet.12">
                  <p:link updateAutomatic="1"/>
                </p:oleObj>
              </mc:Choice>
              <mc:Fallback>
                <p:oleObj name="Worksheet" r:id="rId8" imgW="3543386" imgH="2000250" progId="Excel.Sheet.12">
                  <p:link updateAutomatic="1"/>
                  <p:pic>
                    <p:nvPicPr>
                      <p:cNvPr id="0" name=""/>
                      <p:cNvPicPr/>
                      <p:nvPr/>
                    </p:nvPicPr>
                    <p:blipFill>
                      <a:blip r:embed="rId9"/>
                      <a:stretch>
                        <a:fillRect/>
                      </a:stretch>
                    </p:blipFill>
                    <p:spPr>
                      <a:xfrm>
                        <a:off x="5615507" y="2742757"/>
                        <a:ext cx="2718225" cy="1534482"/>
                      </a:xfrm>
                      <a:prstGeom prst="rect">
                        <a:avLst/>
                      </a:prstGeom>
                    </p:spPr>
                  </p:pic>
                </p:oleObj>
              </mc:Fallback>
            </mc:AlternateContent>
          </a:graphicData>
        </a:graphic>
      </p:graphicFrame>
      <p:graphicFrame>
        <p:nvGraphicFramePr>
          <p:cNvPr id="12" name="Objet 11">
            <a:extLst>
              <a:ext uri="{FF2B5EF4-FFF2-40B4-BE49-F238E27FC236}">
                <a16:creationId xmlns:a16="http://schemas.microsoft.com/office/drawing/2014/main" xmlns="" id="{90B293E9-58F3-41B8-A321-7AEFC31EF6B8}"/>
              </a:ext>
            </a:extLst>
          </p:cNvPr>
          <p:cNvGraphicFramePr>
            <a:graphicFrameLocks noChangeAspect="1"/>
          </p:cNvGraphicFramePr>
          <p:nvPr>
            <p:extLst>
              <p:ext uri="{D42A27DB-BD31-4B8C-83A1-F6EECF244321}">
                <p14:modId xmlns:p14="http://schemas.microsoft.com/office/powerpoint/2010/main" val="4212398207"/>
              </p:ext>
            </p:extLst>
          </p:nvPr>
        </p:nvGraphicFramePr>
        <p:xfrm>
          <a:off x="8922913" y="2750547"/>
          <a:ext cx="2718225" cy="1534482"/>
        </p:xfrm>
        <a:graphic>
          <a:graphicData uri="http://schemas.openxmlformats.org/presentationml/2006/ole">
            <mc:AlternateContent xmlns:mc="http://schemas.openxmlformats.org/markup-compatibility/2006">
              <mc:Choice xmlns:v="urn:schemas-microsoft-com:vml" Requires="v">
                <p:oleObj spid="_x0000_s1027" name="Worksheet" r:id="rId10" imgW="3543386" imgH="2000250" progId="Excel.Sheet.12">
                  <p:link updateAutomatic="1"/>
                </p:oleObj>
              </mc:Choice>
              <mc:Fallback>
                <p:oleObj name="Worksheet" r:id="rId10" imgW="3543386" imgH="2000250" progId="Excel.Sheet.12">
                  <p:link updateAutomatic="1"/>
                  <p:pic>
                    <p:nvPicPr>
                      <p:cNvPr id="0" name=""/>
                      <p:cNvPicPr/>
                      <p:nvPr/>
                    </p:nvPicPr>
                    <p:blipFill>
                      <a:blip r:embed="rId11"/>
                      <a:stretch>
                        <a:fillRect/>
                      </a:stretch>
                    </p:blipFill>
                    <p:spPr>
                      <a:xfrm>
                        <a:off x="8922913" y="2750547"/>
                        <a:ext cx="2718225" cy="1534482"/>
                      </a:xfrm>
                      <a:prstGeom prst="rect">
                        <a:avLst/>
                      </a:prstGeom>
                    </p:spPr>
                  </p:pic>
                </p:oleObj>
              </mc:Fallback>
            </mc:AlternateContent>
          </a:graphicData>
        </a:graphic>
      </p:graphicFrame>
      <p:graphicFrame>
        <p:nvGraphicFramePr>
          <p:cNvPr id="17" name="Tableau 16">
            <a:extLst>
              <a:ext uri="{FF2B5EF4-FFF2-40B4-BE49-F238E27FC236}">
                <a16:creationId xmlns:a16="http://schemas.microsoft.com/office/drawing/2014/main" xmlns="" id="{B79AF32E-F5E9-43CE-BF13-3B85E05579B5}"/>
              </a:ext>
            </a:extLst>
          </p:cNvPr>
          <p:cNvGraphicFramePr>
            <a:graphicFrameLocks noGrp="1"/>
          </p:cNvGraphicFramePr>
          <p:nvPr>
            <p:extLst>
              <p:ext uri="{D42A27DB-BD31-4B8C-83A1-F6EECF244321}">
                <p14:modId xmlns:p14="http://schemas.microsoft.com/office/powerpoint/2010/main" val="4238407282"/>
              </p:ext>
            </p:extLst>
          </p:nvPr>
        </p:nvGraphicFramePr>
        <p:xfrm>
          <a:off x="1607722" y="4219576"/>
          <a:ext cx="2197100" cy="1781175"/>
        </p:xfrm>
        <a:graphic>
          <a:graphicData uri="http://schemas.openxmlformats.org/drawingml/2006/table">
            <a:tbl>
              <a:tblPr/>
              <a:tblGrid>
                <a:gridCol w="1435100">
                  <a:extLst>
                    <a:ext uri="{9D8B030D-6E8A-4147-A177-3AD203B41FA5}">
                      <a16:colId xmlns:a16="http://schemas.microsoft.com/office/drawing/2014/main" xmlns="" val="3211531303"/>
                    </a:ext>
                  </a:extLst>
                </a:gridCol>
                <a:gridCol w="762000">
                  <a:extLst>
                    <a:ext uri="{9D8B030D-6E8A-4147-A177-3AD203B41FA5}">
                      <a16:colId xmlns:a16="http://schemas.microsoft.com/office/drawing/2014/main" xmlns="" val="2058721852"/>
                    </a:ext>
                  </a:extLst>
                </a:gridCol>
              </a:tblGrid>
              <a:tr h="70069">
                <a:tc>
                  <a:txBody>
                    <a:bodyPr/>
                    <a:lstStyle/>
                    <a:p>
                      <a:pPr algn="ctr" rtl="0" fontAlgn="ctr"/>
                      <a:r>
                        <a:rPr lang="fr-FR" sz="1000" b="0" i="0" u="none" strike="noStrike" dirty="0">
                          <a:solidFill>
                            <a:schemeClr val="tx1"/>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C00000"/>
                          </a:solidFill>
                          <a:effectLst/>
                          <a:latin typeface="Arial" panose="020B0604020202020204" pitchFamily="34" charset="0"/>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833544452"/>
                  </a:ext>
                </a:extLst>
              </a:tr>
              <a:tr h="70069">
                <a:tc>
                  <a:txBody>
                    <a:bodyPr/>
                    <a:lstStyle/>
                    <a:p>
                      <a:pPr algn="ctr" rtl="0" fontAlgn="ctr"/>
                      <a:r>
                        <a:rPr lang="fr-FR" sz="1000" b="0" i="0" u="none" strike="noStrike" dirty="0">
                          <a:solidFill>
                            <a:schemeClr val="tx1"/>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170584718"/>
                  </a:ext>
                </a:extLst>
              </a:tr>
              <a:tr h="70069">
                <a:tc>
                  <a:txBody>
                    <a:bodyPr/>
                    <a:lstStyle/>
                    <a:p>
                      <a:pPr algn="ctr" rtl="0" fontAlgn="ctr"/>
                      <a:r>
                        <a:rPr lang="fr-FR" sz="1000" b="0" i="0" u="none" strike="noStrike" dirty="0">
                          <a:solidFill>
                            <a:schemeClr val="tx1"/>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6576475"/>
                  </a:ext>
                </a:extLst>
              </a:tr>
              <a:tr h="70069">
                <a:tc>
                  <a:txBody>
                    <a:bodyPr/>
                    <a:lstStyle/>
                    <a:p>
                      <a:pPr algn="ctr" rtl="0" fontAlgn="ctr"/>
                      <a:r>
                        <a:rPr lang="fr-FR" sz="1000" b="0" i="0" u="none" strike="noStrike" dirty="0">
                          <a:solidFill>
                            <a:schemeClr val="tx1"/>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3516564778"/>
                  </a:ext>
                </a:extLst>
              </a:tr>
              <a:tr h="70069">
                <a:tc>
                  <a:txBody>
                    <a:bodyPr/>
                    <a:lstStyle/>
                    <a:p>
                      <a:pPr algn="l" fontAlgn="b"/>
                      <a:r>
                        <a:rPr lang="fr-FR" sz="1000" b="0" i="0" u="none" strike="noStrike" dirty="0">
                          <a:solidFill>
                            <a:schemeClr val="tx1"/>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fr-FR"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704785678"/>
                  </a:ext>
                </a:extLst>
              </a:tr>
              <a:tr h="70069">
                <a:tc>
                  <a:txBody>
                    <a:bodyPr/>
                    <a:lstStyle/>
                    <a:p>
                      <a:pPr algn="ctr" fontAlgn="ctr"/>
                      <a:r>
                        <a:rPr lang="fr-FR" sz="1000" b="0" i="0" u="none" strike="noStrike" dirty="0">
                          <a:solidFill>
                            <a:schemeClr val="tx1"/>
                          </a:solidFill>
                          <a:effectLst/>
                          <a:latin typeface="Arial" panose="020B0604020202020204" pitchFamily="34" charset="0"/>
                        </a:rPr>
                        <a:t>AOC</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Arial" panose="020B060402020202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913331864"/>
                  </a:ext>
                </a:extLst>
              </a:tr>
              <a:tr h="70069">
                <a:tc>
                  <a:txBody>
                    <a:bodyPr/>
                    <a:lstStyle/>
                    <a:p>
                      <a:pPr algn="ctr" fontAlgn="ctr"/>
                      <a:r>
                        <a:rPr lang="fr-FR" sz="1000" b="0" i="0" u="none" strike="noStrike" dirty="0">
                          <a:solidFill>
                            <a:schemeClr val="tx1"/>
                          </a:solidFill>
                          <a:effectLst/>
                          <a:latin typeface="Arial" panose="020B0604020202020204" pitchFamily="34" charset="0"/>
                        </a:rPr>
                        <a:t>VOMI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Arial" panose="020B060402020202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254093896"/>
                  </a:ext>
                </a:extLst>
              </a:tr>
              <a:tr h="70069">
                <a:tc>
                  <a:txBody>
                    <a:bodyPr/>
                    <a:lstStyle/>
                    <a:p>
                      <a:pPr algn="ctr" fontAlgn="ctr"/>
                      <a:r>
                        <a:rPr lang="fr-FR" sz="1000" b="0" i="0" u="none" strike="noStrike" dirty="0">
                          <a:solidFill>
                            <a:schemeClr val="tx1"/>
                          </a:solidFill>
                          <a:effectLst/>
                          <a:latin typeface="Arial" panose="020B0604020202020204" pitchFamily="34" charset="0"/>
                        </a:rPr>
                        <a:t>Chevaux</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829849767"/>
                  </a:ext>
                </a:extLst>
              </a:tr>
              <a:tr h="70069">
                <a:tc>
                  <a:txBody>
                    <a:bodyPr/>
                    <a:lstStyle/>
                    <a:p>
                      <a:pPr algn="l" fontAlgn="b"/>
                      <a:r>
                        <a:rPr lang="fr-FR" sz="1000" b="0" i="0" u="none" strike="noStrike" dirty="0">
                          <a:solidFill>
                            <a:schemeClr val="tx1"/>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fr-FR"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336538384"/>
                  </a:ext>
                </a:extLst>
              </a:tr>
              <a:tr h="70069">
                <a:tc>
                  <a:txBody>
                    <a:bodyPr/>
                    <a:lstStyle/>
                    <a:p>
                      <a:pPr algn="ctr" fontAlgn="ctr"/>
                      <a:r>
                        <a:rPr lang="fr-FR" sz="1000" b="0" i="0" u="none" strike="noStrike" dirty="0">
                          <a:solidFill>
                            <a:schemeClr val="tx1"/>
                          </a:solidFill>
                          <a:effectLst/>
                          <a:latin typeface="Arial" panose="020B0604020202020204" pitchFamily="34" charset="0"/>
                        </a:rPr>
                        <a:t>Île-de-France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409398200"/>
                  </a:ext>
                </a:extLst>
              </a:tr>
              <a:tr h="70069">
                <a:tc>
                  <a:txBody>
                    <a:bodyPr/>
                    <a:lstStyle/>
                    <a:p>
                      <a:pPr algn="ctr" fontAlgn="ctr"/>
                      <a:r>
                        <a:rPr lang="fr-FR" sz="1000" b="0" i="0" u="none" strike="noStrike" dirty="0">
                          <a:solidFill>
                            <a:schemeClr val="tx1"/>
                          </a:solidFill>
                          <a:effectLst/>
                          <a:latin typeface="Arial" panose="020B0604020202020204" pitchFamily="34" charset="0"/>
                        </a:rPr>
                        <a:t>Province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C00000"/>
                          </a:solidFill>
                          <a:effectLst/>
                          <a:latin typeface="Arial" panose="020B0604020202020204" pitchFamily="34" charset="0"/>
                        </a:rPr>
                        <a:t>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3654443180"/>
                  </a:ext>
                </a:extLst>
              </a:tr>
            </a:tbl>
          </a:graphicData>
        </a:graphic>
      </p:graphicFrame>
      <p:cxnSp>
        <p:nvCxnSpPr>
          <p:cNvPr id="31" name="Connecteur droit 30">
            <a:extLst>
              <a:ext uri="{FF2B5EF4-FFF2-40B4-BE49-F238E27FC236}">
                <a16:creationId xmlns:a16="http://schemas.microsoft.com/office/drawing/2014/main" xmlns="" id="{7839093E-8D32-4329-B264-B84084B19488}"/>
              </a:ext>
            </a:extLst>
          </p:cNvPr>
          <p:cNvCxnSpPr/>
          <p:nvPr/>
        </p:nvCxnSpPr>
        <p:spPr>
          <a:xfrm>
            <a:off x="4841213" y="2663716"/>
            <a:ext cx="0" cy="3508484"/>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xmlns="" id="{28CFBB57-8ED6-427F-9394-172BA83882DD}"/>
              </a:ext>
            </a:extLst>
          </p:cNvPr>
          <p:cNvSpPr/>
          <p:nvPr/>
        </p:nvSpPr>
        <p:spPr>
          <a:xfrm>
            <a:off x="459349" y="4276708"/>
            <a:ext cx="1148373" cy="400110"/>
          </a:xfrm>
          <a:prstGeom prst="rect">
            <a:avLst/>
          </a:prstGeom>
          <a:noFill/>
          <a:ln>
            <a:solidFill>
              <a:schemeClr val="accent1"/>
            </a:solidFill>
          </a:ln>
        </p:spPr>
        <p:txBody>
          <a:bodyPr wrap="square">
            <a:spAutoFit/>
          </a:bodyPr>
          <a:lstStyle/>
          <a:p>
            <a:pPr algn="ctr"/>
            <a:r>
              <a:rPr lang="fr-FR" sz="1000" dirty="0">
                <a:ea typeface="Open Sans" panose="020B0606030504020204" pitchFamily="34" charset="0"/>
                <a:cs typeface="Open Sans" panose="020B0606030504020204" pitchFamily="34" charset="0"/>
              </a:rPr>
              <a:t>Montant de ventes 2019</a:t>
            </a:r>
            <a:endParaRPr lang="fr-FR" sz="1000" dirty="0"/>
          </a:p>
        </p:txBody>
      </p:sp>
      <p:sp>
        <p:nvSpPr>
          <p:cNvPr id="33" name="Rectangle 32">
            <a:extLst>
              <a:ext uri="{FF2B5EF4-FFF2-40B4-BE49-F238E27FC236}">
                <a16:creationId xmlns:a16="http://schemas.microsoft.com/office/drawing/2014/main" xmlns="" id="{6DCCB194-B279-42C7-9B1F-14CE3FCC2DDD}"/>
              </a:ext>
            </a:extLst>
          </p:cNvPr>
          <p:cNvSpPr/>
          <p:nvPr/>
        </p:nvSpPr>
        <p:spPr>
          <a:xfrm>
            <a:off x="459349" y="5019658"/>
            <a:ext cx="1148373" cy="400110"/>
          </a:xfrm>
          <a:prstGeom prst="rect">
            <a:avLst/>
          </a:prstGeom>
          <a:noFill/>
          <a:ln>
            <a:solidFill>
              <a:schemeClr val="accent1"/>
            </a:solidFill>
          </a:ln>
        </p:spPr>
        <p:txBody>
          <a:bodyPr wrap="square">
            <a:spAutoFit/>
          </a:bodyPr>
          <a:lstStyle/>
          <a:p>
            <a:pPr algn="ctr"/>
            <a:r>
              <a:rPr lang="fr-FR" sz="1000" dirty="0">
                <a:ea typeface="Open Sans" panose="020B0606030504020204" pitchFamily="34" charset="0"/>
                <a:cs typeface="Open Sans" panose="020B0606030504020204" pitchFamily="34" charset="0"/>
              </a:rPr>
              <a:t>Secteur d’activité principal</a:t>
            </a:r>
            <a:endParaRPr lang="fr-FR" sz="1000" dirty="0"/>
          </a:p>
        </p:txBody>
      </p:sp>
      <p:sp>
        <p:nvSpPr>
          <p:cNvPr id="34" name="Rectangle 33">
            <a:extLst>
              <a:ext uri="{FF2B5EF4-FFF2-40B4-BE49-F238E27FC236}">
                <a16:creationId xmlns:a16="http://schemas.microsoft.com/office/drawing/2014/main" xmlns="" id="{4B4C58D4-DAC3-47A8-AD20-0BFE2B49C44D}"/>
              </a:ext>
            </a:extLst>
          </p:cNvPr>
          <p:cNvSpPr/>
          <p:nvPr/>
        </p:nvSpPr>
        <p:spPr>
          <a:xfrm>
            <a:off x="459349" y="5713200"/>
            <a:ext cx="1148373" cy="246221"/>
          </a:xfrm>
          <a:prstGeom prst="rect">
            <a:avLst/>
          </a:prstGeom>
          <a:noFill/>
          <a:ln>
            <a:solidFill>
              <a:schemeClr val="accent1"/>
            </a:solidFill>
          </a:ln>
        </p:spPr>
        <p:txBody>
          <a:bodyPr wrap="square">
            <a:spAutoFit/>
          </a:bodyPr>
          <a:lstStyle/>
          <a:p>
            <a:pPr algn="ctr"/>
            <a:r>
              <a:rPr lang="fr-FR" sz="1000" dirty="0">
                <a:ea typeface="Open Sans" panose="020B0606030504020204" pitchFamily="34" charset="0"/>
                <a:cs typeface="Open Sans" panose="020B0606030504020204" pitchFamily="34" charset="0"/>
              </a:rPr>
              <a:t>Région</a:t>
            </a:r>
            <a:endParaRPr lang="fr-FR" sz="1000" dirty="0"/>
          </a:p>
        </p:txBody>
      </p:sp>
      <p:graphicFrame>
        <p:nvGraphicFramePr>
          <p:cNvPr id="42" name="Tableau 41">
            <a:extLst>
              <a:ext uri="{FF2B5EF4-FFF2-40B4-BE49-F238E27FC236}">
                <a16:creationId xmlns:a16="http://schemas.microsoft.com/office/drawing/2014/main" xmlns="" id="{8F551A0F-939F-493B-A774-06BC959BD02E}"/>
              </a:ext>
            </a:extLst>
          </p:cNvPr>
          <p:cNvGraphicFramePr>
            <a:graphicFrameLocks noGrp="1"/>
          </p:cNvGraphicFramePr>
          <p:nvPr>
            <p:extLst>
              <p:ext uri="{D42A27DB-BD31-4B8C-83A1-F6EECF244321}">
                <p14:modId xmlns:p14="http://schemas.microsoft.com/office/powerpoint/2010/main" val="3259099929"/>
              </p:ext>
            </p:extLst>
          </p:nvPr>
        </p:nvGraphicFramePr>
        <p:xfrm>
          <a:off x="7654945" y="4475009"/>
          <a:ext cx="3949700" cy="323850"/>
        </p:xfrm>
        <a:graphic>
          <a:graphicData uri="http://schemas.openxmlformats.org/drawingml/2006/table">
            <a:tbl>
              <a:tblPr/>
              <a:tblGrid>
                <a:gridCol w="3187700">
                  <a:extLst>
                    <a:ext uri="{9D8B030D-6E8A-4147-A177-3AD203B41FA5}">
                      <a16:colId xmlns:a16="http://schemas.microsoft.com/office/drawing/2014/main" xmlns="" val="1096972322"/>
                    </a:ext>
                  </a:extLst>
                </a:gridCol>
                <a:gridCol w="762000">
                  <a:extLst>
                    <a:ext uri="{9D8B030D-6E8A-4147-A177-3AD203B41FA5}">
                      <a16:colId xmlns:a16="http://schemas.microsoft.com/office/drawing/2014/main" xmlns="" val="1289098368"/>
                    </a:ext>
                  </a:extLst>
                </a:gridCol>
              </a:tblGrid>
              <a:tr h="161925">
                <a:tc>
                  <a:txBody>
                    <a:bodyPr/>
                    <a:lstStyle/>
                    <a:p>
                      <a:pPr algn="r" fontAlgn="ctr"/>
                      <a:r>
                        <a:rPr lang="fr-FR" sz="1000" b="0" i="0" u="none" strike="noStrike" dirty="0">
                          <a:solidFill>
                            <a:schemeClr val="tx1"/>
                          </a:solidFill>
                          <a:effectLst/>
                          <a:latin typeface="Arial" panose="020B0604020202020204" pitchFamily="34" charset="0"/>
                        </a:rPr>
                        <a:t> « Live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chemeClr val="tx1"/>
                          </a:solidFill>
                          <a:effectLst/>
                          <a:latin typeface="Arial" panose="020B060402020202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956850021"/>
                  </a:ext>
                </a:extLst>
              </a:tr>
              <a:tr h="161925">
                <a:tc>
                  <a:txBody>
                    <a:bodyPr/>
                    <a:lstStyle/>
                    <a:p>
                      <a:pPr algn="r" fontAlgn="ctr"/>
                      <a:r>
                        <a:rPr lang="fr-FR" sz="1000" b="0" i="0" u="none" strike="noStrike" dirty="0">
                          <a:solidFill>
                            <a:schemeClr val="tx1"/>
                          </a:solidFill>
                          <a:effectLst/>
                          <a:latin typeface="Arial" panose="020B0604020202020204" pitchFamily="34" charset="0"/>
                        </a:rPr>
                        <a:t>100% dématérialisées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427516823"/>
                  </a:ext>
                </a:extLst>
              </a:tr>
            </a:tbl>
          </a:graphicData>
        </a:graphic>
      </p:graphicFrame>
      <p:sp>
        <p:nvSpPr>
          <p:cNvPr id="43" name="Rectangle 42">
            <a:extLst>
              <a:ext uri="{FF2B5EF4-FFF2-40B4-BE49-F238E27FC236}">
                <a16:creationId xmlns:a16="http://schemas.microsoft.com/office/drawing/2014/main" xmlns="" id="{8CB643DA-1B39-49D7-8345-792871DA2EE0}"/>
              </a:ext>
            </a:extLst>
          </p:cNvPr>
          <p:cNvSpPr/>
          <p:nvPr/>
        </p:nvSpPr>
        <p:spPr>
          <a:xfrm>
            <a:off x="8551785" y="4080113"/>
            <a:ext cx="3163849" cy="400110"/>
          </a:xfrm>
          <a:prstGeom prst="rect">
            <a:avLst/>
          </a:prstGeom>
          <a:noFill/>
          <a:ln>
            <a:noFill/>
          </a:ln>
        </p:spPr>
        <p:txBody>
          <a:bodyPr wrap="square">
            <a:spAutoFit/>
          </a:bodyPr>
          <a:lstStyle/>
          <a:p>
            <a:pPr algn="ctr"/>
            <a:r>
              <a:rPr lang="fr-FR" sz="1000" dirty="0"/>
              <a:t>Propose le mandat de vente électronique</a:t>
            </a:r>
          </a:p>
          <a:p>
            <a:pPr algn="ctr"/>
            <a:r>
              <a:rPr lang="fr-FR" sz="1000" dirty="0"/>
              <a:t>Parmi les maisons de ventes réalisant des ventes</a:t>
            </a:r>
          </a:p>
        </p:txBody>
      </p:sp>
      <p:sp>
        <p:nvSpPr>
          <p:cNvPr id="30" name="Rectangle 29">
            <a:extLst>
              <a:ext uri="{FF2B5EF4-FFF2-40B4-BE49-F238E27FC236}">
                <a16:creationId xmlns:a16="http://schemas.microsoft.com/office/drawing/2014/main" xmlns="" id="{16B37EF3-991A-4BB3-BB85-45D6F9D004E9}"/>
              </a:ext>
            </a:extLst>
          </p:cNvPr>
          <p:cNvSpPr/>
          <p:nvPr/>
        </p:nvSpPr>
        <p:spPr>
          <a:xfrm>
            <a:off x="5257800" y="5572198"/>
            <a:ext cx="6291015" cy="830997"/>
          </a:xfrm>
          <a:prstGeom prst="rect">
            <a:avLst/>
          </a:prstGeom>
          <a:noFill/>
          <a:ln>
            <a:noFill/>
          </a:ln>
        </p:spPr>
        <p:txBody>
          <a:bodyPr wrap="square">
            <a:spAutoFit/>
          </a:bodyPr>
          <a:lstStyle/>
          <a:p>
            <a:pPr marL="171450" indent="-171450" algn="ctr">
              <a:buFont typeface="Arial" panose="020B0604020202020204" pitchFamily="34" charset="0"/>
              <a:buChar char="•"/>
            </a:pPr>
            <a:r>
              <a:rPr lang="fr-FR" sz="1200" dirty="0"/>
              <a:t>Pièces d’identité (ou passeports) : 24%</a:t>
            </a:r>
          </a:p>
          <a:p>
            <a:pPr marL="171450" indent="-171450" algn="ctr">
              <a:buFont typeface="Arial" panose="020B0604020202020204" pitchFamily="34" charset="0"/>
              <a:buChar char="•"/>
            </a:pPr>
            <a:r>
              <a:rPr lang="fr-FR" sz="1200" dirty="0"/>
              <a:t>Aucune garantie demandée car la personne est connue </a:t>
            </a:r>
          </a:p>
          <a:p>
            <a:pPr marL="171450" indent="-171450" algn="ctr">
              <a:buFont typeface="Arial" panose="020B0604020202020204" pitchFamily="34" charset="0"/>
              <a:buChar char="•"/>
            </a:pPr>
            <a:r>
              <a:rPr lang="fr-FR" sz="1200" dirty="0"/>
              <a:t>Autres : justificatif de domicile ; empreinte bancaire ; envoi du mandat par courrier qui revient signé ; entretien téléphoniques</a:t>
            </a:r>
          </a:p>
        </p:txBody>
      </p:sp>
      <p:sp>
        <p:nvSpPr>
          <p:cNvPr id="3" name="Rectangle 2">
            <a:extLst>
              <a:ext uri="{FF2B5EF4-FFF2-40B4-BE49-F238E27FC236}">
                <a16:creationId xmlns:a16="http://schemas.microsoft.com/office/drawing/2014/main" xmlns="" id="{F7CA9D4C-66E1-4C4C-8ED2-AAF1F27BD434}"/>
              </a:ext>
            </a:extLst>
          </p:cNvPr>
          <p:cNvSpPr/>
          <p:nvPr/>
        </p:nvSpPr>
        <p:spPr>
          <a:xfrm>
            <a:off x="7502661" y="5349362"/>
            <a:ext cx="1638590" cy="246221"/>
          </a:xfrm>
          <a:prstGeom prst="rect">
            <a:avLst/>
          </a:prstGeom>
        </p:spPr>
        <p:txBody>
          <a:bodyPr wrap="none">
            <a:spAutoFit/>
          </a:bodyPr>
          <a:lstStyle/>
          <a:p>
            <a:r>
              <a:rPr lang="fr-FR" sz="1000" dirty="0"/>
              <a:t>Commentaires spontanés</a:t>
            </a:r>
          </a:p>
        </p:txBody>
      </p:sp>
      <p:pic>
        <p:nvPicPr>
          <p:cNvPr id="36" name="Graphique 35">
            <a:extLst>
              <a:ext uri="{FF2B5EF4-FFF2-40B4-BE49-F238E27FC236}">
                <a16:creationId xmlns:a16="http://schemas.microsoft.com/office/drawing/2014/main" xmlns="" id="{5A01C799-B2FA-42C5-9C9A-4B28F511CDB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0998278" y="4950982"/>
            <a:ext cx="550537" cy="550537"/>
          </a:xfrm>
          <a:prstGeom prst="rect">
            <a:avLst/>
          </a:prstGeom>
        </p:spPr>
      </p:pic>
      <p:sp>
        <p:nvSpPr>
          <p:cNvPr id="4" name="Rectangle 3">
            <a:extLst>
              <a:ext uri="{FF2B5EF4-FFF2-40B4-BE49-F238E27FC236}">
                <a16:creationId xmlns:a16="http://schemas.microsoft.com/office/drawing/2014/main" xmlns="" id="{85B69A63-BCAB-4566-A7DB-3FCD7028A10D}"/>
              </a:ext>
            </a:extLst>
          </p:cNvPr>
          <p:cNvSpPr/>
          <p:nvPr/>
        </p:nvSpPr>
        <p:spPr>
          <a:xfrm>
            <a:off x="8551785" y="4080114"/>
            <a:ext cx="3089353" cy="779884"/>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747939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Opérations préparatoires et lots présentés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13</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3947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E1. Pour vos ventes sur Internet, les opérations préparatoires (prises de vue, maquette...) sont...</a:t>
            </a:r>
          </a:p>
          <a:p>
            <a:pPr marL="0" indent="0">
              <a:spcBef>
                <a:spcPts val="0"/>
              </a:spcBef>
              <a:buNone/>
            </a:pPr>
            <a:r>
              <a:rPr lang="fr-FR" sz="1000" dirty="0"/>
              <a:t>F4. Le plus souvent, combien de photos par lot présentez-vous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1981200"/>
            <a:ext cx="8432664" cy="246221"/>
          </a:xfrm>
          <a:prstGeom prst="rect">
            <a:avLst/>
          </a:prstGeom>
          <a:noFill/>
          <a:ln>
            <a:noFill/>
          </a:ln>
        </p:spPr>
        <p:txBody>
          <a:bodyPr wrap="square">
            <a:spAutoFit/>
          </a:bodyPr>
          <a:lstStyle/>
          <a:p>
            <a:r>
              <a:rPr lang="fr-FR" sz="1000" dirty="0"/>
              <a:t>Maisons de ventes réalisant des ventes électroniques (base = 207)</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9930369" cy="830997"/>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Les opérations préparatoires sont majoritairement internalisées y compris par les maisons de vente ayant réalisé plus de 15 millions d’euros de montant de vente en 2019 . </a:t>
            </a:r>
            <a:r>
              <a:rPr lang="fr-FR" sz="1600" dirty="0">
                <a:solidFill>
                  <a:srgbClr val="183A46"/>
                </a:solidFill>
              </a:rPr>
              <a:t>Une majorité de maisons de ventes propose un faible nombre de photos de lots lors d’une vente. </a:t>
            </a:r>
          </a:p>
        </p:txBody>
      </p:sp>
      <p:graphicFrame>
        <p:nvGraphicFramePr>
          <p:cNvPr id="3" name="Objet 2">
            <a:extLst>
              <a:ext uri="{FF2B5EF4-FFF2-40B4-BE49-F238E27FC236}">
                <a16:creationId xmlns:a16="http://schemas.microsoft.com/office/drawing/2014/main" xmlns="" id="{D1F114DF-E77D-4A43-9D28-44C0FDDFD390}"/>
              </a:ext>
            </a:extLst>
          </p:cNvPr>
          <p:cNvGraphicFramePr>
            <a:graphicFrameLocks noChangeAspect="1"/>
          </p:cNvGraphicFramePr>
          <p:nvPr>
            <p:extLst>
              <p:ext uri="{D42A27DB-BD31-4B8C-83A1-F6EECF244321}">
                <p14:modId xmlns:p14="http://schemas.microsoft.com/office/powerpoint/2010/main" val="3355079313"/>
              </p:ext>
            </p:extLst>
          </p:nvPr>
        </p:nvGraphicFramePr>
        <p:xfrm>
          <a:off x="1344236" y="3286033"/>
          <a:ext cx="3543300" cy="2000250"/>
        </p:xfrm>
        <a:graphic>
          <a:graphicData uri="http://schemas.openxmlformats.org/presentationml/2006/ole">
            <mc:AlternateContent xmlns:mc="http://schemas.openxmlformats.org/markup-compatibility/2006">
              <mc:Choice xmlns:v="urn:schemas-microsoft-com:vml" Requires="v">
                <p:oleObj spid="_x0000_s2050" name="Worksheet" r:id="rId4" imgW="3543386" imgH="2000250" progId="Excel.Sheet.12">
                  <p:link updateAutomatic="1"/>
                </p:oleObj>
              </mc:Choice>
              <mc:Fallback>
                <p:oleObj name="Worksheet" r:id="rId4" imgW="3543386" imgH="2000250" progId="Excel.Sheet.12">
                  <p:link updateAutomatic="1"/>
                  <p:pic>
                    <p:nvPicPr>
                      <p:cNvPr id="0" name=""/>
                      <p:cNvPicPr/>
                      <p:nvPr/>
                    </p:nvPicPr>
                    <p:blipFill>
                      <a:blip r:embed="rId5"/>
                      <a:stretch>
                        <a:fillRect/>
                      </a:stretch>
                    </p:blipFill>
                    <p:spPr>
                      <a:xfrm>
                        <a:off x="1344236" y="3286033"/>
                        <a:ext cx="3543300" cy="200025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xmlns="" id="{8873D1F9-95B5-4F22-8FFC-82B24E7017FD}"/>
              </a:ext>
            </a:extLst>
          </p:cNvPr>
          <p:cNvSpPr/>
          <p:nvPr/>
        </p:nvSpPr>
        <p:spPr>
          <a:xfrm>
            <a:off x="368436" y="4058474"/>
            <a:ext cx="1951599" cy="461665"/>
          </a:xfrm>
          <a:prstGeom prst="rect">
            <a:avLst/>
          </a:prstGeom>
        </p:spPr>
        <p:txBody>
          <a:bodyPr wrap="square">
            <a:spAutoFit/>
          </a:bodyPr>
          <a:lstStyle/>
          <a:p>
            <a:r>
              <a:rPr lang="fr-FR" sz="1200" dirty="0"/>
              <a:t>Réalisées en interne, au sein de votre opérateur</a:t>
            </a:r>
          </a:p>
        </p:txBody>
      </p:sp>
      <p:sp>
        <p:nvSpPr>
          <p:cNvPr id="5" name="Rectangle 4">
            <a:extLst>
              <a:ext uri="{FF2B5EF4-FFF2-40B4-BE49-F238E27FC236}">
                <a16:creationId xmlns:a16="http://schemas.microsoft.com/office/drawing/2014/main" xmlns="" id="{C390BC45-9672-4FD9-A86F-9B5874A54965}"/>
              </a:ext>
            </a:extLst>
          </p:cNvPr>
          <p:cNvSpPr/>
          <p:nvPr/>
        </p:nvSpPr>
        <p:spPr>
          <a:xfrm>
            <a:off x="4061469" y="4058474"/>
            <a:ext cx="2531429" cy="461665"/>
          </a:xfrm>
          <a:prstGeom prst="rect">
            <a:avLst/>
          </a:prstGeom>
        </p:spPr>
        <p:txBody>
          <a:bodyPr wrap="square">
            <a:spAutoFit/>
          </a:bodyPr>
          <a:lstStyle/>
          <a:p>
            <a:r>
              <a:rPr lang="fr-FR" sz="1200" dirty="0"/>
              <a:t>Sous-traitées à un ou plusieurs prestataires externes</a:t>
            </a:r>
          </a:p>
        </p:txBody>
      </p:sp>
      <p:sp>
        <p:nvSpPr>
          <p:cNvPr id="7" name="Rectangle 6">
            <a:extLst>
              <a:ext uri="{FF2B5EF4-FFF2-40B4-BE49-F238E27FC236}">
                <a16:creationId xmlns:a16="http://schemas.microsoft.com/office/drawing/2014/main" xmlns="" id="{7C70B090-3476-47D1-9D3C-FF9E67A26A94}"/>
              </a:ext>
            </a:extLst>
          </p:cNvPr>
          <p:cNvSpPr/>
          <p:nvPr/>
        </p:nvSpPr>
        <p:spPr>
          <a:xfrm>
            <a:off x="1591886" y="2842406"/>
            <a:ext cx="3048000" cy="461665"/>
          </a:xfrm>
          <a:prstGeom prst="rect">
            <a:avLst/>
          </a:prstGeom>
        </p:spPr>
        <p:txBody>
          <a:bodyPr wrap="square">
            <a:spAutoFit/>
          </a:bodyPr>
          <a:lstStyle/>
          <a:p>
            <a:pPr algn="ctr"/>
            <a:r>
              <a:rPr lang="fr-FR" sz="1200" b="1" dirty="0"/>
              <a:t>Opérations préparatoires </a:t>
            </a:r>
          </a:p>
          <a:p>
            <a:pPr algn="ctr"/>
            <a:r>
              <a:rPr lang="fr-FR" sz="1200" b="1" dirty="0"/>
              <a:t>(prises de vue, maquette...)</a:t>
            </a:r>
          </a:p>
        </p:txBody>
      </p:sp>
      <p:sp>
        <p:nvSpPr>
          <p:cNvPr id="12" name="Rectangle 11">
            <a:extLst>
              <a:ext uri="{FF2B5EF4-FFF2-40B4-BE49-F238E27FC236}">
                <a16:creationId xmlns:a16="http://schemas.microsoft.com/office/drawing/2014/main" xmlns="" id="{6A5B2AC8-AB8E-4F75-987D-DFA7312870B3}"/>
              </a:ext>
            </a:extLst>
          </p:cNvPr>
          <p:cNvSpPr/>
          <p:nvPr/>
        </p:nvSpPr>
        <p:spPr>
          <a:xfrm>
            <a:off x="7357686" y="2842406"/>
            <a:ext cx="3048000" cy="276999"/>
          </a:xfrm>
          <a:prstGeom prst="rect">
            <a:avLst/>
          </a:prstGeom>
        </p:spPr>
        <p:txBody>
          <a:bodyPr wrap="square">
            <a:spAutoFit/>
          </a:bodyPr>
          <a:lstStyle/>
          <a:p>
            <a:pPr algn="ctr"/>
            <a:r>
              <a:rPr lang="fr-FR" sz="1200" b="1" dirty="0"/>
              <a:t>Photos par lot présentées</a:t>
            </a:r>
          </a:p>
        </p:txBody>
      </p:sp>
      <p:graphicFrame>
        <p:nvGraphicFramePr>
          <p:cNvPr id="8" name="Objet 7">
            <a:extLst>
              <a:ext uri="{FF2B5EF4-FFF2-40B4-BE49-F238E27FC236}">
                <a16:creationId xmlns:a16="http://schemas.microsoft.com/office/drawing/2014/main" xmlns="" id="{7C7E1F9E-7738-4B36-A150-F9FDB3C3EE97}"/>
              </a:ext>
            </a:extLst>
          </p:cNvPr>
          <p:cNvGraphicFramePr>
            <a:graphicFrameLocks noChangeAspect="1"/>
          </p:cNvGraphicFramePr>
          <p:nvPr>
            <p:extLst>
              <p:ext uri="{D42A27DB-BD31-4B8C-83A1-F6EECF244321}">
                <p14:modId xmlns:p14="http://schemas.microsoft.com/office/powerpoint/2010/main" val="4262786401"/>
              </p:ext>
            </p:extLst>
          </p:nvPr>
        </p:nvGraphicFramePr>
        <p:xfrm>
          <a:off x="7357686" y="3286033"/>
          <a:ext cx="3543300" cy="2000250"/>
        </p:xfrm>
        <a:graphic>
          <a:graphicData uri="http://schemas.openxmlformats.org/presentationml/2006/ole">
            <mc:AlternateContent xmlns:mc="http://schemas.openxmlformats.org/markup-compatibility/2006">
              <mc:Choice xmlns:v="urn:schemas-microsoft-com:vml" Requires="v">
                <p:oleObj spid="_x0000_s2051" name="Worksheet" r:id="rId6" imgW="3543386" imgH="2000250" progId="Excel.Sheet.12">
                  <p:link updateAutomatic="1"/>
                </p:oleObj>
              </mc:Choice>
              <mc:Fallback>
                <p:oleObj name="Worksheet" r:id="rId6" imgW="3543386" imgH="2000250" progId="Excel.Sheet.12">
                  <p:link updateAutomatic="1"/>
                  <p:pic>
                    <p:nvPicPr>
                      <p:cNvPr id="0" name=""/>
                      <p:cNvPicPr/>
                      <p:nvPr/>
                    </p:nvPicPr>
                    <p:blipFill>
                      <a:blip r:embed="rId7"/>
                      <a:stretch>
                        <a:fillRect/>
                      </a:stretch>
                    </p:blipFill>
                    <p:spPr>
                      <a:xfrm>
                        <a:off x="7357686" y="3286033"/>
                        <a:ext cx="3543300" cy="2000250"/>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xmlns="" id="{39FFF78C-68C9-4F25-9715-B8D0F0C2D181}"/>
              </a:ext>
            </a:extLst>
          </p:cNvPr>
          <p:cNvSpPr/>
          <p:nvPr/>
        </p:nvSpPr>
        <p:spPr>
          <a:xfrm>
            <a:off x="6737864" y="4122980"/>
            <a:ext cx="1416205" cy="276999"/>
          </a:xfrm>
          <a:prstGeom prst="rect">
            <a:avLst/>
          </a:prstGeom>
        </p:spPr>
        <p:txBody>
          <a:bodyPr wrap="square">
            <a:spAutoFit/>
          </a:bodyPr>
          <a:lstStyle/>
          <a:p>
            <a:pPr algn="r"/>
            <a:r>
              <a:rPr lang="fr-FR" sz="1200" dirty="0"/>
              <a:t>De 1 à 3</a:t>
            </a:r>
          </a:p>
        </p:txBody>
      </p:sp>
      <p:sp>
        <p:nvSpPr>
          <p:cNvPr id="16" name="Rectangle 15">
            <a:extLst>
              <a:ext uri="{FF2B5EF4-FFF2-40B4-BE49-F238E27FC236}">
                <a16:creationId xmlns:a16="http://schemas.microsoft.com/office/drawing/2014/main" xmlns="" id="{38170394-3FFD-4C94-A27D-7A0944AC3E7D}"/>
              </a:ext>
            </a:extLst>
          </p:cNvPr>
          <p:cNvSpPr/>
          <p:nvPr/>
        </p:nvSpPr>
        <p:spPr>
          <a:xfrm>
            <a:off x="9992161" y="4122980"/>
            <a:ext cx="1416205" cy="276999"/>
          </a:xfrm>
          <a:prstGeom prst="rect">
            <a:avLst/>
          </a:prstGeom>
        </p:spPr>
        <p:txBody>
          <a:bodyPr wrap="square">
            <a:spAutoFit/>
          </a:bodyPr>
          <a:lstStyle/>
          <a:p>
            <a:r>
              <a:rPr lang="fr-FR" sz="1200" dirty="0"/>
              <a:t>4 et plus</a:t>
            </a:r>
          </a:p>
        </p:txBody>
      </p:sp>
      <p:grpSp>
        <p:nvGrpSpPr>
          <p:cNvPr id="31" name="Groupe 30">
            <a:extLst>
              <a:ext uri="{FF2B5EF4-FFF2-40B4-BE49-F238E27FC236}">
                <a16:creationId xmlns:a16="http://schemas.microsoft.com/office/drawing/2014/main" xmlns="" id="{F74229A6-8A6B-4D2B-9EFC-43CDC49EF955}"/>
              </a:ext>
            </a:extLst>
          </p:cNvPr>
          <p:cNvGrpSpPr/>
          <p:nvPr/>
        </p:nvGrpSpPr>
        <p:grpSpPr>
          <a:xfrm>
            <a:off x="10393362" y="297190"/>
            <a:ext cx="1211263" cy="1196976"/>
            <a:chOff x="1265237" y="3095624"/>
            <a:chExt cx="1489075" cy="1489075"/>
          </a:xfrm>
        </p:grpSpPr>
        <p:grpSp>
          <p:nvGrpSpPr>
            <p:cNvPr id="32" name="Groupe 31">
              <a:extLst>
                <a:ext uri="{FF2B5EF4-FFF2-40B4-BE49-F238E27FC236}">
                  <a16:creationId xmlns:a16="http://schemas.microsoft.com/office/drawing/2014/main" xmlns="" id="{CEF5E9E7-D8C6-4E41-B18F-46125535F63A}"/>
                </a:ext>
              </a:extLst>
            </p:cNvPr>
            <p:cNvGrpSpPr/>
            <p:nvPr/>
          </p:nvGrpSpPr>
          <p:grpSpPr>
            <a:xfrm>
              <a:off x="1265237" y="3095624"/>
              <a:ext cx="1489075" cy="1489075"/>
              <a:chOff x="1265237" y="3095624"/>
              <a:chExt cx="1489075" cy="1489075"/>
            </a:xfrm>
          </p:grpSpPr>
          <p:pic>
            <p:nvPicPr>
              <p:cNvPr id="34" name="Graphique 33">
                <a:extLst>
                  <a:ext uri="{FF2B5EF4-FFF2-40B4-BE49-F238E27FC236}">
                    <a16:creationId xmlns:a16="http://schemas.microsoft.com/office/drawing/2014/main" xmlns="" id="{EC318045-408A-49C9-BC15-6143A1B055E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65237" y="3095624"/>
                <a:ext cx="1489075" cy="1489075"/>
              </a:xfrm>
              <a:prstGeom prst="rect">
                <a:avLst/>
              </a:prstGeom>
            </p:spPr>
          </p:pic>
          <p:sp>
            <p:nvSpPr>
              <p:cNvPr id="35" name="Rectangle 34">
                <a:extLst>
                  <a:ext uri="{FF2B5EF4-FFF2-40B4-BE49-F238E27FC236}">
                    <a16:creationId xmlns:a16="http://schemas.microsoft.com/office/drawing/2014/main" xmlns="" id="{D8523BA7-D8E3-43C1-BD8D-E82B637428C6}"/>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3" name="Graphique 32">
              <a:extLst>
                <a:ext uri="{FF2B5EF4-FFF2-40B4-BE49-F238E27FC236}">
                  <a16:creationId xmlns:a16="http://schemas.microsoft.com/office/drawing/2014/main" xmlns="" id="{D3434070-57AB-473C-B974-5047A7A607C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660525" y="3254474"/>
              <a:ext cx="679251" cy="679251"/>
            </a:xfrm>
            <a:prstGeom prst="rect">
              <a:avLst/>
            </a:prstGeom>
          </p:spPr>
        </p:pic>
      </p:grpSp>
      <p:sp>
        <p:nvSpPr>
          <p:cNvPr id="20" name="Rectangle 19">
            <a:extLst>
              <a:ext uri="{FF2B5EF4-FFF2-40B4-BE49-F238E27FC236}">
                <a16:creationId xmlns:a16="http://schemas.microsoft.com/office/drawing/2014/main" xmlns="" id="{98927408-71F9-4ACF-B32A-631090C6A621}"/>
              </a:ext>
            </a:extLst>
          </p:cNvPr>
          <p:cNvSpPr/>
          <p:nvPr/>
        </p:nvSpPr>
        <p:spPr>
          <a:xfrm>
            <a:off x="2109870" y="5040711"/>
            <a:ext cx="1951599" cy="276999"/>
          </a:xfrm>
          <a:prstGeom prst="rect">
            <a:avLst/>
          </a:prstGeom>
        </p:spPr>
        <p:txBody>
          <a:bodyPr wrap="square">
            <a:spAutoFit/>
          </a:bodyPr>
          <a:lstStyle/>
          <a:p>
            <a:r>
              <a:rPr lang="fr-FR" sz="1200" dirty="0"/>
              <a:t>Réalisées en interne</a:t>
            </a:r>
          </a:p>
        </p:txBody>
      </p:sp>
      <p:graphicFrame>
        <p:nvGraphicFramePr>
          <p:cNvPr id="10" name="Tableau 9">
            <a:extLst>
              <a:ext uri="{FF2B5EF4-FFF2-40B4-BE49-F238E27FC236}">
                <a16:creationId xmlns:a16="http://schemas.microsoft.com/office/drawing/2014/main" xmlns="" id="{60DA4A7A-669F-449F-B913-E88254758948}"/>
              </a:ext>
            </a:extLst>
          </p:cNvPr>
          <p:cNvGraphicFramePr>
            <a:graphicFrameLocks noGrp="1"/>
          </p:cNvGraphicFramePr>
          <p:nvPr>
            <p:extLst>
              <p:ext uri="{D42A27DB-BD31-4B8C-83A1-F6EECF244321}">
                <p14:modId xmlns:p14="http://schemas.microsoft.com/office/powerpoint/2010/main" val="3416847255"/>
              </p:ext>
            </p:extLst>
          </p:nvPr>
        </p:nvGraphicFramePr>
        <p:xfrm>
          <a:off x="560011" y="5367013"/>
          <a:ext cx="2984500" cy="647700"/>
        </p:xfrm>
        <a:graphic>
          <a:graphicData uri="http://schemas.openxmlformats.org/drawingml/2006/table">
            <a:tbl>
              <a:tblPr/>
              <a:tblGrid>
                <a:gridCol w="2222500">
                  <a:extLst>
                    <a:ext uri="{9D8B030D-6E8A-4147-A177-3AD203B41FA5}">
                      <a16:colId xmlns:a16="http://schemas.microsoft.com/office/drawing/2014/main" xmlns="" val="2386019293"/>
                    </a:ext>
                  </a:extLst>
                </a:gridCol>
                <a:gridCol w="762000">
                  <a:extLst>
                    <a:ext uri="{9D8B030D-6E8A-4147-A177-3AD203B41FA5}">
                      <a16:colId xmlns:a16="http://schemas.microsoft.com/office/drawing/2014/main" xmlns="" val="3573914839"/>
                    </a:ext>
                  </a:extLst>
                </a:gridCol>
              </a:tblGrid>
              <a:tr h="161925">
                <a:tc>
                  <a:txBody>
                    <a:bodyPr/>
                    <a:lstStyle/>
                    <a:p>
                      <a:pPr algn="r" rtl="0" fontAlgn="ctr"/>
                      <a:r>
                        <a:rPr lang="fr-FR" sz="1000" b="0" i="0" u="none" strike="noStrike">
                          <a:solidFill>
                            <a:srgbClr val="000000"/>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00B050"/>
                          </a:solidFill>
                          <a:effectLst/>
                          <a:latin typeface="Arial" panose="020B060402020202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45786660"/>
                  </a:ext>
                </a:extLst>
              </a:tr>
              <a:tr h="161925">
                <a:tc>
                  <a:txBody>
                    <a:bodyPr/>
                    <a:lstStyle/>
                    <a:p>
                      <a:pPr algn="r" rtl="0" fontAlgn="ctr"/>
                      <a:r>
                        <a:rPr lang="fr-FR" sz="1000" b="0" i="0" u="none" strike="noStrike">
                          <a:solidFill>
                            <a:srgbClr val="000000"/>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069339267"/>
                  </a:ext>
                </a:extLst>
              </a:tr>
              <a:tr h="161925">
                <a:tc>
                  <a:txBody>
                    <a:bodyPr/>
                    <a:lstStyle/>
                    <a:p>
                      <a:pPr algn="r" rtl="0" fontAlgn="ctr"/>
                      <a:r>
                        <a:rPr lang="fr-FR" sz="1000" b="0" i="0" u="none" strike="noStrike">
                          <a:solidFill>
                            <a:srgbClr val="000000"/>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C00000"/>
                          </a:solidFill>
                          <a:effectLst/>
                          <a:latin typeface="Arial" panose="020B0604020202020204" pitchFamily="34" charset="0"/>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925884933"/>
                  </a:ext>
                </a:extLst>
              </a:tr>
              <a:tr h="161925">
                <a:tc>
                  <a:txBody>
                    <a:bodyPr/>
                    <a:lstStyle/>
                    <a:p>
                      <a:pPr algn="r" rtl="0" fontAlgn="ctr"/>
                      <a:r>
                        <a:rPr lang="fr-FR" sz="1000" b="0" i="0" u="none" strike="noStrike">
                          <a:solidFill>
                            <a:srgbClr val="000000"/>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70%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286854139"/>
                  </a:ext>
                </a:extLst>
              </a:tr>
            </a:tbl>
          </a:graphicData>
        </a:graphic>
      </p:graphicFrame>
      <p:sp>
        <p:nvSpPr>
          <p:cNvPr id="23" name="Rectangle 22">
            <a:extLst>
              <a:ext uri="{FF2B5EF4-FFF2-40B4-BE49-F238E27FC236}">
                <a16:creationId xmlns:a16="http://schemas.microsoft.com/office/drawing/2014/main" xmlns="" id="{2B3CA6D9-E2A3-4988-AA1E-DE49CEB3C7C6}"/>
              </a:ext>
            </a:extLst>
          </p:cNvPr>
          <p:cNvSpPr/>
          <p:nvPr/>
        </p:nvSpPr>
        <p:spPr>
          <a:xfrm>
            <a:off x="770049" y="5506787"/>
            <a:ext cx="1148373" cy="400110"/>
          </a:xfrm>
          <a:prstGeom prst="rect">
            <a:avLst/>
          </a:prstGeom>
          <a:noFill/>
          <a:ln>
            <a:solidFill>
              <a:schemeClr val="accent1"/>
            </a:solidFill>
          </a:ln>
        </p:spPr>
        <p:txBody>
          <a:bodyPr wrap="square">
            <a:spAutoFit/>
          </a:bodyPr>
          <a:lstStyle/>
          <a:p>
            <a:pPr algn="ctr"/>
            <a:r>
              <a:rPr lang="fr-FR" sz="1000" dirty="0">
                <a:ea typeface="Open Sans" panose="020B0606030504020204" pitchFamily="34" charset="0"/>
                <a:cs typeface="Open Sans" panose="020B0606030504020204" pitchFamily="34" charset="0"/>
              </a:rPr>
              <a:t>Montant de ventes 2019</a:t>
            </a:r>
            <a:endParaRPr lang="fr-FR" sz="1000" dirty="0"/>
          </a:p>
        </p:txBody>
      </p:sp>
    </p:spTree>
    <p:extLst>
      <p:ext uri="{BB962C8B-B14F-4D97-AF65-F5344CB8AC3E}">
        <p14:creationId xmlns:p14="http://schemas.microsoft.com/office/powerpoint/2010/main" val="343533783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Freins à la réalisation de ventes électroniques </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14</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2804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E6. Quels sont, selon vous, les freins à la réalisation des ventes sur Internet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1866900"/>
            <a:ext cx="8432664" cy="246221"/>
          </a:xfrm>
          <a:prstGeom prst="rect">
            <a:avLst/>
          </a:prstGeom>
          <a:noFill/>
          <a:ln>
            <a:noFill/>
          </a:ln>
        </p:spPr>
        <p:txBody>
          <a:bodyPr wrap="square">
            <a:spAutoFit/>
          </a:bodyPr>
          <a:lstStyle/>
          <a:p>
            <a:r>
              <a:rPr lang="fr-FR" sz="1000" dirty="0"/>
              <a:t>Maisons de ventes réalisant des ventes électroniques (base = 207)</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9930369" cy="584775"/>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L’aspect chronophage et le risque d’impayés sont les deux principaux freins à la réalisation de ventes électroniques</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graphicFrame>
        <p:nvGraphicFramePr>
          <p:cNvPr id="3" name="Objet 2">
            <a:extLst>
              <a:ext uri="{FF2B5EF4-FFF2-40B4-BE49-F238E27FC236}">
                <a16:creationId xmlns:a16="http://schemas.microsoft.com/office/drawing/2014/main" xmlns="" id="{1DABC7A2-AA88-4DAF-B266-FF87785963C3}"/>
              </a:ext>
            </a:extLst>
          </p:cNvPr>
          <p:cNvGraphicFramePr>
            <a:graphicFrameLocks noChangeAspect="1"/>
          </p:cNvGraphicFramePr>
          <p:nvPr>
            <p:extLst>
              <p:ext uri="{D42A27DB-BD31-4B8C-83A1-F6EECF244321}">
                <p14:modId xmlns:p14="http://schemas.microsoft.com/office/powerpoint/2010/main" val="1059316005"/>
              </p:ext>
            </p:extLst>
          </p:nvPr>
        </p:nvGraphicFramePr>
        <p:xfrm>
          <a:off x="1595281" y="2578007"/>
          <a:ext cx="6134100" cy="2724150"/>
        </p:xfrm>
        <a:graphic>
          <a:graphicData uri="http://schemas.openxmlformats.org/presentationml/2006/ole">
            <mc:AlternateContent xmlns:mc="http://schemas.openxmlformats.org/markup-compatibility/2006">
              <mc:Choice xmlns:v="urn:schemas-microsoft-com:vml" Requires="v">
                <p:oleObj spid="_x0000_s3074" name="Worksheet" r:id="rId4" imgW="6134186" imgH="2724265" progId="Excel.Sheet.12">
                  <p:link updateAutomatic="1"/>
                </p:oleObj>
              </mc:Choice>
              <mc:Fallback>
                <p:oleObj name="Worksheet" r:id="rId4" imgW="6134186" imgH="2724265" progId="Excel.Sheet.12">
                  <p:link updateAutomatic="1"/>
                  <p:pic>
                    <p:nvPicPr>
                      <p:cNvPr id="0" name=""/>
                      <p:cNvPicPr/>
                      <p:nvPr/>
                    </p:nvPicPr>
                    <p:blipFill>
                      <a:blip r:embed="rId5"/>
                      <a:stretch>
                        <a:fillRect/>
                      </a:stretch>
                    </p:blipFill>
                    <p:spPr>
                      <a:xfrm>
                        <a:off x="1595281" y="2578007"/>
                        <a:ext cx="6134100" cy="2724150"/>
                      </a:xfrm>
                      <a:prstGeom prst="rect">
                        <a:avLst/>
                      </a:prstGeom>
                    </p:spPr>
                  </p:pic>
                </p:oleObj>
              </mc:Fallback>
            </mc:AlternateContent>
          </a:graphicData>
        </a:graphic>
      </p:graphicFrame>
      <p:sp>
        <p:nvSpPr>
          <p:cNvPr id="12" name="Espace réservé du texte 6">
            <a:extLst>
              <a:ext uri="{FF2B5EF4-FFF2-40B4-BE49-F238E27FC236}">
                <a16:creationId xmlns:a16="http://schemas.microsoft.com/office/drawing/2014/main" xmlns="" id="{FE92DE80-F5C0-4C12-B1F0-4E4296AED10F}"/>
              </a:ext>
            </a:extLst>
          </p:cNvPr>
          <p:cNvSpPr txBox="1">
            <a:spLocks/>
          </p:cNvSpPr>
          <p:nvPr/>
        </p:nvSpPr>
        <p:spPr>
          <a:xfrm>
            <a:off x="515903" y="5302156"/>
            <a:ext cx="6027771" cy="951881"/>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Détail autres freins :</a:t>
            </a:r>
          </a:p>
          <a:p>
            <a:pPr marL="85725" indent="-85725">
              <a:spcBef>
                <a:spcPts val="0"/>
              </a:spcBef>
            </a:pPr>
            <a:r>
              <a:rPr lang="fr-FR" sz="1000" dirty="0"/>
              <a:t>Pas adaptées pour certains vendeurs : pas habitués à l’outil informatique ; besoins de voir les objets (surtout les plus de 50 ans ; pour certaines spécialités : tableaux anciens, dessins anciens, bijoux)  </a:t>
            </a:r>
          </a:p>
          <a:p>
            <a:pPr marL="85725" indent="-85725">
              <a:spcBef>
                <a:spcPts val="0"/>
              </a:spcBef>
            </a:pPr>
            <a:r>
              <a:rPr lang="fr-FR" sz="1000" dirty="0"/>
              <a:t>Moins de clients dans les salles</a:t>
            </a:r>
          </a:p>
          <a:p>
            <a:pPr marL="85725" indent="-85725">
              <a:spcBef>
                <a:spcPts val="0"/>
              </a:spcBef>
            </a:pPr>
            <a:r>
              <a:rPr lang="fr-FR" sz="1000" dirty="0"/>
              <a:t>Logistique: expédition, envoi, frais de port élevés</a:t>
            </a:r>
          </a:p>
          <a:p>
            <a:pPr marL="85725" indent="-85725">
              <a:spcBef>
                <a:spcPts val="0"/>
              </a:spcBef>
            </a:pPr>
            <a:r>
              <a:rPr lang="fr-FR" sz="1000" dirty="0"/>
              <a:t>Public "internet" moins sérieux : rétractations fréquentes</a:t>
            </a:r>
          </a:p>
        </p:txBody>
      </p:sp>
      <p:graphicFrame>
        <p:nvGraphicFramePr>
          <p:cNvPr id="5" name="Tableau 4">
            <a:extLst>
              <a:ext uri="{FF2B5EF4-FFF2-40B4-BE49-F238E27FC236}">
                <a16:creationId xmlns:a16="http://schemas.microsoft.com/office/drawing/2014/main" xmlns="" id="{B6536D33-EBF7-4F77-8970-6F0DC4D9C49C}"/>
              </a:ext>
            </a:extLst>
          </p:cNvPr>
          <p:cNvGraphicFramePr>
            <a:graphicFrameLocks noGrp="1"/>
          </p:cNvGraphicFramePr>
          <p:nvPr>
            <p:extLst>
              <p:ext uri="{D42A27DB-BD31-4B8C-83A1-F6EECF244321}">
                <p14:modId xmlns:p14="http://schemas.microsoft.com/office/powerpoint/2010/main" val="1382366864"/>
              </p:ext>
            </p:extLst>
          </p:nvPr>
        </p:nvGraphicFramePr>
        <p:xfrm>
          <a:off x="515904" y="2770907"/>
          <a:ext cx="4101823" cy="2356301"/>
        </p:xfrm>
        <a:graphic>
          <a:graphicData uri="http://schemas.openxmlformats.org/drawingml/2006/table">
            <a:tbl>
              <a:tblPr>
                <a:tableStyleId>{5C22544A-7EE6-4342-B048-85BDC9FD1C3A}</a:tableStyleId>
              </a:tblPr>
              <a:tblGrid>
                <a:gridCol w="4101823">
                  <a:extLst>
                    <a:ext uri="{9D8B030D-6E8A-4147-A177-3AD203B41FA5}">
                      <a16:colId xmlns:a16="http://schemas.microsoft.com/office/drawing/2014/main" xmlns="" val="997364085"/>
                    </a:ext>
                  </a:extLst>
                </a:gridCol>
              </a:tblGrid>
              <a:tr h="464774">
                <a:tc>
                  <a:txBody>
                    <a:bodyPr/>
                    <a:lstStyle/>
                    <a:p>
                      <a:pPr algn="r" fontAlgn="ctr"/>
                      <a:r>
                        <a:rPr lang="fr-FR" sz="1200" u="none" strike="noStrike" dirty="0">
                          <a:effectLst/>
                        </a:rPr>
                        <a:t>Chronophage </a:t>
                      </a:r>
                    </a:p>
                    <a:p>
                      <a:pPr algn="r" fontAlgn="ctr"/>
                      <a:r>
                        <a:rPr lang="fr-FR" sz="1000" u="none" strike="noStrike" dirty="0">
                          <a:effectLst/>
                        </a:rPr>
                        <a:t>(multiples photos, nombreuses manipulations d'objets et stockage après-vente dans l'attente de la livraison/retrait des lots..)</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757413830"/>
                  </a:ext>
                </a:extLst>
              </a:tr>
              <a:tr h="464774">
                <a:tc>
                  <a:txBody>
                    <a:bodyPr/>
                    <a:lstStyle/>
                    <a:p>
                      <a:pPr algn="r" fontAlgn="ctr"/>
                      <a:r>
                        <a:rPr lang="fr-FR" sz="1200" u="none" strike="noStrike" dirty="0">
                          <a:effectLst/>
                        </a:rPr>
                        <a:t>Risque d'impayé est plus fort</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215793193"/>
                  </a:ext>
                </a:extLst>
              </a:tr>
              <a:tr h="464774">
                <a:tc>
                  <a:txBody>
                    <a:bodyPr/>
                    <a:lstStyle/>
                    <a:p>
                      <a:pPr algn="r" fontAlgn="ctr"/>
                      <a:r>
                        <a:rPr lang="fr-FR" sz="1200" u="none" strike="noStrike" dirty="0">
                          <a:effectLst/>
                        </a:rPr>
                        <a:t>Génère de multiples sollicitations des enchérisseurs longues à gérer (courriel/tel)</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837093555"/>
                  </a:ext>
                </a:extLst>
              </a:tr>
              <a:tr h="464774">
                <a:tc>
                  <a:txBody>
                    <a:bodyPr/>
                    <a:lstStyle/>
                    <a:p>
                      <a:pPr algn="r" fontAlgn="ctr"/>
                      <a:r>
                        <a:rPr lang="fr-FR" sz="1200" u="none" strike="noStrike">
                          <a:effectLst/>
                        </a:rPr>
                        <a:t>Moins adapté pour les lots de valeur</a:t>
                      </a:r>
                      <a:endParaRPr lang="fr-FR" sz="1200" b="0" i="0" u="none" strike="noStrike">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502608146"/>
                  </a:ext>
                </a:extLst>
              </a:tr>
              <a:tr h="464774">
                <a:tc>
                  <a:txBody>
                    <a:bodyPr/>
                    <a:lstStyle/>
                    <a:p>
                      <a:pPr algn="r" fontAlgn="ctr"/>
                      <a:r>
                        <a:rPr lang="fr-FR" sz="1200" u="none" strike="noStrike" dirty="0">
                          <a:effectLst/>
                        </a:rPr>
                        <a:t>Autres</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94519462"/>
                  </a:ext>
                </a:extLst>
              </a:tr>
            </a:tbl>
          </a:graphicData>
        </a:graphic>
      </p:graphicFrame>
      <p:grpSp>
        <p:nvGrpSpPr>
          <p:cNvPr id="21" name="Groupe 20">
            <a:extLst>
              <a:ext uri="{FF2B5EF4-FFF2-40B4-BE49-F238E27FC236}">
                <a16:creationId xmlns:a16="http://schemas.microsoft.com/office/drawing/2014/main" xmlns="" id="{D097FDC5-B178-4846-84AA-7281A16EB850}"/>
              </a:ext>
            </a:extLst>
          </p:cNvPr>
          <p:cNvGrpSpPr/>
          <p:nvPr/>
        </p:nvGrpSpPr>
        <p:grpSpPr>
          <a:xfrm>
            <a:off x="10393362" y="297190"/>
            <a:ext cx="1211263" cy="1196976"/>
            <a:chOff x="1265237" y="3095624"/>
            <a:chExt cx="1489075" cy="1489075"/>
          </a:xfrm>
        </p:grpSpPr>
        <p:grpSp>
          <p:nvGrpSpPr>
            <p:cNvPr id="22" name="Groupe 21">
              <a:extLst>
                <a:ext uri="{FF2B5EF4-FFF2-40B4-BE49-F238E27FC236}">
                  <a16:creationId xmlns:a16="http://schemas.microsoft.com/office/drawing/2014/main" xmlns="" id="{7947D10D-C81E-41E5-B65A-CD463E2B8BBE}"/>
                </a:ext>
              </a:extLst>
            </p:cNvPr>
            <p:cNvGrpSpPr/>
            <p:nvPr/>
          </p:nvGrpSpPr>
          <p:grpSpPr>
            <a:xfrm>
              <a:off x="1265237" y="3095624"/>
              <a:ext cx="1489075" cy="1489075"/>
              <a:chOff x="1265237" y="3095624"/>
              <a:chExt cx="1489075" cy="1489075"/>
            </a:xfrm>
          </p:grpSpPr>
          <p:pic>
            <p:nvPicPr>
              <p:cNvPr id="27" name="Graphique 26">
                <a:extLst>
                  <a:ext uri="{FF2B5EF4-FFF2-40B4-BE49-F238E27FC236}">
                    <a16:creationId xmlns:a16="http://schemas.microsoft.com/office/drawing/2014/main" xmlns="" id="{F0E23D29-A381-476C-8063-E59695BC85B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65237" y="3095624"/>
                <a:ext cx="1489075" cy="1489075"/>
              </a:xfrm>
              <a:prstGeom prst="rect">
                <a:avLst/>
              </a:prstGeom>
            </p:spPr>
          </p:pic>
          <p:sp>
            <p:nvSpPr>
              <p:cNvPr id="28" name="Rectangle 27">
                <a:extLst>
                  <a:ext uri="{FF2B5EF4-FFF2-40B4-BE49-F238E27FC236}">
                    <a16:creationId xmlns:a16="http://schemas.microsoft.com/office/drawing/2014/main" xmlns="" id="{0E27394E-28B0-4C9D-8C91-6FEE3CB45E8D}"/>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4" name="Graphique 23">
              <a:extLst>
                <a:ext uri="{FF2B5EF4-FFF2-40B4-BE49-F238E27FC236}">
                  <a16:creationId xmlns:a16="http://schemas.microsoft.com/office/drawing/2014/main" xmlns="" id="{8A8C1936-EB78-44EA-BDD4-37D9D52CC3B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660525" y="3254474"/>
              <a:ext cx="679251" cy="679251"/>
            </a:xfrm>
            <a:prstGeom prst="rect">
              <a:avLst/>
            </a:prstGeom>
          </p:spPr>
        </p:pic>
      </p:grpSp>
      <p:pic>
        <p:nvPicPr>
          <p:cNvPr id="16" name="Graphique 15">
            <a:extLst>
              <a:ext uri="{FF2B5EF4-FFF2-40B4-BE49-F238E27FC236}">
                <a16:creationId xmlns:a16="http://schemas.microsoft.com/office/drawing/2014/main" xmlns="" id="{1584017B-4B73-40FB-A588-5B3EBF81110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357780" y="5116262"/>
            <a:ext cx="371789" cy="371789"/>
          </a:xfrm>
          <a:prstGeom prst="rect">
            <a:avLst/>
          </a:prstGeom>
        </p:spPr>
      </p:pic>
      <p:graphicFrame>
        <p:nvGraphicFramePr>
          <p:cNvPr id="10" name="Tableau 9">
            <a:extLst>
              <a:ext uri="{FF2B5EF4-FFF2-40B4-BE49-F238E27FC236}">
                <a16:creationId xmlns:a16="http://schemas.microsoft.com/office/drawing/2014/main" xmlns="" id="{3DFFA09E-29BC-4EB9-A407-CFBE87729CA1}"/>
              </a:ext>
            </a:extLst>
          </p:cNvPr>
          <p:cNvGraphicFramePr>
            <a:graphicFrameLocks noGrp="1"/>
          </p:cNvGraphicFramePr>
          <p:nvPr>
            <p:extLst>
              <p:ext uri="{D42A27DB-BD31-4B8C-83A1-F6EECF244321}">
                <p14:modId xmlns:p14="http://schemas.microsoft.com/office/powerpoint/2010/main" val="2967085625"/>
              </p:ext>
            </p:extLst>
          </p:nvPr>
        </p:nvGraphicFramePr>
        <p:xfrm>
          <a:off x="8749194" y="2681714"/>
          <a:ext cx="1990304" cy="2493025"/>
        </p:xfrm>
        <a:graphic>
          <a:graphicData uri="http://schemas.openxmlformats.org/drawingml/2006/table">
            <a:tbl>
              <a:tblPr/>
              <a:tblGrid>
                <a:gridCol w="995152">
                  <a:extLst>
                    <a:ext uri="{9D8B030D-6E8A-4147-A177-3AD203B41FA5}">
                      <a16:colId xmlns:a16="http://schemas.microsoft.com/office/drawing/2014/main" xmlns="" val="1743129057"/>
                    </a:ext>
                  </a:extLst>
                </a:gridCol>
                <a:gridCol w="995152">
                  <a:extLst>
                    <a:ext uri="{9D8B030D-6E8A-4147-A177-3AD203B41FA5}">
                      <a16:colId xmlns:a16="http://schemas.microsoft.com/office/drawing/2014/main" xmlns="" val="1948032724"/>
                    </a:ext>
                  </a:extLst>
                </a:gridCol>
              </a:tblGrid>
              <a:tr h="498605">
                <a:tc>
                  <a:txBody>
                    <a:bodyPr/>
                    <a:lstStyle/>
                    <a:p>
                      <a:pPr algn="ctr" fontAlgn="ctr"/>
                      <a:r>
                        <a:rPr lang="fr-FR" sz="10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C00000"/>
                          </a:solidFill>
                          <a:effectLst/>
                          <a:latin typeface="Arial" panose="020B060402020202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253992270"/>
                  </a:ext>
                </a:extLst>
              </a:tr>
              <a:tr h="498605">
                <a:tc>
                  <a:txBody>
                    <a:bodyPr/>
                    <a:lstStyle/>
                    <a:p>
                      <a:pPr algn="ctr" fontAlgn="ctr"/>
                      <a:r>
                        <a:rPr lang="fr-FR" sz="1000" b="0" i="0" u="none" strike="noStrike" dirty="0">
                          <a:solidFill>
                            <a:schemeClr val="tx1"/>
                          </a:solidFill>
                          <a:effectLst/>
                          <a:latin typeface="Arial" panose="020B0604020202020204" pitchFamily="34"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C00000"/>
                          </a:solidFill>
                          <a:effectLst/>
                          <a:latin typeface="Arial" panose="020B0604020202020204" pitchFamily="34"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196787481"/>
                  </a:ext>
                </a:extLst>
              </a:tr>
              <a:tr h="498605">
                <a:tc>
                  <a:txBody>
                    <a:bodyPr/>
                    <a:lstStyle/>
                    <a:p>
                      <a:pPr algn="ctr" fontAlgn="ctr"/>
                      <a:r>
                        <a:rPr lang="fr-FR" sz="1000" b="0" i="0" u="none" strike="noStrike">
                          <a:solidFill>
                            <a:srgbClr val="000000"/>
                          </a:solidFill>
                          <a:effectLst/>
                          <a:latin typeface="Arial" panose="020B060402020202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C00000"/>
                          </a:solidFill>
                          <a:effectLst/>
                          <a:latin typeface="Arial" panose="020B060402020202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213439625"/>
                  </a:ext>
                </a:extLst>
              </a:tr>
              <a:tr h="498605">
                <a:tc>
                  <a:txBody>
                    <a:bodyPr/>
                    <a:lstStyle/>
                    <a:p>
                      <a:pPr algn="ctr" fontAlgn="ctr"/>
                      <a:r>
                        <a:rPr lang="fr-FR" sz="1000" b="0"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00B050"/>
                          </a:solidFill>
                          <a:effectLst/>
                          <a:latin typeface="Arial" panose="020B060402020202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344351929"/>
                  </a:ext>
                </a:extLst>
              </a:tr>
              <a:tr h="498605">
                <a:tc>
                  <a:txBody>
                    <a:bodyPr/>
                    <a:lstStyle/>
                    <a:p>
                      <a:pPr algn="ctr" fontAlgn="ctr"/>
                      <a:r>
                        <a:rPr lang="fr-FR" sz="1000" b="0" i="0" u="none" strike="noStrike" dirty="0">
                          <a:solidFill>
                            <a:srgbClr val="000000"/>
                          </a:solidFill>
                          <a:effectLst/>
                          <a:latin typeface="Arial" panose="020B060402020202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599971994"/>
                  </a:ext>
                </a:extLst>
              </a:tr>
            </a:tbl>
          </a:graphicData>
        </a:graphic>
      </p:graphicFrame>
      <p:graphicFrame>
        <p:nvGraphicFramePr>
          <p:cNvPr id="11" name="Tableau 10">
            <a:extLst>
              <a:ext uri="{FF2B5EF4-FFF2-40B4-BE49-F238E27FC236}">
                <a16:creationId xmlns:a16="http://schemas.microsoft.com/office/drawing/2014/main" xmlns="" id="{3C69E456-A606-4533-8E0B-4D8F4FC58287}"/>
              </a:ext>
            </a:extLst>
          </p:cNvPr>
          <p:cNvGraphicFramePr>
            <a:graphicFrameLocks noGrp="1"/>
          </p:cNvGraphicFramePr>
          <p:nvPr>
            <p:extLst>
              <p:ext uri="{D42A27DB-BD31-4B8C-83A1-F6EECF244321}">
                <p14:modId xmlns:p14="http://schemas.microsoft.com/office/powerpoint/2010/main" val="1466529918"/>
              </p:ext>
            </p:extLst>
          </p:nvPr>
        </p:nvGraphicFramePr>
        <p:xfrm>
          <a:off x="8709102" y="2272570"/>
          <a:ext cx="1990304" cy="485775"/>
        </p:xfrm>
        <a:graphic>
          <a:graphicData uri="http://schemas.openxmlformats.org/drawingml/2006/table">
            <a:tbl>
              <a:tblPr/>
              <a:tblGrid>
                <a:gridCol w="995152">
                  <a:extLst>
                    <a:ext uri="{9D8B030D-6E8A-4147-A177-3AD203B41FA5}">
                      <a16:colId xmlns:a16="http://schemas.microsoft.com/office/drawing/2014/main" xmlns="" val="2867742122"/>
                    </a:ext>
                  </a:extLst>
                </a:gridCol>
                <a:gridCol w="995152">
                  <a:extLst>
                    <a:ext uri="{9D8B030D-6E8A-4147-A177-3AD203B41FA5}">
                      <a16:colId xmlns:a16="http://schemas.microsoft.com/office/drawing/2014/main" xmlns="" val="4093186242"/>
                    </a:ext>
                  </a:extLst>
                </a:gridCol>
              </a:tblGrid>
              <a:tr h="323850">
                <a:tc>
                  <a:txBody>
                    <a:bodyPr/>
                    <a:lstStyle/>
                    <a:p>
                      <a:pPr algn="ctr" fontAlgn="ctr"/>
                      <a:r>
                        <a:rPr lang="fr-FR" sz="1000" b="0" i="0" u="none" strike="noStrike" dirty="0">
                          <a:solidFill>
                            <a:schemeClr val="tx1"/>
                          </a:solidFill>
                          <a:effectLst/>
                          <a:latin typeface="Arial" panose="020B0604020202020204" pitchFamily="34" charset="0"/>
                        </a:rPr>
                        <a:t>Ventes « Live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ctr"/>
                      <a:r>
                        <a:rPr lang="fr-FR" sz="1000" b="0" i="0" u="none" strike="noStrike" dirty="0">
                          <a:solidFill>
                            <a:schemeClr val="tx1"/>
                          </a:solidFill>
                          <a:effectLst/>
                          <a:latin typeface="Arial" panose="020B0604020202020204" pitchFamily="34" charset="0"/>
                        </a:rPr>
                        <a:t>Ventes 100% dématérialisées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69795500"/>
                  </a:ext>
                </a:extLst>
              </a:tr>
              <a:tr h="80962">
                <a:tc>
                  <a:txBody>
                    <a:bodyPr/>
                    <a:lstStyle/>
                    <a:p>
                      <a:pPr algn="ctr" fontAlgn="ctr"/>
                      <a:r>
                        <a:rPr lang="fr-FR" sz="1000" b="0" i="0" u="none" strike="noStrike">
                          <a:solidFill>
                            <a:schemeClr val="tx1"/>
                          </a:solidFill>
                          <a:effectLst/>
                          <a:latin typeface="Arial" panose="020B0604020202020204" pitchFamily="34" charset="0"/>
                        </a:rPr>
                        <a:t> 200</a:t>
                      </a:r>
                      <a:endParaRPr lang="fr-FR" sz="10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chemeClr val="tx1"/>
                          </a:solidFill>
                          <a:effectLst/>
                          <a:latin typeface="Arial" panose="020B0604020202020204" pitchFamily="34" charset="0"/>
                        </a:rPr>
                        <a:t> 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966990120"/>
                  </a:ext>
                </a:extLst>
              </a:tr>
            </a:tbl>
          </a:graphicData>
        </a:graphic>
      </p:graphicFrame>
      <p:sp>
        <p:nvSpPr>
          <p:cNvPr id="23" name="Rectangle 22">
            <a:extLst>
              <a:ext uri="{FF2B5EF4-FFF2-40B4-BE49-F238E27FC236}">
                <a16:creationId xmlns:a16="http://schemas.microsoft.com/office/drawing/2014/main" xmlns="" id="{43EEEE10-BDE9-426B-90D2-A4EA2B03348C}"/>
              </a:ext>
            </a:extLst>
          </p:cNvPr>
          <p:cNvSpPr/>
          <p:nvPr/>
        </p:nvSpPr>
        <p:spPr>
          <a:xfrm>
            <a:off x="8394249" y="2014996"/>
            <a:ext cx="2611418" cy="246221"/>
          </a:xfrm>
          <a:prstGeom prst="rect">
            <a:avLst/>
          </a:prstGeom>
          <a:noFill/>
          <a:ln>
            <a:noFill/>
          </a:ln>
        </p:spPr>
        <p:txBody>
          <a:bodyPr wrap="square">
            <a:spAutoFit/>
          </a:bodyPr>
          <a:lstStyle/>
          <a:p>
            <a:r>
              <a:rPr lang="fr-FR" sz="1000" dirty="0"/>
              <a:t>Maisons de ventes réalisant des ventes...</a:t>
            </a:r>
          </a:p>
        </p:txBody>
      </p:sp>
      <p:sp>
        <p:nvSpPr>
          <p:cNvPr id="13" name="Rectangle 12">
            <a:extLst>
              <a:ext uri="{FF2B5EF4-FFF2-40B4-BE49-F238E27FC236}">
                <a16:creationId xmlns:a16="http://schemas.microsoft.com/office/drawing/2014/main" xmlns="" id="{EA927B29-BDBC-4F7A-9420-70B39514DBFF}"/>
              </a:ext>
            </a:extLst>
          </p:cNvPr>
          <p:cNvSpPr/>
          <p:nvPr/>
        </p:nvSpPr>
        <p:spPr>
          <a:xfrm>
            <a:off x="8128511" y="2551100"/>
            <a:ext cx="620683" cy="246221"/>
          </a:xfrm>
          <a:prstGeom prst="rect">
            <a:avLst/>
          </a:prstGeom>
        </p:spPr>
        <p:txBody>
          <a:bodyPr wrap="none">
            <a:spAutoFit/>
          </a:bodyPr>
          <a:lstStyle/>
          <a:p>
            <a:r>
              <a:rPr lang="fr-FR" sz="1000" dirty="0"/>
              <a:t>Base = </a:t>
            </a:r>
          </a:p>
        </p:txBody>
      </p:sp>
      <p:sp>
        <p:nvSpPr>
          <p:cNvPr id="25" name="Rectangle 24">
            <a:extLst>
              <a:ext uri="{FF2B5EF4-FFF2-40B4-BE49-F238E27FC236}">
                <a16:creationId xmlns:a16="http://schemas.microsoft.com/office/drawing/2014/main" xmlns="" id="{C6401260-3A4C-402C-B73D-78ADE099C88B}"/>
              </a:ext>
            </a:extLst>
          </p:cNvPr>
          <p:cNvSpPr/>
          <p:nvPr/>
        </p:nvSpPr>
        <p:spPr>
          <a:xfrm>
            <a:off x="3443411" y="5061545"/>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spTree>
    <p:extLst>
      <p:ext uri="{BB962C8B-B14F-4D97-AF65-F5344CB8AC3E}">
        <p14:creationId xmlns:p14="http://schemas.microsoft.com/office/powerpoint/2010/main" val="93766467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Types de biens présentés pour des ventes dématérialisées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15</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4201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F5. Les types de biens que vous proposez pour des ventes entièrement dématérialisées sont-ils différents de ceux de vos ventes en salle </a:t>
            </a:r>
          </a:p>
          <a:p>
            <a:pPr marL="0" indent="0">
              <a:spcBef>
                <a:spcPts val="0"/>
              </a:spcBef>
              <a:buNone/>
            </a:pPr>
            <a:r>
              <a:rPr lang="fr-FR" sz="1000" dirty="0"/>
              <a:t>F6. Les types de biens que vous proposez pour des ventes entièrement dématérialisées sont-ils...</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2006600"/>
            <a:ext cx="8432664" cy="246221"/>
          </a:xfrm>
          <a:prstGeom prst="rect">
            <a:avLst/>
          </a:prstGeom>
          <a:noFill/>
          <a:ln>
            <a:noFill/>
          </a:ln>
        </p:spPr>
        <p:txBody>
          <a:bodyPr wrap="square">
            <a:spAutoFit/>
          </a:bodyPr>
          <a:lstStyle/>
          <a:p>
            <a:r>
              <a:rPr lang="fr-FR" sz="1000" dirty="0"/>
              <a:t>Maisons de ventes réalisant des ventes entièrement dématérialisées (base = 60)</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9952246" cy="584775"/>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Les types de biens proposés lors de ventes entièrement dématérialisées sont majoritairement identiques à ceux des ventes en salle.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pic>
        <p:nvPicPr>
          <p:cNvPr id="8" name="Graphique 7">
            <a:extLst>
              <a:ext uri="{FF2B5EF4-FFF2-40B4-BE49-F238E27FC236}">
                <a16:creationId xmlns:a16="http://schemas.microsoft.com/office/drawing/2014/main" xmlns="" id="{0A8F219F-4382-4086-8C08-0DB86F9A8B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253636" y="341124"/>
            <a:ext cx="1331005" cy="1068838"/>
          </a:xfrm>
          <a:prstGeom prst="rect">
            <a:avLst/>
          </a:prstGeom>
        </p:spPr>
      </p:pic>
      <p:graphicFrame>
        <p:nvGraphicFramePr>
          <p:cNvPr id="4" name="Objet 3">
            <a:extLst>
              <a:ext uri="{FF2B5EF4-FFF2-40B4-BE49-F238E27FC236}">
                <a16:creationId xmlns:a16="http://schemas.microsoft.com/office/drawing/2014/main" xmlns="" id="{D3C43569-F45C-42B0-94CC-6D24B57BD097}"/>
              </a:ext>
            </a:extLst>
          </p:cNvPr>
          <p:cNvGraphicFramePr>
            <a:graphicFrameLocks noChangeAspect="1"/>
          </p:cNvGraphicFramePr>
          <p:nvPr>
            <p:extLst>
              <p:ext uri="{D42A27DB-BD31-4B8C-83A1-F6EECF244321}">
                <p14:modId xmlns:p14="http://schemas.microsoft.com/office/powerpoint/2010/main" val="3310908812"/>
              </p:ext>
            </p:extLst>
          </p:nvPr>
        </p:nvGraphicFramePr>
        <p:xfrm>
          <a:off x="6096000" y="2890490"/>
          <a:ext cx="6096000" cy="2562225"/>
        </p:xfrm>
        <a:graphic>
          <a:graphicData uri="http://schemas.openxmlformats.org/presentationml/2006/ole">
            <mc:AlternateContent xmlns:mc="http://schemas.openxmlformats.org/markup-compatibility/2006">
              <mc:Choice xmlns:v="urn:schemas-microsoft-com:vml" Requires="v">
                <p:oleObj spid="_x0000_s4098" name="Worksheet" r:id="rId6" imgW="6096000" imgH="2562110" progId="Excel.Sheet.12">
                  <p:link updateAutomatic="1"/>
                </p:oleObj>
              </mc:Choice>
              <mc:Fallback>
                <p:oleObj name="Worksheet" r:id="rId6" imgW="6096000" imgH="2562110" progId="Excel.Sheet.12">
                  <p:link updateAutomatic="1"/>
                  <p:pic>
                    <p:nvPicPr>
                      <p:cNvPr id="0" name=""/>
                      <p:cNvPicPr/>
                      <p:nvPr/>
                    </p:nvPicPr>
                    <p:blipFill>
                      <a:blip r:embed="rId7"/>
                      <a:stretch>
                        <a:fillRect/>
                      </a:stretch>
                    </p:blipFill>
                    <p:spPr>
                      <a:xfrm>
                        <a:off x="6096000" y="2890490"/>
                        <a:ext cx="6096000" cy="2562225"/>
                      </a:xfrm>
                      <a:prstGeom prst="rect">
                        <a:avLst/>
                      </a:prstGeom>
                    </p:spPr>
                  </p:pic>
                </p:oleObj>
              </mc:Fallback>
            </mc:AlternateContent>
          </a:graphicData>
        </a:graphic>
      </p:graphicFrame>
      <p:graphicFrame>
        <p:nvGraphicFramePr>
          <p:cNvPr id="5" name="Tableau 4">
            <a:extLst>
              <a:ext uri="{FF2B5EF4-FFF2-40B4-BE49-F238E27FC236}">
                <a16:creationId xmlns:a16="http://schemas.microsoft.com/office/drawing/2014/main" xmlns="" id="{2C7437E5-5A28-4876-88CA-A0413AD3B21C}"/>
              </a:ext>
            </a:extLst>
          </p:cNvPr>
          <p:cNvGraphicFramePr>
            <a:graphicFrameLocks noGrp="1"/>
          </p:cNvGraphicFramePr>
          <p:nvPr>
            <p:extLst>
              <p:ext uri="{D42A27DB-BD31-4B8C-83A1-F6EECF244321}">
                <p14:modId xmlns:p14="http://schemas.microsoft.com/office/powerpoint/2010/main" val="3597370835"/>
              </p:ext>
            </p:extLst>
          </p:nvPr>
        </p:nvGraphicFramePr>
        <p:xfrm>
          <a:off x="4475356" y="3176239"/>
          <a:ext cx="4619838" cy="2073584"/>
        </p:xfrm>
        <a:graphic>
          <a:graphicData uri="http://schemas.openxmlformats.org/drawingml/2006/table">
            <a:tbl>
              <a:tblPr>
                <a:tableStyleId>{5C22544A-7EE6-4342-B048-85BDC9FD1C3A}</a:tableStyleId>
              </a:tblPr>
              <a:tblGrid>
                <a:gridCol w="4619838">
                  <a:extLst>
                    <a:ext uri="{9D8B030D-6E8A-4147-A177-3AD203B41FA5}">
                      <a16:colId xmlns:a16="http://schemas.microsoft.com/office/drawing/2014/main" xmlns="" val="154537400"/>
                    </a:ext>
                  </a:extLst>
                </a:gridCol>
              </a:tblGrid>
              <a:tr h="518396">
                <a:tc>
                  <a:txBody>
                    <a:bodyPr/>
                    <a:lstStyle/>
                    <a:p>
                      <a:pPr algn="r" fontAlgn="ctr"/>
                      <a:r>
                        <a:rPr lang="fr-FR" sz="1200" u="none" strike="noStrike" dirty="0">
                          <a:effectLst/>
                        </a:rPr>
                        <a:t>Des biens facilement identifiables mais de valeur réduite </a:t>
                      </a:r>
                    </a:p>
                    <a:p>
                      <a:pPr algn="r" fontAlgn="ctr"/>
                      <a:r>
                        <a:rPr lang="fr-FR" sz="1000" u="none" strike="noStrike" dirty="0">
                          <a:effectLst/>
                        </a:rPr>
                        <a:t>(vêtements et accessoires de marques ; jouets ; vins...)</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759937977"/>
                  </a:ext>
                </a:extLst>
              </a:tr>
              <a:tr h="518396">
                <a:tc>
                  <a:txBody>
                    <a:bodyPr/>
                    <a:lstStyle/>
                    <a:p>
                      <a:pPr algn="r" fontAlgn="ctr"/>
                      <a:r>
                        <a:rPr lang="fr-FR" sz="1200" u="none" strike="noStrike" dirty="0">
                          <a:effectLst/>
                        </a:rPr>
                        <a:t>Des biens de plus forte valeur mais facilement identifiables </a:t>
                      </a:r>
                    </a:p>
                    <a:p>
                      <a:pPr algn="r" fontAlgn="ctr"/>
                      <a:r>
                        <a:rPr lang="fr-FR" sz="1000" u="none" strike="noStrike" dirty="0">
                          <a:effectLst/>
                        </a:rPr>
                        <a:t>(joaillerie, lithographies originales, design haut de gamme, véhicules d'occasion)</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879184260"/>
                  </a:ext>
                </a:extLst>
              </a:tr>
              <a:tr h="518396">
                <a:tc>
                  <a:txBody>
                    <a:bodyPr/>
                    <a:lstStyle/>
                    <a:p>
                      <a:pPr algn="r" fontAlgn="ctr"/>
                      <a:r>
                        <a:rPr lang="fr-FR" sz="1200" u="none" strike="noStrike">
                          <a:effectLst/>
                        </a:rPr>
                        <a:t>Des biens de faible valeur</a:t>
                      </a:r>
                      <a:endParaRPr lang="fr-FR" sz="1200" b="0" i="0" u="none" strike="noStrike">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65537043"/>
                  </a:ext>
                </a:extLst>
              </a:tr>
              <a:tr h="518396">
                <a:tc>
                  <a:txBody>
                    <a:bodyPr/>
                    <a:lstStyle/>
                    <a:p>
                      <a:pPr algn="r" fontAlgn="ctr"/>
                      <a:r>
                        <a:rPr lang="fr-FR" sz="1200" u="none" strike="noStrike" dirty="0">
                          <a:effectLst/>
                        </a:rPr>
                        <a:t>Autres</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4290464092"/>
                  </a:ext>
                </a:extLst>
              </a:tr>
            </a:tbl>
          </a:graphicData>
        </a:graphic>
      </p:graphicFrame>
      <p:sp>
        <p:nvSpPr>
          <p:cNvPr id="7" name="Rectangle 6">
            <a:extLst>
              <a:ext uri="{FF2B5EF4-FFF2-40B4-BE49-F238E27FC236}">
                <a16:creationId xmlns:a16="http://schemas.microsoft.com/office/drawing/2014/main" xmlns="" id="{47B01977-1F3F-4FCD-819D-76FC9C65AF2E}"/>
              </a:ext>
            </a:extLst>
          </p:cNvPr>
          <p:cNvSpPr/>
          <p:nvPr/>
        </p:nvSpPr>
        <p:spPr>
          <a:xfrm>
            <a:off x="8195978" y="2383290"/>
            <a:ext cx="2021515" cy="276999"/>
          </a:xfrm>
          <a:prstGeom prst="rect">
            <a:avLst/>
          </a:prstGeom>
        </p:spPr>
        <p:txBody>
          <a:bodyPr wrap="none">
            <a:spAutoFit/>
          </a:bodyPr>
          <a:lstStyle/>
          <a:p>
            <a:r>
              <a:rPr lang="fr-FR" sz="1200" b="1" dirty="0"/>
              <a:t>Types de biens proposés</a:t>
            </a:r>
          </a:p>
        </p:txBody>
      </p:sp>
      <p:sp>
        <p:nvSpPr>
          <p:cNvPr id="13" name="Rectangle 12">
            <a:extLst>
              <a:ext uri="{FF2B5EF4-FFF2-40B4-BE49-F238E27FC236}">
                <a16:creationId xmlns:a16="http://schemas.microsoft.com/office/drawing/2014/main" xmlns="" id="{57362C24-843D-4329-B30B-FDD683689151}"/>
              </a:ext>
            </a:extLst>
          </p:cNvPr>
          <p:cNvSpPr/>
          <p:nvPr/>
        </p:nvSpPr>
        <p:spPr>
          <a:xfrm>
            <a:off x="1085601" y="2383290"/>
            <a:ext cx="3534942" cy="276999"/>
          </a:xfrm>
          <a:prstGeom prst="rect">
            <a:avLst/>
          </a:prstGeom>
        </p:spPr>
        <p:txBody>
          <a:bodyPr wrap="none">
            <a:spAutoFit/>
          </a:bodyPr>
          <a:lstStyle/>
          <a:p>
            <a:r>
              <a:rPr lang="fr-FR" sz="1200" b="1" dirty="0"/>
              <a:t>Biens différents de ceux des ventes en salle </a:t>
            </a:r>
          </a:p>
        </p:txBody>
      </p:sp>
      <p:sp>
        <p:nvSpPr>
          <p:cNvPr id="15" name="Rectangle 14">
            <a:extLst>
              <a:ext uri="{FF2B5EF4-FFF2-40B4-BE49-F238E27FC236}">
                <a16:creationId xmlns:a16="http://schemas.microsoft.com/office/drawing/2014/main" xmlns="" id="{306DD3FE-56BD-406D-8629-F6EF10342E64}"/>
              </a:ext>
            </a:extLst>
          </p:cNvPr>
          <p:cNvSpPr/>
          <p:nvPr/>
        </p:nvSpPr>
        <p:spPr>
          <a:xfrm>
            <a:off x="1303952" y="4254231"/>
            <a:ext cx="506478" cy="276999"/>
          </a:xfrm>
          <a:prstGeom prst="rect">
            <a:avLst/>
          </a:prstGeom>
        </p:spPr>
        <p:txBody>
          <a:bodyPr wrap="square">
            <a:spAutoFit/>
          </a:bodyPr>
          <a:lstStyle/>
          <a:p>
            <a:r>
              <a:rPr lang="fr-FR" sz="1200" dirty="0"/>
              <a:t>Oui</a:t>
            </a:r>
          </a:p>
        </p:txBody>
      </p:sp>
      <p:sp>
        <p:nvSpPr>
          <p:cNvPr id="16" name="Rectangle 15">
            <a:extLst>
              <a:ext uri="{FF2B5EF4-FFF2-40B4-BE49-F238E27FC236}">
                <a16:creationId xmlns:a16="http://schemas.microsoft.com/office/drawing/2014/main" xmlns="" id="{B547F25A-5FF1-4A91-917E-B7A0735BBF48}"/>
              </a:ext>
            </a:extLst>
          </p:cNvPr>
          <p:cNvSpPr/>
          <p:nvPr/>
        </p:nvSpPr>
        <p:spPr>
          <a:xfrm>
            <a:off x="3503467" y="4254231"/>
            <a:ext cx="656955" cy="276999"/>
          </a:xfrm>
          <a:prstGeom prst="rect">
            <a:avLst/>
          </a:prstGeom>
        </p:spPr>
        <p:txBody>
          <a:bodyPr wrap="square">
            <a:spAutoFit/>
          </a:bodyPr>
          <a:lstStyle/>
          <a:p>
            <a:r>
              <a:rPr lang="fr-FR" sz="1200" dirty="0"/>
              <a:t>Non</a:t>
            </a:r>
          </a:p>
        </p:txBody>
      </p:sp>
      <p:sp>
        <p:nvSpPr>
          <p:cNvPr id="23" name="Rectangle 22">
            <a:extLst>
              <a:ext uri="{FF2B5EF4-FFF2-40B4-BE49-F238E27FC236}">
                <a16:creationId xmlns:a16="http://schemas.microsoft.com/office/drawing/2014/main" xmlns="" id="{EC315923-3EB3-4BD7-8837-E5385AE791D3}"/>
              </a:ext>
            </a:extLst>
          </p:cNvPr>
          <p:cNvSpPr/>
          <p:nvPr/>
        </p:nvSpPr>
        <p:spPr>
          <a:xfrm>
            <a:off x="7836812" y="5471067"/>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graphicFrame>
        <p:nvGraphicFramePr>
          <p:cNvPr id="10" name="Objet 9">
            <a:extLst>
              <a:ext uri="{FF2B5EF4-FFF2-40B4-BE49-F238E27FC236}">
                <a16:creationId xmlns:a16="http://schemas.microsoft.com/office/drawing/2014/main" xmlns="" id="{A705A8A7-C82E-405E-910A-9D69969FC02B}"/>
              </a:ext>
            </a:extLst>
          </p:cNvPr>
          <p:cNvGraphicFramePr>
            <a:graphicFrameLocks noChangeAspect="1"/>
          </p:cNvGraphicFramePr>
          <p:nvPr>
            <p:extLst>
              <p:ext uri="{D42A27DB-BD31-4B8C-83A1-F6EECF244321}">
                <p14:modId xmlns:p14="http://schemas.microsoft.com/office/powerpoint/2010/main" val="3584661231"/>
              </p:ext>
            </p:extLst>
          </p:nvPr>
        </p:nvGraphicFramePr>
        <p:xfrm>
          <a:off x="825654" y="3434500"/>
          <a:ext cx="3543300" cy="2009775"/>
        </p:xfrm>
        <a:graphic>
          <a:graphicData uri="http://schemas.openxmlformats.org/presentationml/2006/ole">
            <mc:AlternateContent xmlns:mc="http://schemas.openxmlformats.org/markup-compatibility/2006">
              <mc:Choice xmlns:v="urn:schemas-microsoft-com:vml" Requires="v">
                <p:oleObj spid="_x0000_s4099" name="Worksheet" r:id="rId8" imgW="3543386" imgH="2009890" progId="Excel.Sheet.12">
                  <p:link updateAutomatic="1"/>
                </p:oleObj>
              </mc:Choice>
              <mc:Fallback>
                <p:oleObj name="Worksheet" r:id="rId8" imgW="3543386" imgH="2009890" progId="Excel.Sheet.12">
                  <p:link updateAutomatic="1"/>
                  <p:pic>
                    <p:nvPicPr>
                      <p:cNvPr id="0" name=""/>
                      <p:cNvPicPr/>
                      <p:nvPr/>
                    </p:nvPicPr>
                    <p:blipFill>
                      <a:blip r:embed="rId9"/>
                      <a:stretch>
                        <a:fillRect/>
                      </a:stretch>
                    </p:blipFill>
                    <p:spPr>
                      <a:xfrm>
                        <a:off x="825654" y="3434500"/>
                        <a:ext cx="3543300" cy="2009775"/>
                      </a:xfrm>
                      <a:prstGeom prst="rect">
                        <a:avLst/>
                      </a:prstGeom>
                    </p:spPr>
                  </p:pic>
                </p:oleObj>
              </mc:Fallback>
            </mc:AlternateContent>
          </a:graphicData>
        </a:graphic>
      </p:graphicFrame>
    </p:spTree>
    <p:extLst>
      <p:ext uri="{BB962C8B-B14F-4D97-AF65-F5344CB8AC3E}">
        <p14:creationId xmlns:p14="http://schemas.microsoft.com/office/powerpoint/2010/main" val="41728946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lef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texte 6">
            <a:extLst>
              <a:ext uri="{FF2B5EF4-FFF2-40B4-BE49-F238E27FC236}">
                <a16:creationId xmlns:a16="http://schemas.microsoft.com/office/drawing/2014/main" xmlns="" id="{ED2152E6-C165-4B00-8007-01FB5CA533BC}"/>
              </a:ext>
            </a:extLst>
          </p:cNvPr>
          <p:cNvSpPr txBox="1">
            <a:spLocks/>
          </p:cNvSpPr>
          <p:nvPr/>
        </p:nvSpPr>
        <p:spPr>
          <a:xfrm>
            <a:off x="8218448" y="2901118"/>
            <a:ext cx="3386177" cy="3109389"/>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FR" sz="1000" dirty="0"/>
          </a:p>
        </p:txBody>
      </p:sp>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Développement des ventes entièrement dématérialisées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16</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2804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F7. Envisagez-vous de faire ou de développer des ventes entièrement dématérialisées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9930369" cy="584775"/>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Une majorité de maisons de ventes souhaite développer ces ventes (7/10 de celles n’en effectuant pas pour le moment) ou les intensifier (9/10 des maisons qui en font actuellement).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graphicFrame>
        <p:nvGraphicFramePr>
          <p:cNvPr id="3" name="Objet 2">
            <a:extLst>
              <a:ext uri="{FF2B5EF4-FFF2-40B4-BE49-F238E27FC236}">
                <a16:creationId xmlns:a16="http://schemas.microsoft.com/office/drawing/2014/main" xmlns="" id="{6541C3B1-219F-4AF9-BE7E-AF598B15718F}"/>
              </a:ext>
            </a:extLst>
          </p:cNvPr>
          <p:cNvGraphicFramePr>
            <a:graphicFrameLocks noChangeAspect="1"/>
          </p:cNvGraphicFramePr>
          <p:nvPr>
            <p:extLst>
              <p:ext uri="{D42A27DB-BD31-4B8C-83A1-F6EECF244321}">
                <p14:modId xmlns:p14="http://schemas.microsoft.com/office/powerpoint/2010/main" val="1483967188"/>
              </p:ext>
            </p:extLst>
          </p:nvPr>
        </p:nvGraphicFramePr>
        <p:xfrm>
          <a:off x="2972513" y="3065463"/>
          <a:ext cx="3543300" cy="2009775"/>
        </p:xfrm>
        <a:graphic>
          <a:graphicData uri="http://schemas.openxmlformats.org/presentationml/2006/ole">
            <mc:AlternateContent xmlns:mc="http://schemas.openxmlformats.org/markup-compatibility/2006">
              <mc:Choice xmlns:v="urn:schemas-microsoft-com:vml" Requires="v">
                <p:oleObj spid="_x0000_s5122" name="Worksheet" r:id="rId4" imgW="3543386" imgH="2009890" progId="Excel.Sheet.12">
                  <p:link updateAutomatic="1"/>
                </p:oleObj>
              </mc:Choice>
              <mc:Fallback>
                <p:oleObj name="Worksheet" r:id="rId4" imgW="3543386" imgH="2009890" progId="Excel.Sheet.12">
                  <p:link updateAutomatic="1"/>
                  <p:pic>
                    <p:nvPicPr>
                      <p:cNvPr id="0" name=""/>
                      <p:cNvPicPr/>
                      <p:nvPr/>
                    </p:nvPicPr>
                    <p:blipFill>
                      <a:blip r:embed="rId5"/>
                      <a:stretch>
                        <a:fillRect/>
                      </a:stretch>
                    </p:blipFill>
                    <p:spPr>
                      <a:xfrm>
                        <a:off x="2972513" y="3065463"/>
                        <a:ext cx="3543300" cy="200977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xmlns="" id="{63973229-3986-4959-9CFD-145D16E80A0A}"/>
              </a:ext>
            </a:extLst>
          </p:cNvPr>
          <p:cNvSpPr/>
          <p:nvPr/>
        </p:nvSpPr>
        <p:spPr>
          <a:xfrm>
            <a:off x="3035300" y="2388776"/>
            <a:ext cx="3374188" cy="461665"/>
          </a:xfrm>
          <a:prstGeom prst="rect">
            <a:avLst/>
          </a:prstGeom>
        </p:spPr>
        <p:txBody>
          <a:bodyPr wrap="square">
            <a:spAutoFit/>
          </a:bodyPr>
          <a:lstStyle/>
          <a:p>
            <a:pPr algn="ctr"/>
            <a:r>
              <a:rPr lang="fr-FR" sz="1200" b="1" dirty="0"/>
              <a:t>Maisons de ventes envisageant de développer les ventes dématérialisées</a:t>
            </a:r>
          </a:p>
        </p:txBody>
      </p:sp>
      <p:graphicFrame>
        <p:nvGraphicFramePr>
          <p:cNvPr id="7" name="Tableau 6">
            <a:extLst>
              <a:ext uri="{FF2B5EF4-FFF2-40B4-BE49-F238E27FC236}">
                <a16:creationId xmlns:a16="http://schemas.microsoft.com/office/drawing/2014/main" xmlns="" id="{593E0FF6-461C-4BE1-9F7F-C4F22534D6BD}"/>
              </a:ext>
            </a:extLst>
          </p:cNvPr>
          <p:cNvGraphicFramePr>
            <a:graphicFrameLocks noGrp="1"/>
          </p:cNvGraphicFramePr>
          <p:nvPr>
            <p:extLst>
              <p:ext uri="{D42A27DB-BD31-4B8C-83A1-F6EECF244321}">
                <p14:modId xmlns:p14="http://schemas.microsoft.com/office/powerpoint/2010/main" val="1059588565"/>
              </p:ext>
            </p:extLst>
          </p:nvPr>
        </p:nvGraphicFramePr>
        <p:xfrm>
          <a:off x="7226301" y="3422800"/>
          <a:ext cx="3949700" cy="1781175"/>
        </p:xfrm>
        <a:graphic>
          <a:graphicData uri="http://schemas.openxmlformats.org/drawingml/2006/table">
            <a:tbl>
              <a:tblPr/>
              <a:tblGrid>
                <a:gridCol w="3187700">
                  <a:extLst>
                    <a:ext uri="{9D8B030D-6E8A-4147-A177-3AD203B41FA5}">
                      <a16:colId xmlns:a16="http://schemas.microsoft.com/office/drawing/2014/main" xmlns="" val="1826386332"/>
                    </a:ext>
                  </a:extLst>
                </a:gridCol>
                <a:gridCol w="762000">
                  <a:extLst>
                    <a:ext uri="{9D8B030D-6E8A-4147-A177-3AD203B41FA5}">
                      <a16:colId xmlns:a16="http://schemas.microsoft.com/office/drawing/2014/main" xmlns="" val="2049308313"/>
                    </a:ext>
                  </a:extLst>
                </a:gridCol>
              </a:tblGrid>
              <a:tr h="41651">
                <a:tc>
                  <a:txBody>
                    <a:bodyPr/>
                    <a:lstStyle/>
                    <a:p>
                      <a:pPr algn="r" rtl="0" fontAlgn="ctr"/>
                      <a:r>
                        <a:rPr lang="fr-FR" sz="1000" b="0" i="0" u="none" strike="noStrike" dirty="0">
                          <a:solidFill>
                            <a:srgbClr val="000000"/>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2694176691"/>
                  </a:ext>
                </a:extLst>
              </a:tr>
              <a:tr h="41651">
                <a:tc>
                  <a:txBody>
                    <a:bodyPr/>
                    <a:lstStyle/>
                    <a:p>
                      <a:pPr algn="r" rtl="0" fontAlgn="ctr"/>
                      <a:r>
                        <a:rPr lang="fr-FR" sz="1000" b="0" i="0" u="none" strike="noStrike">
                          <a:solidFill>
                            <a:srgbClr val="000000"/>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947779052"/>
                  </a:ext>
                </a:extLst>
              </a:tr>
              <a:tr h="41651">
                <a:tc>
                  <a:txBody>
                    <a:bodyPr/>
                    <a:lstStyle/>
                    <a:p>
                      <a:pPr algn="r" rtl="0" fontAlgn="ctr"/>
                      <a:r>
                        <a:rPr lang="fr-FR" sz="1000" b="0" i="0" u="none" strike="noStrike">
                          <a:solidFill>
                            <a:srgbClr val="000000"/>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3945053079"/>
                  </a:ext>
                </a:extLst>
              </a:tr>
              <a:tr h="41651">
                <a:tc>
                  <a:txBody>
                    <a:bodyPr/>
                    <a:lstStyle/>
                    <a:p>
                      <a:pPr algn="r" rtl="0" fontAlgn="ctr"/>
                      <a:r>
                        <a:rPr lang="fr-FR" sz="1000" b="0" i="0" u="none" strike="noStrike">
                          <a:solidFill>
                            <a:srgbClr val="000000"/>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2631880989"/>
                  </a:ext>
                </a:extLst>
              </a:tr>
              <a:tr h="41651">
                <a:tc>
                  <a:txBody>
                    <a:bodyPr/>
                    <a:lstStyle/>
                    <a:p>
                      <a:pPr algn="r"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371370226"/>
                  </a:ext>
                </a:extLst>
              </a:tr>
              <a:tr h="41651">
                <a:tc>
                  <a:txBody>
                    <a:bodyPr/>
                    <a:lstStyle/>
                    <a:p>
                      <a:pPr algn="r" fontAlgn="ctr"/>
                      <a:r>
                        <a:rPr lang="fr-FR" sz="1000" b="0" i="0" u="none" strike="noStrike" dirty="0">
                          <a:solidFill>
                            <a:srgbClr val="000000"/>
                          </a:solidFill>
                          <a:effectLst/>
                          <a:latin typeface="Arial" panose="020B0604020202020204" pitchFamily="34" charset="0"/>
                        </a:rPr>
                        <a:t>AOC</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733899104"/>
                  </a:ext>
                </a:extLst>
              </a:tr>
              <a:tr h="41651">
                <a:tc>
                  <a:txBody>
                    <a:bodyPr/>
                    <a:lstStyle/>
                    <a:p>
                      <a:pPr algn="r" fontAlgn="ctr"/>
                      <a:r>
                        <a:rPr lang="fr-FR" sz="1000" b="0" i="0" u="none" strike="noStrike" dirty="0">
                          <a:solidFill>
                            <a:srgbClr val="000000"/>
                          </a:solidFill>
                          <a:effectLst/>
                          <a:latin typeface="Arial" panose="020B0604020202020204" pitchFamily="34" charset="0"/>
                        </a:rPr>
                        <a:t>VO&amp;MI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3517818247"/>
                  </a:ext>
                </a:extLst>
              </a:tr>
              <a:tr h="41651">
                <a:tc>
                  <a:txBody>
                    <a:bodyPr/>
                    <a:lstStyle/>
                    <a:p>
                      <a:pPr algn="r" fontAlgn="ctr"/>
                      <a:r>
                        <a:rPr lang="fr-FR" sz="1000" b="0" i="0" u="none" strike="noStrike">
                          <a:solidFill>
                            <a:srgbClr val="000000"/>
                          </a:solidFill>
                          <a:effectLst/>
                          <a:latin typeface="Arial" panose="020B0604020202020204" pitchFamily="34" charset="0"/>
                        </a:rPr>
                        <a:t>Chevaux</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2944887276"/>
                  </a:ext>
                </a:extLst>
              </a:tr>
              <a:tr h="41651">
                <a:tc>
                  <a:txBody>
                    <a:bodyPr/>
                    <a:lstStyle/>
                    <a:p>
                      <a:pPr algn="r"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101663671"/>
                  </a:ext>
                </a:extLst>
              </a:tr>
              <a:tr h="41651">
                <a:tc>
                  <a:txBody>
                    <a:bodyPr/>
                    <a:lstStyle/>
                    <a:p>
                      <a:pPr algn="r" fontAlgn="ctr"/>
                      <a:r>
                        <a:rPr lang="fr-FR" sz="1000" b="0" i="0" u="none" strike="noStrike">
                          <a:solidFill>
                            <a:srgbClr val="000000"/>
                          </a:solidFill>
                          <a:effectLst/>
                          <a:latin typeface="Arial" panose="020B0604020202020204" pitchFamily="34" charset="0"/>
                        </a:rPr>
                        <a:t>Île-de-France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3464389871"/>
                  </a:ext>
                </a:extLst>
              </a:tr>
              <a:tr h="41651">
                <a:tc>
                  <a:txBody>
                    <a:bodyPr/>
                    <a:lstStyle/>
                    <a:p>
                      <a:pPr algn="r" fontAlgn="ctr"/>
                      <a:r>
                        <a:rPr lang="fr-FR" sz="1000" b="0" i="0" u="none" strike="noStrike">
                          <a:solidFill>
                            <a:srgbClr val="000000"/>
                          </a:solidFill>
                          <a:effectLst/>
                          <a:latin typeface="Arial" panose="020B0604020202020204" pitchFamily="34" charset="0"/>
                        </a:rPr>
                        <a:t>Province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C00000"/>
                          </a:solidFill>
                          <a:effectLst/>
                          <a:latin typeface="Arial" panose="020B0604020202020204" pitchFamily="34" charset="0"/>
                        </a:rPr>
                        <a:t>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2751792790"/>
                  </a:ext>
                </a:extLst>
              </a:tr>
            </a:tbl>
          </a:graphicData>
        </a:graphic>
      </p:graphicFrame>
      <p:sp>
        <p:nvSpPr>
          <p:cNvPr id="12" name="Rectangle 11">
            <a:extLst>
              <a:ext uri="{FF2B5EF4-FFF2-40B4-BE49-F238E27FC236}">
                <a16:creationId xmlns:a16="http://schemas.microsoft.com/office/drawing/2014/main" xmlns="" id="{A912260C-5F47-4C19-B716-EFA0FA87145C}"/>
              </a:ext>
            </a:extLst>
          </p:cNvPr>
          <p:cNvSpPr/>
          <p:nvPr/>
        </p:nvSpPr>
        <p:spPr>
          <a:xfrm>
            <a:off x="8226913" y="3526131"/>
            <a:ext cx="1148373" cy="400110"/>
          </a:xfrm>
          <a:prstGeom prst="rect">
            <a:avLst/>
          </a:prstGeom>
        </p:spPr>
        <p:txBody>
          <a:bodyPr wrap="square">
            <a:spAutoFit/>
          </a:bodyPr>
          <a:lstStyle/>
          <a:p>
            <a:pPr algn="ctr"/>
            <a:r>
              <a:rPr lang="fr-FR" sz="1000" dirty="0">
                <a:solidFill>
                  <a:srgbClr val="183A46"/>
                </a:solidFill>
                <a:ea typeface="Open Sans" panose="020B0606030504020204" pitchFamily="34" charset="0"/>
                <a:cs typeface="Open Sans" panose="020B0606030504020204" pitchFamily="34" charset="0"/>
              </a:rPr>
              <a:t>Montant de ventes 2019</a:t>
            </a:r>
            <a:endParaRPr lang="fr-FR" sz="1000" dirty="0"/>
          </a:p>
        </p:txBody>
      </p:sp>
      <p:sp>
        <p:nvSpPr>
          <p:cNvPr id="13" name="Rectangle 12">
            <a:extLst>
              <a:ext uri="{FF2B5EF4-FFF2-40B4-BE49-F238E27FC236}">
                <a16:creationId xmlns:a16="http://schemas.microsoft.com/office/drawing/2014/main" xmlns="" id="{CF894A05-23FB-4454-8CA5-B3987F1B000B}"/>
              </a:ext>
            </a:extLst>
          </p:cNvPr>
          <p:cNvSpPr/>
          <p:nvPr/>
        </p:nvSpPr>
        <p:spPr>
          <a:xfrm>
            <a:off x="8226913" y="4300696"/>
            <a:ext cx="1148373" cy="400110"/>
          </a:xfrm>
          <a:prstGeom prst="rect">
            <a:avLst/>
          </a:prstGeom>
        </p:spPr>
        <p:txBody>
          <a:bodyPr wrap="square">
            <a:spAutoFit/>
          </a:bodyPr>
          <a:lstStyle/>
          <a:p>
            <a:pPr algn="ctr"/>
            <a:r>
              <a:rPr lang="fr-FR" sz="1000" dirty="0">
                <a:solidFill>
                  <a:srgbClr val="183A46"/>
                </a:solidFill>
                <a:ea typeface="Open Sans" panose="020B0606030504020204" pitchFamily="34" charset="0"/>
                <a:cs typeface="Open Sans" panose="020B0606030504020204" pitchFamily="34" charset="0"/>
              </a:rPr>
              <a:t>Secteur d’activité principal</a:t>
            </a:r>
            <a:endParaRPr lang="fr-FR" sz="1000" dirty="0"/>
          </a:p>
        </p:txBody>
      </p:sp>
      <p:sp>
        <p:nvSpPr>
          <p:cNvPr id="15" name="Rectangle 14">
            <a:extLst>
              <a:ext uri="{FF2B5EF4-FFF2-40B4-BE49-F238E27FC236}">
                <a16:creationId xmlns:a16="http://schemas.microsoft.com/office/drawing/2014/main" xmlns="" id="{38892070-79C5-488B-BD28-3BB96F262F8C}"/>
              </a:ext>
            </a:extLst>
          </p:cNvPr>
          <p:cNvSpPr/>
          <p:nvPr/>
        </p:nvSpPr>
        <p:spPr>
          <a:xfrm>
            <a:off x="8226913" y="4923779"/>
            <a:ext cx="1148373" cy="246221"/>
          </a:xfrm>
          <a:prstGeom prst="rect">
            <a:avLst/>
          </a:prstGeom>
        </p:spPr>
        <p:txBody>
          <a:bodyPr wrap="square">
            <a:spAutoFit/>
          </a:bodyPr>
          <a:lstStyle/>
          <a:p>
            <a:pPr algn="ctr"/>
            <a:r>
              <a:rPr lang="fr-FR" sz="1000" dirty="0">
                <a:solidFill>
                  <a:srgbClr val="183A46"/>
                </a:solidFill>
                <a:ea typeface="Open Sans" panose="020B0606030504020204" pitchFamily="34" charset="0"/>
                <a:cs typeface="Open Sans" panose="020B0606030504020204" pitchFamily="34" charset="0"/>
              </a:rPr>
              <a:t>Région</a:t>
            </a:r>
            <a:endParaRPr lang="fr-FR" sz="1000" dirty="0"/>
          </a:p>
        </p:txBody>
      </p:sp>
      <p:sp>
        <p:nvSpPr>
          <p:cNvPr id="24" name="Rectangle 23">
            <a:extLst>
              <a:ext uri="{FF2B5EF4-FFF2-40B4-BE49-F238E27FC236}">
                <a16:creationId xmlns:a16="http://schemas.microsoft.com/office/drawing/2014/main" xmlns="" id="{BBC2BFAD-A58E-433B-8641-8CA119C7F3E6}"/>
              </a:ext>
            </a:extLst>
          </p:cNvPr>
          <p:cNvSpPr/>
          <p:nvPr/>
        </p:nvSpPr>
        <p:spPr>
          <a:xfrm>
            <a:off x="368436" y="1866900"/>
            <a:ext cx="8432664" cy="246221"/>
          </a:xfrm>
          <a:prstGeom prst="rect">
            <a:avLst/>
          </a:prstGeom>
          <a:noFill/>
          <a:ln>
            <a:noFill/>
          </a:ln>
        </p:spPr>
        <p:txBody>
          <a:bodyPr wrap="square">
            <a:spAutoFit/>
          </a:bodyPr>
          <a:lstStyle/>
          <a:p>
            <a:r>
              <a:rPr lang="fr-FR" sz="1000" dirty="0"/>
              <a:t>Maisons de ventes réalisant des ventes électroniques (base = 207)</a:t>
            </a:r>
          </a:p>
        </p:txBody>
      </p:sp>
      <p:grpSp>
        <p:nvGrpSpPr>
          <p:cNvPr id="25" name="Groupe 24">
            <a:extLst>
              <a:ext uri="{FF2B5EF4-FFF2-40B4-BE49-F238E27FC236}">
                <a16:creationId xmlns:a16="http://schemas.microsoft.com/office/drawing/2014/main" xmlns="" id="{7E67B3B5-615B-40F3-AB51-568B0F15A919}"/>
              </a:ext>
            </a:extLst>
          </p:cNvPr>
          <p:cNvGrpSpPr/>
          <p:nvPr/>
        </p:nvGrpSpPr>
        <p:grpSpPr>
          <a:xfrm>
            <a:off x="10393362" y="297190"/>
            <a:ext cx="1211263" cy="1196976"/>
            <a:chOff x="1265237" y="3095624"/>
            <a:chExt cx="1489075" cy="1489075"/>
          </a:xfrm>
        </p:grpSpPr>
        <p:grpSp>
          <p:nvGrpSpPr>
            <p:cNvPr id="27" name="Groupe 26">
              <a:extLst>
                <a:ext uri="{FF2B5EF4-FFF2-40B4-BE49-F238E27FC236}">
                  <a16:creationId xmlns:a16="http://schemas.microsoft.com/office/drawing/2014/main" xmlns="" id="{034C98AE-1489-4755-9E03-41500B4CB37D}"/>
                </a:ext>
              </a:extLst>
            </p:cNvPr>
            <p:cNvGrpSpPr/>
            <p:nvPr/>
          </p:nvGrpSpPr>
          <p:grpSpPr>
            <a:xfrm>
              <a:off x="1265237" y="3095624"/>
              <a:ext cx="1489075" cy="1489075"/>
              <a:chOff x="1265237" y="3095624"/>
              <a:chExt cx="1489075" cy="1489075"/>
            </a:xfrm>
          </p:grpSpPr>
          <p:pic>
            <p:nvPicPr>
              <p:cNvPr id="29" name="Graphique 28">
                <a:extLst>
                  <a:ext uri="{FF2B5EF4-FFF2-40B4-BE49-F238E27FC236}">
                    <a16:creationId xmlns:a16="http://schemas.microsoft.com/office/drawing/2014/main" xmlns="" id="{A0BEDAB4-F8E9-472E-BDD7-CE2242F1902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65237" y="3095624"/>
                <a:ext cx="1489075" cy="1489075"/>
              </a:xfrm>
              <a:prstGeom prst="rect">
                <a:avLst/>
              </a:prstGeom>
            </p:spPr>
          </p:pic>
          <p:sp>
            <p:nvSpPr>
              <p:cNvPr id="30" name="Rectangle 29">
                <a:extLst>
                  <a:ext uri="{FF2B5EF4-FFF2-40B4-BE49-F238E27FC236}">
                    <a16:creationId xmlns:a16="http://schemas.microsoft.com/office/drawing/2014/main" xmlns="" id="{30226F3E-F068-48E8-B1A7-66E8CAF677DD}"/>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8" name="Graphique 27">
              <a:extLst>
                <a:ext uri="{FF2B5EF4-FFF2-40B4-BE49-F238E27FC236}">
                  <a16:creationId xmlns:a16="http://schemas.microsoft.com/office/drawing/2014/main" xmlns="" id="{CC555BE2-2C85-456A-BFE3-04CB75BC3FD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660525" y="3254474"/>
              <a:ext cx="679251" cy="679251"/>
            </a:xfrm>
            <a:prstGeom prst="rect">
              <a:avLst/>
            </a:prstGeom>
          </p:spPr>
        </p:pic>
      </p:grpSp>
      <p:sp>
        <p:nvSpPr>
          <p:cNvPr id="31" name="Rectangle 30">
            <a:extLst>
              <a:ext uri="{FF2B5EF4-FFF2-40B4-BE49-F238E27FC236}">
                <a16:creationId xmlns:a16="http://schemas.microsoft.com/office/drawing/2014/main" xmlns="" id="{2E9E18A4-4D8D-4BCA-824A-101DF2C58334}"/>
              </a:ext>
            </a:extLst>
          </p:cNvPr>
          <p:cNvSpPr/>
          <p:nvPr/>
        </p:nvSpPr>
        <p:spPr>
          <a:xfrm>
            <a:off x="3464144" y="3923564"/>
            <a:ext cx="506478" cy="276999"/>
          </a:xfrm>
          <a:prstGeom prst="rect">
            <a:avLst/>
          </a:prstGeom>
        </p:spPr>
        <p:txBody>
          <a:bodyPr wrap="square">
            <a:spAutoFit/>
          </a:bodyPr>
          <a:lstStyle/>
          <a:p>
            <a:r>
              <a:rPr lang="fr-FR" sz="1200" dirty="0"/>
              <a:t>Oui</a:t>
            </a:r>
          </a:p>
        </p:txBody>
      </p:sp>
      <p:sp>
        <p:nvSpPr>
          <p:cNvPr id="32" name="Rectangle 31">
            <a:extLst>
              <a:ext uri="{FF2B5EF4-FFF2-40B4-BE49-F238E27FC236}">
                <a16:creationId xmlns:a16="http://schemas.microsoft.com/office/drawing/2014/main" xmlns="" id="{E413C0CD-1EE2-4415-9519-DB392CD061FA}"/>
              </a:ext>
            </a:extLst>
          </p:cNvPr>
          <p:cNvSpPr/>
          <p:nvPr/>
        </p:nvSpPr>
        <p:spPr>
          <a:xfrm>
            <a:off x="5618308" y="3923564"/>
            <a:ext cx="656955" cy="276999"/>
          </a:xfrm>
          <a:prstGeom prst="rect">
            <a:avLst/>
          </a:prstGeom>
        </p:spPr>
        <p:txBody>
          <a:bodyPr wrap="square">
            <a:spAutoFit/>
          </a:bodyPr>
          <a:lstStyle/>
          <a:p>
            <a:r>
              <a:rPr lang="fr-FR" sz="1200" dirty="0"/>
              <a:t>Non</a:t>
            </a:r>
          </a:p>
        </p:txBody>
      </p:sp>
      <p:sp>
        <p:nvSpPr>
          <p:cNvPr id="37" name="Rectangle 36">
            <a:extLst>
              <a:ext uri="{FF2B5EF4-FFF2-40B4-BE49-F238E27FC236}">
                <a16:creationId xmlns:a16="http://schemas.microsoft.com/office/drawing/2014/main" xmlns="" id="{65ED721A-8AB4-4011-8C54-7AEACBC2F219}"/>
              </a:ext>
            </a:extLst>
          </p:cNvPr>
          <p:cNvSpPr/>
          <p:nvPr/>
        </p:nvSpPr>
        <p:spPr>
          <a:xfrm>
            <a:off x="8309736" y="2921220"/>
            <a:ext cx="1432480" cy="276999"/>
          </a:xfrm>
          <a:prstGeom prst="rect">
            <a:avLst/>
          </a:prstGeom>
        </p:spPr>
        <p:txBody>
          <a:bodyPr wrap="square">
            <a:spAutoFit/>
          </a:bodyPr>
          <a:lstStyle/>
          <a:p>
            <a:r>
              <a:rPr lang="fr-FR" sz="1200" dirty="0"/>
              <a:t>Réponses Oui</a:t>
            </a:r>
          </a:p>
        </p:txBody>
      </p:sp>
      <p:graphicFrame>
        <p:nvGraphicFramePr>
          <p:cNvPr id="9" name="Tableau 8">
            <a:extLst>
              <a:ext uri="{FF2B5EF4-FFF2-40B4-BE49-F238E27FC236}">
                <a16:creationId xmlns:a16="http://schemas.microsoft.com/office/drawing/2014/main" xmlns="" id="{B94C8C27-82AF-4DD8-B6B2-4F7F0779A184}"/>
              </a:ext>
            </a:extLst>
          </p:cNvPr>
          <p:cNvGraphicFramePr>
            <a:graphicFrameLocks noGrp="1"/>
          </p:cNvGraphicFramePr>
          <p:nvPr>
            <p:extLst>
              <p:ext uri="{D42A27DB-BD31-4B8C-83A1-F6EECF244321}">
                <p14:modId xmlns:p14="http://schemas.microsoft.com/office/powerpoint/2010/main" val="3579431073"/>
              </p:ext>
            </p:extLst>
          </p:nvPr>
        </p:nvGraphicFramePr>
        <p:xfrm>
          <a:off x="8191501" y="5522226"/>
          <a:ext cx="2984500" cy="323850"/>
        </p:xfrm>
        <a:graphic>
          <a:graphicData uri="http://schemas.openxmlformats.org/drawingml/2006/table">
            <a:tbl>
              <a:tblPr/>
              <a:tblGrid>
                <a:gridCol w="2222500">
                  <a:extLst>
                    <a:ext uri="{9D8B030D-6E8A-4147-A177-3AD203B41FA5}">
                      <a16:colId xmlns:a16="http://schemas.microsoft.com/office/drawing/2014/main" xmlns="" val="2647792035"/>
                    </a:ext>
                  </a:extLst>
                </a:gridCol>
                <a:gridCol w="762000">
                  <a:extLst>
                    <a:ext uri="{9D8B030D-6E8A-4147-A177-3AD203B41FA5}">
                      <a16:colId xmlns:a16="http://schemas.microsoft.com/office/drawing/2014/main" xmlns="" val="2949532250"/>
                    </a:ext>
                  </a:extLst>
                </a:gridCol>
              </a:tblGrid>
              <a:tr h="161925">
                <a:tc>
                  <a:txBody>
                    <a:bodyPr/>
                    <a:lstStyle/>
                    <a:p>
                      <a:pPr algn="r" fontAlgn="ctr"/>
                      <a:r>
                        <a:rPr lang="fr-FR" sz="1000" b="0" i="0" u="none" strike="noStrike" dirty="0">
                          <a:solidFill>
                            <a:srgbClr val="000000"/>
                          </a:solidFill>
                          <a:effectLst/>
                          <a:latin typeface="Arial" panose="020B0604020202020204" pitchFamily="34" charset="0"/>
                        </a:rPr>
                        <a:t>Ventes « Live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fr-FR" sz="1000" b="1" i="0" u="none" strike="noStrike">
                          <a:solidFill>
                            <a:srgbClr val="C00000"/>
                          </a:solidFill>
                          <a:effectLst/>
                          <a:latin typeface="Arial" panose="020B0604020202020204" pitchFamily="34" charset="0"/>
                        </a:rPr>
                        <a:t>66%</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731535103"/>
                  </a:ext>
                </a:extLst>
              </a:tr>
              <a:tr h="161925">
                <a:tc>
                  <a:txBody>
                    <a:bodyPr/>
                    <a:lstStyle/>
                    <a:p>
                      <a:pPr algn="r" fontAlgn="ctr"/>
                      <a:r>
                        <a:rPr lang="fr-FR" sz="1000" b="0" i="0" u="none" strike="noStrike">
                          <a:solidFill>
                            <a:srgbClr val="000000"/>
                          </a:solidFill>
                          <a:effectLst/>
                          <a:latin typeface="Arial" panose="020B0604020202020204" pitchFamily="34" charset="0"/>
                        </a:rPr>
                        <a:t>Ventes 100% dématérialisées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fr-FR" sz="1000" b="1" i="0" u="none" strike="noStrike" dirty="0">
                          <a:solidFill>
                            <a:srgbClr val="00B050"/>
                          </a:solidFill>
                          <a:effectLst/>
                          <a:latin typeface="Arial" panose="020B0604020202020204" pitchFamily="34" charset="0"/>
                        </a:rPr>
                        <a:t>89%</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229877280"/>
                  </a:ext>
                </a:extLst>
              </a:tr>
            </a:tbl>
          </a:graphicData>
        </a:graphic>
      </p:graphicFrame>
      <p:sp>
        <p:nvSpPr>
          <p:cNvPr id="38" name="Rectangle 37">
            <a:extLst>
              <a:ext uri="{FF2B5EF4-FFF2-40B4-BE49-F238E27FC236}">
                <a16:creationId xmlns:a16="http://schemas.microsoft.com/office/drawing/2014/main" xmlns="" id="{084B917A-3CB7-4E4C-81E2-A8F2C018ABBE}"/>
              </a:ext>
            </a:extLst>
          </p:cNvPr>
          <p:cNvSpPr/>
          <p:nvPr/>
        </p:nvSpPr>
        <p:spPr>
          <a:xfrm>
            <a:off x="8564583" y="5300680"/>
            <a:ext cx="2611418" cy="246221"/>
          </a:xfrm>
          <a:prstGeom prst="rect">
            <a:avLst/>
          </a:prstGeom>
          <a:noFill/>
          <a:ln>
            <a:noFill/>
          </a:ln>
        </p:spPr>
        <p:txBody>
          <a:bodyPr wrap="square">
            <a:spAutoFit/>
          </a:bodyPr>
          <a:lstStyle/>
          <a:p>
            <a:r>
              <a:rPr lang="fr-FR" sz="1000" dirty="0"/>
              <a:t>Maisons de ventes réalisant des ventes...</a:t>
            </a:r>
          </a:p>
        </p:txBody>
      </p:sp>
    </p:spTree>
    <p:extLst>
      <p:ext uri="{BB962C8B-B14F-4D97-AF65-F5344CB8AC3E}">
        <p14:creationId xmlns:p14="http://schemas.microsoft.com/office/powerpoint/2010/main" val="397531980"/>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Raisons invoquées de ne pas réaliser de ventes électroniques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17</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3947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A10. Pour quelles raisons votre société ne réalise- t-elle pas de ventes aux enchères sur Internet ?</a:t>
            </a:r>
          </a:p>
          <a:p>
            <a:pPr marL="0" indent="0">
              <a:spcBef>
                <a:spcPts val="0"/>
              </a:spcBef>
              <a:buNone/>
            </a:pPr>
            <a:r>
              <a:rPr lang="fr-FR" sz="1000" dirty="0"/>
              <a:t>A9. Avez-vous l’intention de réaliser des ventes aux enchères sur Internet dans les 12 prochains mois ?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1993626"/>
            <a:ext cx="8432664" cy="246221"/>
          </a:xfrm>
          <a:prstGeom prst="rect">
            <a:avLst/>
          </a:prstGeom>
          <a:noFill/>
          <a:ln>
            <a:noFill/>
          </a:ln>
        </p:spPr>
        <p:txBody>
          <a:bodyPr wrap="square">
            <a:spAutoFit/>
          </a:bodyPr>
          <a:lstStyle/>
          <a:p>
            <a:r>
              <a:rPr lang="fr-FR" sz="1000" dirty="0"/>
              <a:t>Maisons de ventes ne réalisant pas de ventes électroniques (Base = 13) - </a:t>
            </a:r>
            <a:r>
              <a:rPr lang="fr-FR" sz="1000" dirty="0">
                <a:solidFill>
                  <a:srgbClr val="FF0000"/>
                </a:solidFill>
              </a:rPr>
              <a:t>Attention base faible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9762675" cy="584775"/>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Pour les très peu nombreuses maisons de ventes ne réalisant pas de ventes électroniques, l’absence d’outils, l’absence de maitrise informatique et l’aspect chronophage sont mis en avant.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graphicFrame>
        <p:nvGraphicFramePr>
          <p:cNvPr id="3" name="Objet 2">
            <a:extLst>
              <a:ext uri="{FF2B5EF4-FFF2-40B4-BE49-F238E27FC236}">
                <a16:creationId xmlns:a16="http://schemas.microsoft.com/office/drawing/2014/main" xmlns="" id="{BFAB4B73-B4A7-4FC7-87BF-60CBEB79D7AF}"/>
              </a:ext>
            </a:extLst>
          </p:cNvPr>
          <p:cNvGraphicFramePr>
            <a:graphicFrameLocks noChangeAspect="1"/>
          </p:cNvGraphicFramePr>
          <p:nvPr>
            <p:extLst>
              <p:ext uri="{D42A27DB-BD31-4B8C-83A1-F6EECF244321}">
                <p14:modId xmlns:p14="http://schemas.microsoft.com/office/powerpoint/2010/main" val="595726210"/>
              </p:ext>
            </p:extLst>
          </p:nvPr>
        </p:nvGraphicFramePr>
        <p:xfrm>
          <a:off x="7713663" y="3623937"/>
          <a:ext cx="3543300" cy="2000250"/>
        </p:xfrm>
        <a:graphic>
          <a:graphicData uri="http://schemas.openxmlformats.org/presentationml/2006/ole">
            <mc:AlternateContent xmlns:mc="http://schemas.openxmlformats.org/markup-compatibility/2006">
              <mc:Choice xmlns:v="urn:schemas-microsoft-com:vml" Requires="v">
                <p:oleObj spid="_x0000_s6146" name="Worksheet" r:id="rId4" imgW="3543386" imgH="2000250" progId="Excel.Sheet.12">
                  <p:link updateAutomatic="1"/>
                </p:oleObj>
              </mc:Choice>
              <mc:Fallback>
                <p:oleObj name="Worksheet" r:id="rId4" imgW="3543386" imgH="2000250" progId="Excel.Sheet.12">
                  <p:link updateAutomatic="1"/>
                  <p:pic>
                    <p:nvPicPr>
                      <p:cNvPr id="0" name=""/>
                      <p:cNvPicPr/>
                      <p:nvPr/>
                    </p:nvPicPr>
                    <p:blipFill>
                      <a:blip r:embed="rId5"/>
                      <a:stretch>
                        <a:fillRect/>
                      </a:stretch>
                    </p:blipFill>
                    <p:spPr>
                      <a:xfrm>
                        <a:off x="7713663" y="3623937"/>
                        <a:ext cx="3543300" cy="2000250"/>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xmlns="" id="{A29F7A0D-2569-4E63-AA6A-48ACDA2DC799}"/>
              </a:ext>
            </a:extLst>
          </p:cNvPr>
          <p:cNvGraphicFramePr>
            <a:graphicFrameLocks noChangeAspect="1"/>
          </p:cNvGraphicFramePr>
          <p:nvPr>
            <p:extLst>
              <p:ext uri="{D42A27DB-BD31-4B8C-83A1-F6EECF244321}">
                <p14:modId xmlns:p14="http://schemas.microsoft.com/office/powerpoint/2010/main" val="2021447288"/>
              </p:ext>
            </p:extLst>
          </p:nvPr>
        </p:nvGraphicFramePr>
        <p:xfrm>
          <a:off x="901700" y="3116263"/>
          <a:ext cx="6105525" cy="2724150"/>
        </p:xfrm>
        <a:graphic>
          <a:graphicData uri="http://schemas.openxmlformats.org/presentationml/2006/ole">
            <mc:AlternateContent xmlns:mc="http://schemas.openxmlformats.org/markup-compatibility/2006">
              <mc:Choice xmlns:v="urn:schemas-microsoft-com:vml" Requires="v">
                <p:oleObj spid="_x0000_s6147" name="Worksheet" r:id="rId6" imgW="6105633" imgH="2724265" progId="Excel.Sheet.12">
                  <p:link updateAutomatic="1"/>
                </p:oleObj>
              </mc:Choice>
              <mc:Fallback>
                <p:oleObj name="Worksheet" r:id="rId6" imgW="6105633" imgH="2724265" progId="Excel.Sheet.12">
                  <p:link updateAutomatic="1"/>
                  <p:pic>
                    <p:nvPicPr>
                      <p:cNvPr id="0" name=""/>
                      <p:cNvPicPr/>
                      <p:nvPr/>
                    </p:nvPicPr>
                    <p:blipFill>
                      <a:blip r:embed="rId7"/>
                      <a:stretch>
                        <a:fillRect/>
                      </a:stretch>
                    </p:blipFill>
                    <p:spPr>
                      <a:xfrm>
                        <a:off x="901700" y="3116263"/>
                        <a:ext cx="6105525" cy="2724150"/>
                      </a:xfrm>
                      <a:prstGeom prst="rect">
                        <a:avLst/>
                      </a:prstGeom>
                    </p:spPr>
                  </p:pic>
                </p:oleObj>
              </mc:Fallback>
            </mc:AlternateContent>
          </a:graphicData>
        </a:graphic>
      </p:graphicFrame>
      <p:graphicFrame>
        <p:nvGraphicFramePr>
          <p:cNvPr id="5" name="Tableau 4">
            <a:extLst>
              <a:ext uri="{FF2B5EF4-FFF2-40B4-BE49-F238E27FC236}">
                <a16:creationId xmlns:a16="http://schemas.microsoft.com/office/drawing/2014/main" xmlns="" id="{CAB81709-08A1-42E5-A662-6DE8E43E1798}"/>
              </a:ext>
            </a:extLst>
          </p:cNvPr>
          <p:cNvGraphicFramePr>
            <a:graphicFrameLocks noGrp="1"/>
          </p:cNvGraphicFramePr>
          <p:nvPr>
            <p:extLst>
              <p:ext uri="{D42A27DB-BD31-4B8C-83A1-F6EECF244321}">
                <p14:modId xmlns:p14="http://schemas.microsoft.com/office/powerpoint/2010/main" val="3417481084"/>
              </p:ext>
            </p:extLst>
          </p:nvPr>
        </p:nvGraphicFramePr>
        <p:xfrm>
          <a:off x="479425" y="3244433"/>
          <a:ext cx="3451311" cy="2379751"/>
        </p:xfrm>
        <a:graphic>
          <a:graphicData uri="http://schemas.openxmlformats.org/drawingml/2006/table">
            <a:tbl>
              <a:tblPr>
                <a:tableStyleId>{5C22544A-7EE6-4342-B048-85BDC9FD1C3A}</a:tableStyleId>
              </a:tblPr>
              <a:tblGrid>
                <a:gridCol w="3451311">
                  <a:extLst>
                    <a:ext uri="{9D8B030D-6E8A-4147-A177-3AD203B41FA5}">
                      <a16:colId xmlns:a16="http://schemas.microsoft.com/office/drawing/2014/main" xmlns="" val="461787248"/>
                    </a:ext>
                  </a:extLst>
                </a:gridCol>
              </a:tblGrid>
              <a:tr h="736299">
                <a:tc>
                  <a:txBody>
                    <a:bodyPr/>
                    <a:lstStyle/>
                    <a:p>
                      <a:pPr algn="r" fontAlgn="ctr"/>
                      <a:r>
                        <a:rPr lang="fr-FR" sz="1200" u="none" strike="noStrike" dirty="0">
                          <a:effectLst/>
                        </a:rPr>
                        <a:t>Chronophage</a:t>
                      </a:r>
                    </a:p>
                    <a:p>
                      <a:pPr algn="r" fontAlgn="ctr"/>
                      <a:r>
                        <a:rPr lang="fr-FR" sz="1000" u="none" strike="noStrike" dirty="0">
                          <a:effectLst/>
                        </a:rPr>
                        <a:t>(photos, nombreuses manipulations d'objets et stockage après-vente dans l'attente de la livraison/retrait des lots..)</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034157108"/>
                  </a:ext>
                </a:extLst>
              </a:tr>
              <a:tr h="410863">
                <a:tc>
                  <a:txBody>
                    <a:bodyPr/>
                    <a:lstStyle/>
                    <a:p>
                      <a:pPr algn="r" fontAlgn="ctr"/>
                      <a:r>
                        <a:rPr lang="fr-FR" sz="1200" u="none" strike="noStrike" dirty="0">
                          <a:effectLst/>
                        </a:rPr>
                        <a:t>Risque d'impayé plus fort</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945196810"/>
                  </a:ext>
                </a:extLst>
              </a:tr>
              <a:tr h="410863">
                <a:tc>
                  <a:txBody>
                    <a:bodyPr/>
                    <a:lstStyle/>
                    <a:p>
                      <a:pPr algn="r" fontAlgn="ctr"/>
                      <a:r>
                        <a:rPr lang="fr-FR" sz="1200" u="none" strike="noStrike">
                          <a:effectLst/>
                        </a:rPr>
                        <a:t>Génère de multiples sollicitations des enchérisseurs longues à gérer (courriel/tel)</a:t>
                      </a:r>
                      <a:endParaRPr lang="fr-FR" sz="1200" b="0" i="0" u="none" strike="noStrike">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410373130"/>
                  </a:ext>
                </a:extLst>
              </a:tr>
              <a:tr h="410863">
                <a:tc>
                  <a:txBody>
                    <a:bodyPr/>
                    <a:lstStyle/>
                    <a:p>
                      <a:pPr algn="r" fontAlgn="ctr"/>
                      <a:r>
                        <a:rPr lang="fr-FR" sz="1200" u="none" strike="noStrike">
                          <a:effectLst/>
                        </a:rPr>
                        <a:t>Moins adapté pour les lots de valeur</a:t>
                      </a:r>
                      <a:endParaRPr lang="fr-FR" sz="1200" b="0" i="0" u="none" strike="noStrike">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4217481938"/>
                  </a:ext>
                </a:extLst>
              </a:tr>
              <a:tr h="410863">
                <a:tc>
                  <a:txBody>
                    <a:bodyPr/>
                    <a:lstStyle/>
                    <a:p>
                      <a:pPr algn="r" fontAlgn="ctr"/>
                      <a:r>
                        <a:rPr lang="fr-FR" sz="1200" u="none" strike="noStrike" dirty="0">
                          <a:effectLst/>
                        </a:rPr>
                        <a:t>Autres raisons</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73195686"/>
                  </a:ext>
                </a:extLst>
              </a:tr>
            </a:tbl>
          </a:graphicData>
        </a:graphic>
      </p:graphicFrame>
      <p:sp>
        <p:nvSpPr>
          <p:cNvPr id="7" name="Rectangle 6">
            <a:extLst>
              <a:ext uri="{FF2B5EF4-FFF2-40B4-BE49-F238E27FC236}">
                <a16:creationId xmlns:a16="http://schemas.microsoft.com/office/drawing/2014/main" xmlns="" id="{2F34B4CF-3239-4161-9211-701F96ABB4A7}"/>
              </a:ext>
            </a:extLst>
          </p:cNvPr>
          <p:cNvSpPr/>
          <p:nvPr/>
        </p:nvSpPr>
        <p:spPr>
          <a:xfrm>
            <a:off x="9817108" y="3840520"/>
            <a:ext cx="2374892" cy="461665"/>
          </a:xfrm>
          <a:prstGeom prst="rect">
            <a:avLst/>
          </a:prstGeom>
        </p:spPr>
        <p:txBody>
          <a:bodyPr wrap="square">
            <a:spAutoFit/>
          </a:bodyPr>
          <a:lstStyle/>
          <a:p>
            <a:pPr algn="ctr"/>
            <a:r>
              <a:rPr lang="fr-FR" sz="1200" dirty="0"/>
              <a:t>Ventes entièrement dématérialisées</a:t>
            </a:r>
          </a:p>
        </p:txBody>
      </p:sp>
      <p:sp>
        <p:nvSpPr>
          <p:cNvPr id="8" name="Rectangle 7">
            <a:extLst>
              <a:ext uri="{FF2B5EF4-FFF2-40B4-BE49-F238E27FC236}">
                <a16:creationId xmlns:a16="http://schemas.microsoft.com/office/drawing/2014/main" xmlns="" id="{E24FE138-AEF9-4023-8D2D-6B4F9D519932}"/>
              </a:ext>
            </a:extLst>
          </p:cNvPr>
          <p:cNvSpPr/>
          <p:nvPr/>
        </p:nvSpPr>
        <p:spPr>
          <a:xfrm>
            <a:off x="7586757" y="3840520"/>
            <a:ext cx="1182888" cy="276999"/>
          </a:xfrm>
          <a:prstGeom prst="rect">
            <a:avLst/>
          </a:prstGeom>
        </p:spPr>
        <p:txBody>
          <a:bodyPr wrap="none">
            <a:spAutoFit/>
          </a:bodyPr>
          <a:lstStyle/>
          <a:p>
            <a:r>
              <a:rPr lang="fr-FR" sz="1200" dirty="0"/>
              <a:t>Ventes « live »</a:t>
            </a:r>
          </a:p>
        </p:txBody>
      </p:sp>
      <p:sp>
        <p:nvSpPr>
          <p:cNvPr id="9" name="Rectangle 8">
            <a:extLst>
              <a:ext uri="{FF2B5EF4-FFF2-40B4-BE49-F238E27FC236}">
                <a16:creationId xmlns:a16="http://schemas.microsoft.com/office/drawing/2014/main" xmlns="" id="{289C5B32-9ADB-4BA9-908E-57B1653FE901}"/>
              </a:ext>
            </a:extLst>
          </p:cNvPr>
          <p:cNvSpPr/>
          <p:nvPr/>
        </p:nvSpPr>
        <p:spPr>
          <a:xfrm>
            <a:off x="10484946" y="5027109"/>
            <a:ext cx="981359" cy="276999"/>
          </a:xfrm>
          <a:prstGeom prst="rect">
            <a:avLst/>
          </a:prstGeom>
        </p:spPr>
        <p:txBody>
          <a:bodyPr wrap="none">
            <a:spAutoFit/>
          </a:bodyPr>
          <a:lstStyle/>
          <a:p>
            <a:r>
              <a:rPr lang="fr-FR" sz="1200" dirty="0"/>
              <a:t>Ne sait pas</a:t>
            </a:r>
          </a:p>
        </p:txBody>
      </p:sp>
      <p:sp>
        <p:nvSpPr>
          <p:cNvPr id="10" name="Rectangle 9">
            <a:extLst>
              <a:ext uri="{FF2B5EF4-FFF2-40B4-BE49-F238E27FC236}">
                <a16:creationId xmlns:a16="http://schemas.microsoft.com/office/drawing/2014/main" xmlns="" id="{737DDF67-36A2-491F-B976-6A709F547C8B}"/>
              </a:ext>
            </a:extLst>
          </p:cNvPr>
          <p:cNvSpPr/>
          <p:nvPr/>
        </p:nvSpPr>
        <p:spPr>
          <a:xfrm>
            <a:off x="8329941" y="2434206"/>
            <a:ext cx="2688351" cy="461665"/>
          </a:xfrm>
          <a:prstGeom prst="rect">
            <a:avLst/>
          </a:prstGeom>
        </p:spPr>
        <p:txBody>
          <a:bodyPr wrap="square">
            <a:spAutoFit/>
          </a:bodyPr>
          <a:lstStyle/>
          <a:p>
            <a:pPr algn="ctr"/>
            <a:r>
              <a:rPr lang="fr-FR" sz="1200" b="1" dirty="0"/>
              <a:t>Intention de réaliser des ventes aux enchères électroniques  </a:t>
            </a:r>
          </a:p>
        </p:txBody>
      </p:sp>
      <p:sp>
        <p:nvSpPr>
          <p:cNvPr id="15" name="Rectangle 14">
            <a:extLst>
              <a:ext uri="{FF2B5EF4-FFF2-40B4-BE49-F238E27FC236}">
                <a16:creationId xmlns:a16="http://schemas.microsoft.com/office/drawing/2014/main" xmlns="" id="{CBB59004-7853-4E5F-8C63-5A95B69E24F1}"/>
              </a:ext>
            </a:extLst>
          </p:cNvPr>
          <p:cNvSpPr/>
          <p:nvPr/>
        </p:nvSpPr>
        <p:spPr>
          <a:xfrm>
            <a:off x="2614079" y="2434206"/>
            <a:ext cx="3109584" cy="461665"/>
          </a:xfrm>
          <a:prstGeom prst="rect">
            <a:avLst/>
          </a:prstGeom>
        </p:spPr>
        <p:txBody>
          <a:bodyPr wrap="square">
            <a:spAutoFit/>
          </a:bodyPr>
          <a:lstStyle/>
          <a:p>
            <a:pPr algn="ctr"/>
            <a:r>
              <a:rPr lang="fr-FR" sz="1200" b="1" dirty="0"/>
              <a:t>Raisons de ne pas réaliser des ventes aux enchères électroniques  </a:t>
            </a:r>
          </a:p>
        </p:txBody>
      </p:sp>
      <p:pic>
        <p:nvPicPr>
          <p:cNvPr id="16" name="Graphique 15">
            <a:extLst>
              <a:ext uri="{FF2B5EF4-FFF2-40B4-BE49-F238E27FC236}">
                <a16:creationId xmlns:a16="http://schemas.microsoft.com/office/drawing/2014/main" xmlns="" id="{38924F46-67FA-408E-ADD3-CBE83AAAD4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891709" y="3325960"/>
            <a:ext cx="438668" cy="352264"/>
          </a:xfrm>
          <a:prstGeom prst="rect">
            <a:avLst/>
          </a:prstGeom>
        </p:spPr>
      </p:pic>
      <p:grpSp>
        <p:nvGrpSpPr>
          <p:cNvPr id="17" name="Groupe 16">
            <a:extLst>
              <a:ext uri="{FF2B5EF4-FFF2-40B4-BE49-F238E27FC236}">
                <a16:creationId xmlns:a16="http://schemas.microsoft.com/office/drawing/2014/main" xmlns="" id="{5B9C32BA-2A3C-47E3-A9B4-DADFABDC0F30}"/>
              </a:ext>
            </a:extLst>
          </p:cNvPr>
          <p:cNvGrpSpPr/>
          <p:nvPr/>
        </p:nvGrpSpPr>
        <p:grpSpPr>
          <a:xfrm>
            <a:off x="7821907" y="3265187"/>
            <a:ext cx="631976" cy="391509"/>
            <a:chOff x="8825627" y="3617912"/>
            <a:chExt cx="631976" cy="391509"/>
          </a:xfrm>
        </p:grpSpPr>
        <p:pic>
          <p:nvPicPr>
            <p:cNvPr id="19" name="Graphique 18">
              <a:extLst>
                <a:ext uri="{FF2B5EF4-FFF2-40B4-BE49-F238E27FC236}">
                  <a16:creationId xmlns:a16="http://schemas.microsoft.com/office/drawing/2014/main" xmlns="" id="{6A97B4F4-F896-4FE5-9EF5-38A27130293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898188" y="3694041"/>
              <a:ext cx="243427" cy="228634"/>
            </a:xfrm>
            <a:prstGeom prst="rect">
              <a:avLst/>
            </a:prstGeom>
          </p:spPr>
        </p:pic>
        <p:pic>
          <p:nvPicPr>
            <p:cNvPr id="20" name="Graphique 19">
              <a:extLst>
                <a:ext uri="{FF2B5EF4-FFF2-40B4-BE49-F238E27FC236}">
                  <a16:creationId xmlns:a16="http://schemas.microsoft.com/office/drawing/2014/main" xmlns="" id="{93FE8467-5D9B-48DB-AE63-80E86CCE71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141615" y="3678685"/>
              <a:ext cx="254603" cy="254603"/>
            </a:xfrm>
            <a:prstGeom prst="rect">
              <a:avLst/>
            </a:prstGeom>
          </p:spPr>
        </p:pic>
        <p:sp>
          <p:nvSpPr>
            <p:cNvPr id="21" name="Rectangle : coins arrondis 20">
              <a:extLst>
                <a:ext uri="{FF2B5EF4-FFF2-40B4-BE49-F238E27FC236}">
                  <a16:creationId xmlns:a16="http://schemas.microsoft.com/office/drawing/2014/main" xmlns="" id="{A607E18E-A65C-4AFF-89EC-61AE77D284C3}"/>
                </a:ext>
              </a:extLst>
            </p:cNvPr>
            <p:cNvSpPr/>
            <p:nvPr/>
          </p:nvSpPr>
          <p:spPr>
            <a:xfrm>
              <a:off x="8825627" y="3617912"/>
              <a:ext cx="631976" cy="391509"/>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7" name="Rectangle 26">
            <a:extLst>
              <a:ext uri="{FF2B5EF4-FFF2-40B4-BE49-F238E27FC236}">
                <a16:creationId xmlns:a16="http://schemas.microsoft.com/office/drawing/2014/main" xmlns="" id="{C34B674C-6B59-4ECE-9666-48589327626C}"/>
              </a:ext>
            </a:extLst>
          </p:cNvPr>
          <p:cNvSpPr/>
          <p:nvPr/>
        </p:nvSpPr>
        <p:spPr>
          <a:xfrm>
            <a:off x="8137895" y="5741880"/>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sp>
        <p:nvSpPr>
          <p:cNvPr id="22" name="Espace réservé du texte 6">
            <a:extLst>
              <a:ext uri="{FF2B5EF4-FFF2-40B4-BE49-F238E27FC236}">
                <a16:creationId xmlns:a16="http://schemas.microsoft.com/office/drawing/2014/main" xmlns="" id="{9FC8CF42-38CA-4CCB-BA83-D7B344E0EB8B}"/>
              </a:ext>
            </a:extLst>
          </p:cNvPr>
          <p:cNvSpPr txBox="1">
            <a:spLocks/>
          </p:cNvSpPr>
          <p:nvPr/>
        </p:nvSpPr>
        <p:spPr>
          <a:xfrm>
            <a:off x="2946388" y="5840413"/>
            <a:ext cx="3213112" cy="696417"/>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Détail des autres freins évoqués  :</a:t>
            </a:r>
          </a:p>
          <a:p>
            <a:pPr marL="85725" indent="-85725">
              <a:spcBef>
                <a:spcPts val="0"/>
              </a:spcBef>
            </a:pPr>
            <a:r>
              <a:rPr lang="fr-FR" sz="1000" dirty="0"/>
              <a:t>Manque de maitrise de l’outil informatique</a:t>
            </a:r>
          </a:p>
          <a:p>
            <a:pPr marL="85725" indent="-85725">
              <a:spcBef>
                <a:spcPts val="0"/>
              </a:spcBef>
            </a:pPr>
            <a:r>
              <a:rPr lang="fr-FR" sz="1000" dirty="0"/>
              <a:t>Mon OVV propose  des lots de faibles valeurs</a:t>
            </a:r>
          </a:p>
          <a:p>
            <a:pPr marL="85725" indent="-85725">
              <a:spcBef>
                <a:spcPts val="0"/>
              </a:spcBef>
            </a:pPr>
            <a:r>
              <a:rPr lang="fr-FR" sz="1000" dirty="0"/>
              <a:t>Besoin des acheteurs de voir les objets</a:t>
            </a:r>
          </a:p>
        </p:txBody>
      </p:sp>
      <p:pic>
        <p:nvPicPr>
          <p:cNvPr id="23" name="Graphique 22">
            <a:extLst>
              <a:ext uri="{FF2B5EF4-FFF2-40B4-BE49-F238E27FC236}">
                <a16:creationId xmlns:a16="http://schemas.microsoft.com/office/drawing/2014/main" xmlns="" id="{E4286837-AF02-4B95-A327-E75F5CB4DD4D}"/>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973605" y="5665780"/>
            <a:ext cx="371789" cy="371789"/>
          </a:xfrm>
          <a:prstGeom prst="rect">
            <a:avLst/>
          </a:prstGeom>
        </p:spPr>
      </p:pic>
      <p:sp>
        <p:nvSpPr>
          <p:cNvPr id="24" name="Rectangle 23">
            <a:extLst>
              <a:ext uri="{FF2B5EF4-FFF2-40B4-BE49-F238E27FC236}">
                <a16:creationId xmlns:a16="http://schemas.microsoft.com/office/drawing/2014/main" xmlns="" id="{CA43F9FA-7A75-4138-9B18-D17892042C35}"/>
              </a:ext>
            </a:extLst>
          </p:cNvPr>
          <p:cNvSpPr/>
          <p:nvPr/>
        </p:nvSpPr>
        <p:spPr>
          <a:xfrm>
            <a:off x="2227749" y="5613555"/>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grpSp>
        <p:nvGrpSpPr>
          <p:cNvPr id="25" name="Groupe 24">
            <a:extLst>
              <a:ext uri="{FF2B5EF4-FFF2-40B4-BE49-F238E27FC236}">
                <a16:creationId xmlns:a16="http://schemas.microsoft.com/office/drawing/2014/main" xmlns="" id="{65658BDF-085E-4781-88AA-C15DF4F10D46}"/>
              </a:ext>
            </a:extLst>
          </p:cNvPr>
          <p:cNvGrpSpPr/>
          <p:nvPr/>
        </p:nvGrpSpPr>
        <p:grpSpPr>
          <a:xfrm>
            <a:off x="10393362" y="297190"/>
            <a:ext cx="1211263" cy="1196976"/>
            <a:chOff x="1265237" y="3095624"/>
            <a:chExt cx="1489075" cy="1489075"/>
          </a:xfrm>
        </p:grpSpPr>
        <p:grpSp>
          <p:nvGrpSpPr>
            <p:cNvPr id="28" name="Groupe 27">
              <a:extLst>
                <a:ext uri="{FF2B5EF4-FFF2-40B4-BE49-F238E27FC236}">
                  <a16:creationId xmlns:a16="http://schemas.microsoft.com/office/drawing/2014/main" xmlns="" id="{F184A4D4-B219-4561-99A1-72996AEB8A0D}"/>
                </a:ext>
              </a:extLst>
            </p:cNvPr>
            <p:cNvGrpSpPr/>
            <p:nvPr/>
          </p:nvGrpSpPr>
          <p:grpSpPr>
            <a:xfrm>
              <a:off x="1265237" y="3095624"/>
              <a:ext cx="1489075" cy="1489075"/>
              <a:chOff x="1265237" y="3095624"/>
              <a:chExt cx="1489075" cy="1489075"/>
            </a:xfrm>
          </p:grpSpPr>
          <p:pic>
            <p:nvPicPr>
              <p:cNvPr id="30" name="Graphique 29">
                <a:extLst>
                  <a:ext uri="{FF2B5EF4-FFF2-40B4-BE49-F238E27FC236}">
                    <a16:creationId xmlns:a16="http://schemas.microsoft.com/office/drawing/2014/main" xmlns="" id="{F339C5E6-06B2-4BB3-BEAF-8FD0069C17E0}"/>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265237" y="3095624"/>
                <a:ext cx="1489075" cy="1489075"/>
              </a:xfrm>
              <a:prstGeom prst="rect">
                <a:avLst/>
              </a:prstGeom>
            </p:spPr>
          </p:pic>
          <p:sp>
            <p:nvSpPr>
              <p:cNvPr id="31" name="Rectangle 30">
                <a:extLst>
                  <a:ext uri="{FF2B5EF4-FFF2-40B4-BE49-F238E27FC236}">
                    <a16:creationId xmlns:a16="http://schemas.microsoft.com/office/drawing/2014/main" xmlns="" id="{5FA9E002-23F0-4FE4-B7B0-0554964F98DB}"/>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9" name="Graphique 28">
              <a:extLst>
                <a:ext uri="{FF2B5EF4-FFF2-40B4-BE49-F238E27FC236}">
                  <a16:creationId xmlns:a16="http://schemas.microsoft.com/office/drawing/2014/main" xmlns="" id="{DF7F8174-D465-4CA4-B797-74D77801325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446372" y="3659201"/>
              <a:ext cx="235285" cy="235285"/>
            </a:xfrm>
            <a:prstGeom prst="rect">
              <a:avLst/>
            </a:prstGeom>
          </p:spPr>
        </p:pic>
        <p:pic>
          <p:nvPicPr>
            <p:cNvPr id="32" name="Graphique 31">
              <a:extLst>
                <a:ext uri="{FF2B5EF4-FFF2-40B4-BE49-F238E27FC236}">
                  <a16:creationId xmlns:a16="http://schemas.microsoft.com/office/drawing/2014/main" xmlns="" id="{6E889859-5EBD-4BD6-BE3B-A2670B578664}"/>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877884" y="3659201"/>
              <a:ext cx="235285" cy="235285"/>
            </a:xfrm>
            <a:prstGeom prst="rect">
              <a:avLst/>
            </a:prstGeom>
          </p:spPr>
        </p:pic>
        <p:pic>
          <p:nvPicPr>
            <p:cNvPr id="40" name="Graphique 39">
              <a:extLst>
                <a:ext uri="{FF2B5EF4-FFF2-40B4-BE49-F238E27FC236}">
                  <a16:creationId xmlns:a16="http://schemas.microsoft.com/office/drawing/2014/main" xmlns="" id="{32E30E50-A5E8-41F0-8963-A2A798771B8F}"/>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2326911" y="3659201"/>
              <a:ext cx="235285" cy="235285"/>
            </a:xfrm>
            <a:prstGeom prst="rect">
              <a:avLst/>
            </a:prstGeom>
          </p:spPr>
        </p:pic>
        <p:pic>
          <p:nvPicPr>
            <p:cNvPr id="41" name="Graphique 40">
              <a:extLst>
                <a:ext uri="{FF2B5EF4-FFF2-40B4-BE49-F238E27FC236}">
                  <a16:creationId xmlns:a16="http://schemas.microsoft.com/office/drawing/2014/main" xmlns="" id="{8C21BAA4-DBB5-42DA-83FA-1BF3B084E531}"/>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446372" y="3336145"/>
              <a:ext cx="235285" cy="235285"/>
            </a:xfrm>
            <a:prstGeom prst="rect">
              <a:avLst/>
            </a:prstGeom>
          </p:spPr>
        </p:pic>
        <p:pic>
          <p:nvPicPr>
            <p:cNvPr id="42" name="Graphique 41">
              <a:extLst>
                <a:ext uri="{FF2B5EF4-FFF2-40B4-BE49-F238E27FC236}">
                  <a16:creationId xmlns:a16="http://schemas.microsoft.com/office/drawing/2014/main" xmlns="" id="{35DD21E0-DCCA-4E2F-898C-4B5F38DAB52E}"/>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877884" y="3336145"/>
              <a:ext cx="235285" cy="235285"/>
            </a:xfrm>
            <a:prstGeom prst="rect">
              <a:avLst/>
            </a:prstGeom>
          </p:spPr>
        </p:pic>
        <p:pic>
          <p:nvPicPr>
            <p:cNvPr id="43" name="Graphique 42">
              <a:extLst>
                <a:ext uri="{FF2B5EF4-FFF2-40B4-BE49-F238E27FC236}">
                  <a16:creationId xmlns:a16="http://schemas.microsoft.com/office/drawing/2014/main" xmlns="" id="{3E8EE804-D6D1-4EFE-B850-58757C0C84EA}"/>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2326911" y="3336145"/>
              <a:ext cx="235285" cy="235285"/>
            </a:xfrm>
            <a:prstGeom prst="rect">
              <a:avLst/>
            </a:prstGeom>
          </p:spPr>
        </p:pic>
      </p:grpSp>
      <p:pic>
        <p:nvPicPr>
          <p:cNvPr id="12" name="Graphique 11">
            <a:extLst>
              <a:ext uri="{FF2B5EF4-FFF2-40B4-BE49-F238E27FC236}">
                <a16:creationId xmlns:a16="http://schemas.microsoft.com/office/drawing/2014/main" xmlns="" id="{1F3B3C2A-213D-4D55-88F9-79D3D5AAE73A}"/>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10720941" y="436988"/>
            <a:ext cx="524871" cy="524871"/>
          </a:xfrm>
          <a:prstGeom prst="rect">
            <a:avLst/>
          </a:prstGeom>
        </p:spPr>
      </p:pic>
    </p:spTree>
    <p:extLst>
      <p:ext uri="{BB962C8B-B14F-4D97-AF65-F5344CB8AC3E}">
        <p14:creationId xmlns:p14="http://schemas.microsoft.com/office/powerpoint/2010/main" val="7394927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D1ABB49E-E096-40A3-AD72-ABB8A014C5FF}"/>
              </a:ext>
            </a:extLst>
          </p:cNvPr>
          <p:cNvSpPr>
            <a:spLocks noGrp="1"/>
          </p:cNvSpPr>
          <p:nvPr>
            <p:ph type="sldNum" sz="quarter" idx="4"/>
          </p:nvPr>
        </p:nvSpPr>
        <p:spPr/>
        <p:txBody>
          <a:bodyPr/>
          <a:lstStyle/>
          <a:p>
            <a:fld id="{8B466926-FFCF-D849-BE20-83CC7D4E4416}" type="slidenum">
              <a:rPr lang="en-US" smtClean="0"/>
              <a:pPr/>
              <a:t>18</a:t>
            </a:fld>
            <a:endParaRPr lang="en-US" dirty="0"/>
          </a:p>
        </p:txBody>
      </p:sp>
      <p:sp>
        <p:nvSpPr>
          <p:cNvPr id="7" name="Espace réservé du texte 7">
            <a:extLst>
              <a:ext uri="{FF2B5EF4-FFF2-40B4-BE49-F238E27FC236}">
                <a16:creationId xmlns:a16="http://schemas.microsoft.com/office/drawing/2014/main" xmlns="" id="{67F0ADA1-DD6F-4360-B323-7E44931A783C}"/>
              </a:ext>
            </a:extLst>
          </p:cNvPr>
          <p:cNvSpPr txBox="1">
            <a:spLocks/>
          </p:cNvSpPr>
          <p:nvPr/>
        </p:nvSpPr>
        <p:spPr>
          <a:xfrm>
            <a:off x="473505" y="2316597"/>
            <a:ext cx="1979764" cy="2756464"/>
          </a:xfrm>
          <a:prstGeom prst="rect">
            <a:avLst/>
          </a:prstGeom>
        </p:spPr>
        <p:txBody>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0" dirty="0">
                <a:solidFill>
                  <a:srgbClr val="00A28B"/>
                </a:solidFill>
              </a:rPr>
              <a:t>2.</a:t>
            </a:r>
            <a:r>
              <a:rPr lang="fr-FR" sz="16000" dirty="0"/>
              <a:t> </a:t>
            </a:r>
            <a:endParaRPr lang="fr-FR" dirty="0"/>
          </a:p>
        </p:txBody>
      </p:sp>
      <p:sp>
        <p:nvSpPr>
          <p:cNvPr id="8" name="Espace réservé du texte 7">
            <a:extLst>
              <a:ext uri="{FF2B5EF4-FFF2-40B4-BE49-F238E27FC236}">
                <a16:creationId xmlns:a16="http://schemas.microsoft.com/office/drawing/2014/main" xmlns="" id="{A98D32CA-A1E6-4AB5-B860-2C7D8E7A8A5C}"/>
              </a:ext>
            </a:extLst>
          </p:cNvPr>
          <p:cNvSpPr txBox="1">
            <a:spLocks/>
          </p:cNvSpPr>
          <p:nvPr/>
        </p:nvSpPr>
        <p:spPr>
          <a:xfrm>
            <a:off x="2297151" y="3968905"/>
            <a:ext cx="6646128" cy="523902"/>
          </a:xfrm>
          <a:prstGeom prst="rect">
            <a:avLst/>
          </a:prstGeom>
          <a:effectLst/>
        </p:spPr>
        <p:txBody>
          <a:bodyPr vert="horz" lIns="34290" tIns="17145" rIns="34290" bIns="17145"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3200" b="1" i="0" kern="0" cap="none" spc="0" baseline="0">
                <a:solidFill>
                  <a:schemeClr val="bg1"/>
                </a:solidFill>
                <a:effectLst/>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00A28B"/>
                </a:solidFill>
              </a:rPr>
              <a:t>Gestion des clients</a:t>
            </a:r>
          </a:p>
        </p:txBody>
      </p:sp>
    </p:spTree>
    <p:extLst>
      <p:ext uri="{BB962C8B-B14F-4D97-AF65-F5344CB8AC3E}">
        <p14:creationId xmlns:p14="http://schemas.microsoft.com/office/powerpoint/2010/main" val="302842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space réservé du texte 6">
            <a:extLst>
              <a:ext uri="{FF2B5EF4-FFF2-40B4-BE49-F238E27FC236}">
                <a16:creationId xmlns:a16="http://schemas.microsoft.com/office/drawing/2014/main" xmlns="" id="{9614063C-E973-49BE-ABDA-80B06B52DCE3}"/>
              </a:ext>
            </a:extLst>
          </p:cNvPr>
          <p:cNvSpPr txBox="1">
            <a:spLocks/>
          </p:cNvSpPr>
          <p:nvPr/>
        </p:nvSpPr>
        <p:spPr>
          <a:xfrm>
            <a:off x="2153715" y="5720624"/>
            <a:ext cx="3177653" cy="878081"/>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FR" sz="1000" dirty="0"/>
          </a:p>
        </p:txBody>
      </p:sp>
      <p:graphicFrame>
        <p:nvGraphicFramePr>
          <p:cNvPr id="4" name="Tableau 3">
            <a:extLst>
              <a:ext uri="{FF2B5EF4-FFF2-40B4-BE49-F238E27FC236}">
                <a16:creationId xmlns:a16="http://schemas.microsoft.com/office/drawing/2014/main" xmlns="" id="{2C79441B-4305-4676-8D10-EE76F8B75ACD}"/>
              </a:ext>
            </a:extLst>
          </p:cNvPr>
          <p:cNvGraphicFramePr>
            <a:graphicFrameLocks noGrp="1"/>
          </p:cNvGraphicFramePr>
          <p:nvPr>
            <p:extLst>
              <p:ext uri="{D42A27DB-BD31-4B8C-83A1-F6EECF244321}">
                <p14:modId xmlns:p14="http://schemas.microsoft.com/office/powerpoint/2010/main" val="4078089730"/>
              </p:ext>
            </p:extLst>
          </p:nvPr>
        </p:nvGraphicFramePr>
        <p:xfrm>
          <a:off x="598797" y="4904853"/>
          <a:ext cx="4590673" cy="682431"/>
        </p:xfrm>
        <a:graphic>
          <a:graphicData uri="http://schemas.openxmlformats.org/drawingml/2006/table">
            <a:tbl>
              <a:tblPr>
                <a:tableStyleId>{5C22544A-7EE6-4342-B048-85BDC9FD1C3A}</a:tableStyleId>
              </a:tblPr>
              <a:tblGrid>
                <a:gridCol w="3705574">
                  <a:extLst>
                    <a:ext uri="{9D8B030D-6E8A-4147-A177-3AD203B41FA5}">
                      <a16:colId xmlns:a16="http://schemas.microsoft.com/office/drawing/2014/main" xmlns="" val="1797217981"/>
                    </a:ext>
                  </a:extLst>
                </a:gridCol>
                <a:gridCol w="885099">
                  <a:extLst>
                    <a:ext uri="{9D8B030D-6E8A-4147-A177-3AD203B41FA5}">
                      <a16:colId xmlns:a16="http://schemas.microsoft.com/office/drawing/2014/main" xmlns="" val="1461629532"/>
                    </a:ext>
                  </a:extLst>
                </a:gridCol>
              </a:tblGrid>
              <a:tr h="227477">
                <a:tc>
                  <a:txBody>
                    <a:bodyPr/>
                    <a:lstStyle/>
                    <a:p>
                      <a:pPr algn="l" fontAlgn="ctr"/>
                      <a:r>
                        <a:rPr lang="fr-FR" sz="1200" u="none" strike="noStrike" dirty="0">
                          <a:effectLst/>
                        </a:rPr>
                        <a:t>Fichier vendeurs</a:t>
                      </a:r>
                      <a:endParaRPr lang="fr-FR" sz="1200" b="0" i="0" u="none" strike="noStrike" dirty="0">
                        <a:solidFill>
                          <a:srgbClr val="003333"/>
                        </a:solidFill>
                        <a:effectLst/>
                        <a:latin typeface="Arial" panose="020B0604020202020204" pitchFamily="34" charset="0"/>
                      </a:endParaRPr>
                    </a:p>
                  </a:txBody>
                  <a:tcPr marL="0" marR="0" marT="0" marB="0" anchor="ctr">
                    <a:solidFill>
                      <a:schemeClr val="bg1"/>
                    </a:solidFill>
                  </a:tcPr>
                </a:tc>
                <a:tc>
                  <a:txBody>
                    <a:bodyPr/>
                    <a:lstStyle/>
                    <a:p>
                      <a:pPr algn="l" fontAlgn="ctr"/>
                      <a:r>
                        <a:rPr lang="fr-FR" sz="1200" u="none" strike="noStrike">
                          <a:effectLst/>
                        </a:rPr>
                        <a:t>66%</a:t>
                      </a:r>
                      <a:endParaRPr lang="fr-FR" sz="1200" b="0" i="0" u="none" strike="noStrike">
                        <a:solidFill>
                          <a:srgbClr val="FFFFFF"/>
                        </a:solidFill>
                        <a:effectLst/>
                        <a:latin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1908737061"/>
                  </a:ext>
                </a:extLst>
              </a:tr>
              <a:tr h="227477">
                <a:tc>
                  <a:txBody>
                    <a:bodyPr/>
                    <a:lstStyle/>
                    <a:p>
                      <a:pPr algn="l" fontAlgn="ctr"/>
                      <a:r>
                        <a:rPr lang="fr-FR" sz="1200" u="none" strike="noStrike" dirty="0">
                          <a:effectLst/>
                        </a:rPr>
                        <a:t>Fichier acheteurs</a:t>
                      </a:r>
                      <a:endParaRPr lang="fr-FR" sz="1200" b="0" i="0" u="none" strike="noStrike" dirty="0">
                        <a:solidFill>
                          <a:srgbClr val="003333"/>
                        </a:solidFill>
                        <a:effectLst/>
                        <a:latin typeface="Arial" panose="020B0604020202020204" pitchFamily="34" charset="0"/>
                      </a:endParaRPr>
                    </a:p>
                  </a:txBody>
                  <a:tcPr marL="0" marR="0" marT="0" marB="0" anchor="ctr">
                    <a:solidFill>
                      <a:schemeClr val="bg1"/>
                    </a:solidFill>
                  </a:tcPr>
                </a:tc>
                <a:tc>
                  <a:txBody>
                    <a:bodyPr/>
                    <a:lstStyle/>
                    <a:p>
                      <a:pPr algn="l" fontAlgn="ctr"/>
                      <a:r>
                        <a:rPr lang="fr-FR" sz="1200" u="none" strike="noStrike">
                          <a:effectLst/>
                        </a:rPr>
                        <a:t>74%</a:t>
                      </a:r>
                      <a:endParaRPr lang="fr-FR" sz="1200" b="0" i="0" u="none" strike="noStrike">
                        <a:solidFill>
                          <a:srgbClr val="FFFFFF"/>
                        </a:solidFill>
                        <a:effectLst/>
                        <a:latin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2669780140"/>
                  </a:ext>
                </a:extLst>
              </a:tr>
              <a:tr h="227477">
                <a:tc>
                  <a:txBody>
                    <a:bodyPr/>
                    <a:lstStyle/>
                    <a:p>
                      <a:pPr algn="l" fontAlgn="ctr"/>
                      <a:r>
                        <a:rPr lang="fr-FR" sz="1200" u="none" strike="noStrike" dirty="0">
                          <a:effectLst/>
                        </a:rPr>
                        <a:t>Fichier enchérisseurs des précédentes ventes</a:t>
                      </a:r>
                      <a:endParaRPr lang="fr-FR" sz="1200" b="0" i="0" u="none" strike="noStrike" dirty="0">
                        <a:solidFill>
                          <a:srgbClr val="003333"/>
                        </a:solidFill>
                        <a:effectLst/>
                        <a:latin typeface="Arial" panose="020B0604020202020204" pitchFamily="34" charset="0"/>
                      </a:endParaRPr>
                    </a:p>
                  </a:txBody>
                  <a:tcPr marL="0" marR="0" marT="0" marB="0" anchor="ctr">
                    <a:solidFill>
                      <a:schemeClr val="bg1"/>
                    </a:solidFill>
                  </a:tcPr>
                </a:tc>
                <a:tc>
                  <a:txBody>
                    <a:bodyPr/>
                    <a:lstStyle/>
                    <a:p>
                      <a:pPr algn="l" fontAlgn="ctr"/>
                      <a:r>
                        <a:rPr lang="fr-FR" sz="1200" u="none" strike="noStrike" dirty="0">
                          <a:effectLst/>
                        </a:rPr>
                        <a:t>53%</a:t>
                      </a:r>
                      <a:endParaRPr lang="fr-FR" sz="1200" b="0" i="0" u="none" strike="noStrike" dirty="0">
                        <a:solidFill>
                          <a:srgbClr val="FFFFFF"/>
                        </a:solidFill>
                        <a:effectLst/>
                        <a:latin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1994118873"/>
                  </a:ext>
                </a:extLst>
              </a:tr>
            </a:tbl>
          </a:graphicData>
        </a:graphic>
      </p:graphicFrame>
      <p:graphicFrame>
        <p:nvGraphicFramePr>
          <p:cNvPr id="15" name="Objet 14">
            <a:extLst>
              <a:ext uri="{FF2B5EF4-FFF2-40B4-BE49-F238E27FC236}">
                <a16:creationId xmlns:a16="http://schemas.microsoft.com/office/drawing/2014/main" xmlns="" id="{2CDA26D3-10E9-4FBB-A6F6-B3674D2ACF0F}"/>
              </a:ext>
            </a:extLst>
          </p:cNvPr>
          <p:cNvGraphicFramePr>
            <a:graphicFrameLocks noChangeAspect="1"/>
          </p:cNvGraphicFramePr>
          <p:nvPr>
            <p:extLst>
              <p:ext uri="{D42A27DB-BD31-4B8C-83A1-F6EECF244321}">
                <p14:modId xmlns:p14="http://schemas.microsoft.com/office/powerpoint/2010/main" val="2078196436"/>
              </p:ext>
            </p:extLst>
          </p:nvPr>
        </p:nvGraphicFramePr>
        <p:xfrm>
          <a:off x="7073530" y="4729606"/>
          <a:ext cx="3318479" cy="2185557"/>
        </p:xfrm>
        <a:graphic>
          <a:graphicData uri="http://schemas.openxmlformats.org/presentationml/2006/ole">
            <mc:AlternateContent xmlns:mc="http://schemas.openxmlformats.org/markup-compatibility/2006">
              <mc:Choice xmlns:v="urn:schemas-microsoft-com:vml" Requires="v">
                <p:oleObj spid="_x0000_s7170" name="Worksheet" r:id="rId4" imgW="3543386" imgH="2333510" progId="Excel.Sheet.12">
                  <p:link updateAutomatic="1"/>
                </p:oleObj>
              </mc:Choice>
              <mc:Fallback>
                <p:oleObj name="Worksheet" r:id="rId4" imgW="3543386" imgH="2333510" progId="Excel.Sheet.12">
                  <p:link updateAutomatic="1"/>
                  <p:pic>
                    <p:nvPicPr>
                      <p:cNvPr id="0" name=""/>
                      <p:cNvPicPr/>
                      <p:nvPr/>
                    </p:nvPicPr>
                    <p:blipFill>
                      <a:blip r:embed="rId5"/>
                      <a:stretch>
                        <a:fillRect/>
                      </a:stretch>
                    </p:blipFill>
                    <p:spPr>
                      <a:xfrm>
                        <a:off x="7073530" y="4729606"/>
                        <a:ext cx="3318479" cy="218555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Possession et exploitation de fichiers numérisés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19</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797611"/>
            <a:ext cx="11141652" cy="5344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B1. Disposez-vous de fichiers numérisés de clientèles (fichiers Excel, logiciels informatiques,...) ?</a:t>
            </a:r>
          </a:p>
          <a:p>
            <a:pPr marL="0" indent="0">
              <a:spcBef>
                <a:spcPts val="0"/>
              </a:spcBef>
              <a:buNone/>
            </a:pPr>
            <a:r>
              <a:rPr lang="fr-FR" sz="1000" dirty="0"/>
              <a:t>C5. Utilisez-vous un logiciel GRC (gestion de la relation client) qui permet une gestion complète et globale de la relation client ?</a:t>
            </a:r>
          </a:p>
          <a:p>
            <a:pPr marL="0" indent="0">
              <a:spcBef>
                <a:spcPts val="0"/>
              </a:spcBef>
              <a:buNone/>
            </a:pPr>
            <a:r>
              <a:rPr lang="fr-FR" sz="1000" dirty="0"/>
              <a:t>B4. Pensez-vous que vous faites une exploitation optimale de ces fichiers dans le cadre du développement de votre activité ?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2492593"/>
            <a:ext cx="3022464" cy="246221"/>
          </a:xfrm>
          <a:prstGeom prst="rect">
            <a:avLst/>
          </a:prstGeom>
          <a:noFill/>
          <a:ln>
            <a:noFill/>
          </a:ln>
        </p:spPr>
        <p:txBody>
          <a:bodyPr wrap="square">
            <a:spAutoFit/>
          </a:bodyPr>
          <a:lstStyle/>
          <a:p>
            <a:r>
              <a:rPr lang="fr-FR" sz="1000" dirty="0"/>
              <a:t>Ensemble des maisons de ventes (Base = 220)</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954107"/>
          </a:xfrm>
          <a:prstGeom prst="rect">
            <a:avLst/>
          </a:prstGeom>
        </p:spPr>
        <p:txBody>
          <a:bodyPr wrap="square">
            <a:spAutoFit/>
          </a:bodyPr>
          <a:lstStyle/>
          <a:p>
            <a:pPr marL="285750" lvl="0" indent="-285750">
              <a:buFont typeface="Arial" panose="020B0604020202020204" pitchFamily="34" charset="0"/>
              <a:buChar char="•"/>
            </a:pPr>
            <a:r>
              <a:rPr lang="fr-FR" sz="1400" dirty="0">
                <a:solidFill>
                  <a:srgbClr val="183A46"/>
                </a:solidFill>
                <a:ea typeface="Open Sans" panose="020B0606030504020204" pitchFamily="34" charset="0"/>
                <a:cs typeface="Open Sans" panose="020B0606030504020204" pitchFamily="34" charset="0"/>
              </a:rPr>
              <a:t>Une grande majorité de maisons de ventes possède des fichiers numérisés (8 / 10), y compris les maisons de vente </a:t>
            </a:r>
            <a:r>
              <a:rPr lang="fr-FR" sz="1400" dirty="0">
                <a:solidFill>
                  <a:srgbClr val="014537"/>
                </a:solidFill>
                <a:latin typeface="Arial" charset="0"/>
                <a:cs typeface="Arial" charset="0"/>
              </a:rPr>
              <a:t>ayant réalisé moins de 2 millions d’euros de montant de vente en 2019. </a:t>
            </a:r>
            <a:endParaRPr lang="fr-FR" sz="1400" dirty="0">
              <a:solidFill>
                <a:srgbClr val="183A46"/>
              </a:solidFill>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fr-FR" sz="1400" dirty="0">
                <a:solidFill>
                  <a:srgbClr val="183A46"/>
                </a:solidFill>
                <a:ea typeface="Open Sans" panose="020B0606030504020204" pitchFamily="34" charset="0"/>
                <a:cs typeface="Open Sans" panose="020B0606030504020204" pitchFamily="34" charset="0"/>
              </a:rPr>
              <a:t>Mais seulement 4 sur 10 estiment en faire une exploitation optimale et 2</a:t>
            </a:r>
            <a:r>
              <a:rPr kumimoji="0" lang="fr-FR" sz="14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rPr>
              <a:t> sur 10 utilisent un logiciel GRC. Pour les maisons de ventes effectuant des ventes électroniques, seulement 2 / 10 exploitent pleinement les informations relatives au mode d’achat des clients </a:t>
            </a:r>
          </a:p>
        </p:txBody>
      </p:sp>
      <p:sp>
        <p:nvSpPr>
          <p:cNvPr id="8" name="Flèche : droite 7">
            <a:extLst>
              <a:ext uri="{FF2B5EF4-FFF2-40B4-BE49-F238E27FC236}">
                <a16:creationId xmlns:a16="http://schemas.microsoft.com/office/drawing/2014/main" xmlns="" id="{FF17B53B-F543-4A88-850D-E06BD6037715}"/>
              </a:ext>
            </a:extLst>
          </p:cNvPr>
          <p:cNvSpPr/>
          <p:nvPr/>
        </p:nvSpPr>
        <p:spPr>
          <a:xfrm>
            <a:off x="4971098" y="3460840"/>
            <a:ext cx="307340" cy="474780"/>
          </a:xfrm>
          <a:prstGeom prst="rightArrow">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xmlns="" id="{184054AF-5738-42D1-9357-FC1E676F7744}"/>
              </a:ext>
            </a:extLst>
          </p:cNvPr>
          <p:cNvSpPr/>
          <p:nvPr/>
        </p:nvSpPr>
        <p:spPr>
          <a:xfrm>
            <a:off x="1402228" y="3107763"/>
            <a:ext cx="3022464" cy="276999"/>
          </a:xfrm>
          <a:prstGeom prst="rect">
            <a:avLst/>
          </a:prstGeom>
          <a:noFill/>
          <a:ln>
            <a:noFill/>
          </a:ln>
        </p:spPr>
        <p:txBody>
          <a:bodyPr wrap="square">
            <a:spAutoFit/>
          </a:bodyPr>
          <a:lstStyle/>
          <a:p>
            <a:r>
              <a:rPr lang="fr-FR" sz="1200" b="1" dirty="0"/>
              <a:t>Possèdent des fichiers numérisés</a:t>
            </a:r>
          </a:p>
        </p:txBody>
      </p:sp>
      <p:graphicFrame>
        <p:nvGraphicFramePr>
          <p:cNvPr id="3" name="Objet 2">
            <a:extLst>
              <a:ext uri="{FF2B5EF4-FFF2-40B4-BE49-F238E27FC236}">
                <a16:creationId xmlns:a16="http://schemas.microsoft.com/office/drawing/2014/main" xmlns="" id="{1B95EE9D-A210-4DF2-82A4-68DDDC01C348}"/>
              </a:ext>
            </a:extLst>
          </p:cNvPr>
          <p:cNvGraphicFramePr>
            <a:graphicFrameLocks noChangeAspect="1"/>
          </p:cNvGraphicFramePr>
          <p:nvPr>
            <p:extLst>
              <p:ext uri="{D42A27DB-BD31-4B8C-83A1-F6EECF244321}">
                <p14:modId xmlns:p14="http://schemas.microsoft.com/office/powerpoint/2010/main" val="16757626"/>
              </p:ext>
            </p:extLst>
          </p:nvPr>
        </p:nvGraphicFramePr>
        <p:xfrm>
          <a:off x="1000435" y="3107763"/>
          <a:ext cx="3543300" cy="2171700"/>
        </p:xfrm>
        <a:graphic>
          <a:graphicData uri="http://schemas.openxmlformats.org/presentationml/2006/ole">
            <mc:AlternateContent xmlns:mc="http://schemas.openxmlformats.org/markup-compatibility/2006">
              <mc:Choice xmlns:v="urn:schemas-microsoft-com:vml" Requires="v">
                <p:oleObj spid="_x0000_s7171" name="Worksheet" r:id="rId6" imgW="3543386" imgH="2171700" progId="Excel.Sheet.12">
                  <p:link updateAutomatic="1"/>
                </p:oleObj>
              </mc:Choice>
              <mc:Fallback>
                <p:oleObj name="Worksheet" r:id="rId6" imgW="3543386" imgH="2171700" progId="Excel.Sheet.12">
                  <p:link updateAutomatic="1"/>
                  <p:pic>
                    <p:nvPicPr>
                      <p:cNvPr id="0" name=""/>
                      <p:cNvPicPr/>
                      <p:nvPr/>
                    </p:nvPicPr>
                    <p:blipFill>
                      <a:blip r:embed="rId7"/>
                      <a:stretch>
                        <a:fillRect/>
                      </a:stretch>
                    </p:blipFill>
                    <p:spPr>
                      <a:xfrm>
                        <a:off x="1000435" y="3107763"/>
                        <a:ext cx="3543300" cy="21717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xmlns="" id="{480D0CFE-182F-4397-B299-58C21330884F}"/>
              </a:ext>
            </a:extLst>
          </p:cNvPr>
          <p:cNvSpPr/>
          <p:nvPr/>
        </p:nvSpPr>
        <p:spPr>
          <a:xfrm>
            <a:off x="-144965" y="3988593"/>
            <a:ext cx="2001527" cy="276999"/>
          </a:xfrm>
          <a:prstGeom prst="rect">
            <a:avLst/>
          </a:prstGeom>
          <a:noFill/>
          <a:ln>
            <a:noFill/>
          </a:ln>
        </p:spPr>
        <p:txBody>
          <a:bodyPr wrap="square">
            <a:spAutoFit/>
          </a:bodyPr>
          <a:lstStyle/>
          <a:p>
            <a:pPr algn="r"/>
            <a:r>
              <a:rPr lang="fr-FR" sz="1200" dirty="0"/>
              <a:t>Au moins un fichier</a:t>
            </a:r>
          </a:p>
        </p:txBody>
      </p:sp>
      <p:sp>
        <p:nvSpPr>
          <p:cNvPr id="12" name="Rectangle 11">
            <a:extLst>
              <a:ext uri="{FF2B5EF4-FFF2-40B4-BE49-F238E27FC236}">
                <a16:creationId xmlns:a16="http://schemas.microsoft.com/office/drawing/2014/main" xmlns="" id="{05995A8D-C733-4754-9A52-64C4F2E1A8A3}"/>
              </a:ext>
            </a:extLst>
          </p:cNvPr>
          <p:cNvSpPr/>
          <p:nvPr/>
        </p:nvSpPr>
        <p:spPr>
          <a:xfrm>
            <a:off x="3704373" y="3988593"/>
            <a:ext cx="2233069" cy="276999"/>
          </a:xfrm>
          <a:prstGeom prst="rect">
            <a:avLst/>
          </a:prstGeom>
          <a:noFill/>
          <a:ln>
            <a:noFill/>
          </a:ln>
        </p:spPr>
        <p:txBody>
          <a:bodyPr wrap="square">
            <a:spAutoFit/>
          </a:bodyPr>
          <a:lstStyle/>
          <a:p>
            <a:r>
              <a:rPr lang="fr-FR" sz="1200" dirty="0"/>
              <a:t>Aucun fichier</a:t>
            </a:r>
          </a:p>
        </p:txBody>
      </p:sp>
      <p:graphicFrame>
        <p:nvGraphicFramePr>
          <p:cNvPr id="16" name="Objet 15">
            <a:extLst>
              <a:ext uri="{FF2B5EF4-FFF2-40B4-BE49-F238E27FC236}">
                <a16:creationId xmlns:a16="http://schemas.microsoft.com/office/drawing/2014/main" xmlns="" id="{A635FE05-0076-44B9-8A79-4859296C8659}"/>
              </a:ext>
            </a:extLst>
          </p:cNvPr>
          <p:cNvGraphicFramePr>
            <a:graphicFrameLocks noChangeAspect="1"/>
          </p:cNvGraphicFramePr>
          <p:nvPr>
            <p:extLst>
              <p:ext uri="{D42A27DB-BD31-4B8C-83A1-F6EECF244321}">
                <p14:modId xmlns:p14="http://schemas.microsoft.com/office/powerpoint/2010/main" val="1043593448"/>
              </p:ext>
            </p:extLst>
          </p:nvPr>
        </p:nvGraphicFramePr>
        <p:xfrm>
          <a:off x="5189470" y="2391938"/>
          <a:ext cx="3543300" cy="2171700"/>
        </p:xfrm>
        <a:graphic>
          <a:graphicData uri="http://schemas.openxmlformats.org/presentationml/2006/ole">
            <mc:AlternateContent xmlns:mc="http://schemas.openxmlformats.org/markup-compatibility/2006">
              <mc:Choice xmlns:v="urn:schemas-microsoft-com:vml" Requires="v">
                <p:oleObj spid="_x0000_s7172" name="Worksheet" r:id="rId8" imgW="3543386" imgH="2171700" progId="Excel.Sheet.12">
                  <p:link updateAutomatic="1"/>
                </p:oleObj>
              </mc:Choice>
              <mc:Fallback>
                <p:oleObj name="Worksheet" r:id="rId8" imgW="3543386" imgH="2171700" progId="Excel.Sheet.12">
                  <p:link updateAutomatic="1"/>
                  <p:pic>
                    <p:nvPicPr>
                      <p:cNvPr id="0" name=""/>
                      <p:cNvPicPr/>
                      <p:nvPr/>
                    </p:nvPicPr>
                    <p:blipFill>
                      <a:blip r:embed="rId9"/>
                      <a:stretch>
                        <a:fillRect/>
                      </a:stretch>
                    </p:blipFill>
                    <p:spPr>
                      <a:xfrm>
                        <a:off x="5189470" y="2391938"/>
                        <a:ext cx="3543300" cy="2171700"/>
                      </a:xfrm>
                      <a:prstGeom prst="rect">
                        <a:avLst/>
                      </a:prstGeom>
                    </p:spPr>
                  </p:pic>
                </p:oleObj>
              </mc:Fallback>
            </mc:AlternateContent>
          </a:graphicData>
        </a:graphic>
      </p:graphicFrame>
      <p:graphicFrame>
        <p:nvGraphicFramePr>
          <p:cNvPr id="17" name="Objet 16">
            <a:extLst>
              <a:ext uri="{FF2B5EF4-FFF2-40B4-BE49-F238E27FC236}">
                <a16:creationId xmlns:a16="http://schemas.microsoft.com/office/drawing/2014/main" xmlns="" id="{CF40AE0A-8FB3-4FCD-9B6B-CBEFDDD31368}"/>
              </a:ext>
            </a:extLst>
          </p:cNvPr>
          <p:cNvGraphicFramePr>
            <a:graphicFrameLocks noChangeAspect="1"/>
          </p:cNvGraphicFramePr>
          <p:nvPr>
            <p:extLst>
              <p:ext uri="{D42A27DB-BD31-4B8C-83A1-F6EECF244321}">
                <p14:modId xmlns:p14="http://schemas.microsoft.com/office/powerpoint/2010/main" val="1694100521"/>
              </p:ext>
            </p:extLst>
          </p:nvPr>
        </p:nvGraphicFramePr>
        <p:xfrm>
          <a:off x="8301038" y="2332038"/>
          <a:ext cx="3543300" cy="2333625"/>
        </p:xfrm>
        <a:graphic>
          <a:graphicData uri="http://schemas.openxmlformats.org/presentationml/2006/ole">
            <mc:AlternateContent xmlns:mc="http://schemas.openxmlformats.org/markup-compatibility/2006">
              <mc:Choice xmlns:v="urn:schemas-microsoft-com:vml" Requires="v">
                <p:oleObj spid="_x0000_s7173" name="Worksheet" r:id="rId10" imgW="3543386" imgH="2333510" progId="Excel.Sheet.12">
                  <p:link updateAutomatic="1"/>
                </p:oleObj>
              </mc:Choice>
              <mc:Fallback>
                <p:oleObj name="Worksheet" r:id="rId10" imgW="3543386" imgH="2333510" progId="Excel.Sheet.12">
                  <p:link updateAutomatic="1"/>
                  <p:pic>
                    <p:nvPicPr>
                      <p:cNvPr id="0" name=""/>
                      <p:cNvPicPr/>
                      <p:nvPr/>
                    </p:nvPicPr>
                    <p:blipFill>
                      <a:blip r:embed="rId11"/>
                      <a:stretch>
                        <a:fillRect/>
                      </a:stretch>
                    </p:blipFill>
                    <p:spPr>
                      <a:xfrm>
                        <a:off x="8301038" y="2332038"/>
                        <a:ext cx="3543300" cy="2333625"/>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xmlns="" id="{55A55BCA-CEB1-4B78-B3B8-1F7361D84EE3}"/>
              </a:ext>
            </a:extLst>
          </p:cNvPr>
          <p:cNvSpPr/>
          <p:nvPr/>
        </p:nvSpPr>
        <p:spPr>
          <a:xfrm>
            <a:off x="7613929" y="2654875"/>
            <a:ext cx="1625319" cy="400110"/>
          </a:xfrm>
          <a:prstGeom prst="rect">
            <a:avLst/>
          </a:prstGeom>
          <a:noFill/>
          <a:ln>
            <a:noFill/>
          </a:ln>
        </p:spPr>
        <p:txBody>
          <a:bodyPr wrap="square">
            <a:spAutoFit/>
          </a:bodyPr>
          <a:lstStyle/>
          <a:p>
            <a:pPr algn="ctr"/>
            <a:r>
              <a:rPr lang="fr-FR" sz="1000" dirty="0"/>
              <a:t>Utilise fichiers numérisés (Base = 184)</a:t>
            </a:r>
          </a:p>
        </p:txBody>
      </p:sp>
      <p:sp>
        <p:nvSpPr>
          <p:cNvPr id="22" name="Rectangle 21">
            <a:extLst>
              <a:ext uri="{FF2B5EF4-FFF2-40B4-BE49-F238E27FC236}">
                <a16:creationId xmlns:a16="http://schemas.microsoft.com/office/drawing/2014/main" xmlns="" id="{23B22F43-A777-487D-981B-CFBA6FEAD66E}"/>
              </a:ext>
            </a:extLst>
          </p:cNvPr>
          <p:cNvSpPr/>
          <p:nvPr/>
        </p:nvSpPr>
        <p:spPr>
          <a:xfrm>
            <a:off x="5449888" y="2377876"/>
            <a:ext cx="3022464" cy="276999"/>
          </a:xfrm>
          <a:prstGeom prst="rect">
            <a:avLst/>
          </a:prstGeom>
          <a:noFill/>
          <a:ln>
            <a:noFill/>
          </a:ln>
        </p:spPr>
        <p:txBody>
          <a:bodyPr wrap="square">
            <a:spAutoFit/>
          </a:bodyPr>
          <a:lstStyle/>
          <a:p>
            <a:pPr algn="ctr"/>
            <a:r>
              <a:rPr lang="fr-FR" sz="1200" b="1" dirty="0"/>
              <a:t>Utilisent un logiciel GRC</a:t>
            </a:r>
          </a:p>
        </p:txBody>
      </p:sp>
      <p:sp>
        <p:nvSpPr>
          <p:cNvPr id="24" name="Rectangle 23">
            <a:extLst>
              <a:ext uri="{FF2B5EF4-FFF2-40B4-BE49-F238E27FC236}">
                <a16:creationId xmlns:a16="http://schemas.microsoft.com/office/drawing/2014/main" xmlns="" id="{D343D6AB-C692-4541-A01D-80D365A87053}"/>
              </a:ext>
            </a:extLst>
          </p:cNvPr>
          <p:cNvSpPr/>
          <p:nvPr/>
        </p:nvSpPr>
        <p:spPr>
          <a:xfrm>
            <a:off x="6655526" y="4787167"/>
            <a:ext cx="3900487" cy="400110"/>
          </a:xfrm>
          <a:prstGeom prst="rect">
            <a:avLst/>
          </a:prstGeom>
          <a:noFill/>
          <a:ln>
            <a:noFill/>
          </a:ln>
        </p:spPr>
        <p:txBody>
          <a:bodyPr wrap="square">
            <a:spAutoFit/>
          </a:bodyPr>
          <a:lstStyle/>
          <a:p>
            <a:pPr algn="ctr"/>
            <a:r>
              <a:rPr lang="fr-FR" sz="1000" dirty="0"/>
              <a:t>Maisons de ventes réalisant des ventes électroniques (base = 207)</a:t>
            </a:r>
          </a:p>
        </p:txBody>
      </p:sp>
      <p:sp>
        <p:nvSpPr>
          <p:cNvPr id="25" name="Rectangle 24">
            <a:extLst>
              <a:ext uri="{FF2B5EF4-FFF2-40B4-BE49-F238E27FC236}">
                <a16:creationId xmlns:a16="http://schemas.microsoft.com/office/drawing/2014/main" xmlns="" id="{4A2D0C1B-6957-4E05-9B9E-B14ED56AAC35}"/>
              </a:ext>
            </a:extLst>
          </p:cNvPr>
          <p:cNvSpPr/>
          <p:nvPr/>
        </p:nvSpPr>
        <p:spPr>
          <a:xfrm>
            <a:off x="8732770" y="2377876"/>
            <a:ext cx="3022464" cy="276999"/>
          </a:xfrm>
          <a:prstGeom prst="rect">
            <a:avLst/>
          </a:prstGeom>
          <a:noFill/>
          <a:ln>
            <a:noFill/>
          </a:ln>
        </p:spPr>
        <p:txBody>
          <a:bodyPr wrap="square">
            <a:spAutoFit/>
          </a:bodyPr>
          <a:lstStyle/>
          <a:p>
            <a:r>
              <a:rPr lang="fr-FR" sz="1200" b="1" dirty="0"/>
              <a:t>Exploitation optimale des fichiers?</a:t>
            </a:r>
          </a:p>
        </p:txBody>
      </p:sp>
      <p:sp>
        <p:nvSpPr>
          <p:cNvPr id="27" name="Rectangle 26">
            <a:extLst>
              <a:ext uri="{FF2B5EF4-FFF2-40B4-BE49-F238E27FC236}">
                <a16:creationId xmlns:a16="http://schemas.microsoft.com/office/drawing/2014/main" xmlns="" id="{477F4467-7865-4FD3-AC6D-6C1D38809288}"/>
              </a:ext>
            </a:extLst>
          </p:cNvPr>
          <p:cNvSpPr/>
          <p:nvPr/>
        </p:nvSpPr>
        <p:spPr>
          <a:xfrm>
            <a:off x="5661233" y="3315745"/>
            <a:ext cx="506478" cy="276999"/>
          </a:xfrm>
          <a:prstGeom prst="rect">
            <a:avLst/>
          </a:prstGeom>
        </p:spPr>
        <p:txBody>
          <a:bodyPr wrap="square">
            <a:spAutoFit/>
          </a:bodyPr>
          <a:lstStyle/>
          <a:p>
            <a:r>
              <a:rPr lang="fr-FR" sz="1200" dirty="0"/>
              <a:t>Oui</a:t>
            </a:r>
          </a:p>
        </p:txBody>
      </p:sp>
      <p:sp>
        <p:nvSpPr>
          <p:cNvPr id="28" name="Rectangle 27">
            <a:extLst>
              <a:ext uri="{FF2B5EF4-FFF2-40B4-BE49-F238E27FC236}">
                <a16:creationId xmlns:a16="http://schemas.microsoft.com/office/drawing/2014/main" xmlns="" id="{FBE17AC8-A7A5-4A27-8795-BF5A03255C90}"/>
              </a:ext>
            </a:extLst>
          </p:cNvPr>
          <p:cNvSpPr/>
          <p:nvPr/>
        </p:nvSpPr>
        <p:spPr>
          <a:xfrm>
            <a:off x="7815397" y="3315745"/>
            <a:ext cx="656955" cy="276999"/>
          </a:xfrm>
          <a:prstGeom prst="rect">
            <a:avLst/>
          </a:prstGeom>
        </p:spPr>
        <p:txBody>
          <a:bodyPr wrap="square">
            <a:spAutoFit/>
          </a:bodyPr>
          <a:lstStyle/>
          <a:p>
            <a:r>
              <a:rPr lang="fr-FR" sz="1200" dirty="0"/>
              <a:t>Non</a:t>
            </a:r>
          </a:p>
        </p:txBody>
      </p:sp>
      <p:sp>
        <p:nvSpPr>
          <p:cNvPr id="29" name="Rectangle 28">
            <a:extLst>
              <a:ext uri="{FF2B5EF4-FFF2-40B4-BE49-F238E27FC236}">
                <a16:creationId xmlns:a16="http://schemas.microsoft.com/office/drawing/2014/main" xmlns="" id="{4E18E0D0-62AB-412F-85C3-FC5532E0891D}"/>
              </a:ext>
            </a:extLst>
          </p:cNvPr>
          <p:cNvSpPr/>
          <p:nvPr/>
        </p:nvSpPr>
        <p:spPr>
          <a:xfrm>
            <a:off x="8732770" y="3315745"/>
            <a:ext cx="506478" cy="276999"/>
          </a:xfrm>
          <a:prstGeom prst="rect">
            <a:avLst/>
          </a:prstGeom>
        </p:spPr>
        <p:txBody>
          <a:bodyPr wrap="square">
            <a:spAutoFit/>
          </a:bodyPr>
          <a:lstStyle/>
          <a:p>
            <a:r>
              <a:rPr lang="fr-FR" sz="1200" dirty="0"/>
              <a:t>Oui</a:t>
            </a:r>
          </a:p>
        </p:txBody>
      </p:sp>
      <p:sp>
        <p:nvSpPr>
          <p:cNvPr id="30" name="Rectangle 29">
            <a:extLst>
              <a:ext uri="{FF2B5EF4-FFF2-40B4-BE49-F238E27FC236}">
                <a16:creationId xmlns:a16="http://schemas.microsoft.com/office/drawing/2014/main" xmlns="" id="{1CE57A4B-4FE8-40B6-A4E1-79ED32F5648B}"/>
              </a:ext>
            </a:extLst>
          </p:cNvPr>
          <p:cNvSpPr/>
          <p:nvPr/>
        </p:nvSpPr>
        <p:spPr>
          <a:xfrm>
            <a:off x="10886934" y="3315745"/>
            <a:ext cx="656955" cy="276999"/>
          </a:xfrm>
          <a:prstGeom prst="rect">
            <a:avLst/>
          </a:prstGeom>
        </p:spPr>
        <p:txBody>
          <a:bodyPr wrap="square">
            <a:spAutoFit/>
          </a:bodyPr>
          <a:lstStyle/>
          <a:p>
            <a:r>
              <a:rPr lang="fr-FR" sz="1200" dirty="0"/>
              <a:t>Non</a:t>
            </a:r>
          </a:p>
        </p:txBody>
      </p:sp>
      <p:sp>
        <p:nvSpPr>
          <p:cNvPr id="31" name="Rectangle 30">
            <a:extLst>
              <a:ext uri="{FF2B5EF4-FFF2-40B4-BE49-F238E27FC236}">
                <a16:creationId xmlns:a16="http://schemas.microsoft.com/office/drawing/2014/main" xmlns="" id="{3B4BF6A1-ABF6-483B-B98E-51FDBF6DBF6B}"/>
              </a:ext>
            </a:extLst>
          </p:cNvPr>
          <p:cNvSpPr/>
          <p:nvPr/>
        </p:nvSpPr>
        <p:spPr>
          <a:xfrm>
            <a:off x="7221538" y="4399707"/>
            <a:ext cx="3022464" cy="461665"/>
          </a:xfrm>
          <a:prstGeom prst="rect">
            <a:avLst/>
          </a:prstGeom>
          <a:noFill/>
          <a:ln>
            <a:noFill/>
          </a:ln>
        </p:spPr>
        <p:txBody>
          <a:bodyPr wrap="square">
            <a:spAutoFit/>
          </a:bodyPr>
          <a:lstStyle/>
          <a:p>
            <a:pPr algn="ctr"/>
            <a:r>
              <a:rPr lang="fr-FR" sz="1200" b="1" dirty="0"/>
              <a:t>Exploitent pleinement l'information relative au mode d'achat des clients</a:t>
            </a:r>
          </a:p>
        </p:txBody>
      </p:sp>
      <p:sp>
        <p:nvSpPr>
          <p:cNvPr id="32" name="Rectangle 31">
            <a:extLst>
              <a:ext uri="{FF2B5EF4-FFF2-40B4-BE49-F238E27FC236}">
                <a16:creationId xmlns:a16="http://schemas.microsoft.com/office/drawing/2014/main" xmlns="" id="{D6937DCD-44F1-4440-8BDF-56BBBDEF083C}"/>
              </a:ext>
            </a:extLst>
          </p:cNvPr>
          <p:cNvSpPr/>
          <p:nvPr/>
        </p:nvSpPr>
        <p:spPr>
          <a:xfrm>
            <a:off x="7199453" y="5634388"/>
            <a:ext cx="506478" cy="276999"/>
          </a:xfrm>
          <a:prstGeom prst="rect">
            <a:avLst/>
          </a:prstGeom>
        </p:spPr>
        <p:txBody>
          <a:bodyPr wrap="square">
            <a:spAutoFit/>
          </a:bodyPr>
          <a:lstStyle/>
          <a:p>
            <a:r>
              <a:rPr lang="fr-FR" sz="1200" dirty="0"/>
              <a:t>Oui</a:t>
            </a:r>
          </a:p>
        </p:txBody>
      </p:sp>
      <p:sp>
        <p:nvSpPr>
          <p:cNvPr id="33" name="Rectangle 32">
            <a:extLst>
              <a:ext uri="{FF2B5EF4-FFF2-40B4-BE49-F238E27FC236}">
                <a16:creationId xmlns:a16="http://schemas.microsoft.com/office/drawing/2014/main" xmlns="" id="{D66F1C7F-EA18-4864-9086-93DB525A8E34}"/>
              </a:ext>
            </a:extLst>
          </p:cNvPr>
          <p:cNvSpPr/>
          <p:nvPr/>
        </p:nvSpPr>
        <p:spPr>
          <a:xfrm>
            <a:off x="9655106" y="5634388"/>
            <a:ext cx="656955" cy="276999"/>
          </a:xfrm>
          <a:prstGeom prst="rect">
            <a:avLst/>
          </a:prstGeom>
        </p:spPr>
        <p:txBody>
          <a:bodyPr wrap="square">
            <a:spAutoFit/>
          </a:bodyPr>
          <a:lstStyle/>
          <a:p>
            <a:r>
              <a:rPr lang="fr-FR" sz="1200" dirty="0"/>
              <a:t>Non</a:t>
            </a:r>
          </a:p>
        </p:txBody>
      </p:sp>
      <p:grpSp>
        <p:nvGrpSpPr>
          <p:cNvPr id="34" name="Groupe 33">
            <a:extLst>
              <a:ext uri="{FF2B5EF4-FFF2-40B4-BE49-F238E27FC236}">
                <a16:creationId xmlns:a16="http://schemas.microsoft.com/office/drawing/2014/main" xmlns="" id="{B7BB3EF2-20D6-40FD-9745-FBEDB60803B2}"/>
              </a:ext>
            </a:extLst>
          </p:cNvPr>
          <p:cNvGrpSpPr/>
          <p:nvPr/>
        </p:nvGrpSpPr>
        <p:grpSpPr>
          <a:xfrm>
            <a:off x="10618614" y="4670880"/>
            <a:ext cx="385768" cy="382704"/>
            <a:chOff x="1265237" y="3095624"/>
            <a:chExt cx="1489075" cy="1489075"/>
          </a:xfrm>
        </p:grpSpPr>
        <p:grpSp>
          <p:nvGrpSpPr>
            <p:cNvPr id="35" name="Groupe 34">
              <a:extLst>
                <a:ext uri="{FF2B5EF4-FFF2-40B4-BE49-F238E27FC236}">
                  <a16:creationId xmlns:a16="http://schemas.microsoft.com/office/drawing/2014/main" xmlns="" id="{9DDE0ACC-D10F-46EA-B7F7-05C1F18DFC62}"/>
                </a:ext>
              </a:extLst>
            </p:cNvPr>
            <p:cNvGrpSpPr/>
            <p:nvPr/>
          </p:nvGrpSpPr>
          <p:grpSpPr>
            <a:xfrm>
              <a:off x="1265237" y="3095624"/>
              <a:ext cx="1489075" cy="1489075"/>
              <a:chOff x="1265237" y="3095624"/>
              <a:chExt cx="1489075" cy="1489075"/>
            </a:xfrm>
          </p:grpSpPr>
          <p:pic>
            <p:nvPicPr>
              <p:cNvPr id="37" name="Graphique 36">
                <a:extLst>
                  <a:ext uri="{FF2B5EF4-FFF2-40B4-BE49-F238E27FC236}">
                    <a16:creationId xmlns:a16="http://schemas.microsoft.com/office/drawing/2014/main" xmlns="" id="{6CCB6E3F-07B2-4797-84C7-4BD2B092B94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265237" y="3095624"/>
                <a:ext cx="1489075" cy="1489075"/>
              </a:xfrm>
              <a:prstGeom prst="rect">
                <a:avLst/>
              </a:prstGeom>
            </p:spPr>
          </p:pic>
          <p:sp>
            <p:nvSpPr>
              <p:cNvPr id="38" name="Rectangle 37">
                <a:extLst>
                  <a:ext uri="{FF2B5EF4-FFF2-40B4-BE49-F238E27FC236}">
                    <a16:creationId xmlns:a16="http://schemas.microsoft.com/office/drawing/2014/main" xmlns="" id="{6EA722E3-2915-44A2-8171-AAFD90675DDB}"/>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6" name="Graphique 35">
              <a:extLst>
                <a:ext uri="{FF2B5EF4-FFF2-40B4-BE49-F238E27FC236}">
                  <a16:creationId xmlns:a16="http://schemas.microsoft.com/office/drawing/2014/main" xmlns="" id="{3764E37C-A94F-4638-9DE8-09F17E31546D}"/>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660525" y="3254474"/>
              <a:ext cx="679251" cy="679251"/>
            </a:xfrm>
            <a:prstGeom prst="rect">
              <a:avLst/>
            </a:prstGeom>
          </p:spPr>
        </p:pic>
      </p:grpSp>
      <p:pic>
        <p:nvPicPr>
          <p:cNvPr id="10" name="Graphique 9">
            <a:extLst>
              <a:ext uri="{FF2B5EF4-FFF2-40B4-BE49-F238E27FC236}">
                <a16:creationId xmlns:a16="http://schemas.microsoft.com/office/drawing/2014/main" xmlns="" id="{050B0177-D0DE-491B-B531-C4F450BCF51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452288" y="2738814"/>
            <a:ext cx="788147" cy="788147"/>
          </a:xfrm>
          <a:prstGeom prst="rect">
            <a:avLst/>
          </a:prstGeom>
        </p:spPr>
      </p:pic>
      <p:graphicFrame>
        <p:nvGraphicFramePr>
          <p:cNvPr id="7" name="Tableau 6">
            <a:extLst>
              <a:ext uri="{FF2B5EF4-FFF2-40B4-BE49-F238E27FC236}">
                <a16:creationId xmlns:a16="http://schemas.microsoft.com/office/drawing/2014/main" xmlns="" id="{BAE9F121-D602-419F-87F7-D1E6786C8B81}"/>
              </a:ext>
            </a:extLst>
          </p:cNvPr>
          <p:cNvGraphicFramePr>
            <a:graphicFrameLocks noGrp="1"/>
          </p:cNvGraphicFramePr>
          <p:nvPr>
            <p:extLst>
              <p:ext uri="{D42A27DB-BD31-4B8C-83A1-F6EECF244321}">
                <p14:modId xmlns:p14="http://schemas.microsoft.com/office/powerpoint/2010/main" val="2203113325"/>
              </p:ext>
            </p:extLst>
          </p:nvPr>
        </p:nvGraphicFramePr>
        <p:xfrm>
          <a:off x="2191680" y="5951005"/>
          <a:ext cx="2984500" cy="647700"/>
        </p:xfrm>
        <a:graphic>
          <a:graphicData uri="http://schemas.openxmlformats.org/drawingml/2006/table">
            <a:tbl>
              <a:tblPr/>
              <a:tblGrid>
                <a:gridCol w="2222500">
                  <a:extLst>
                    <a:ext uri="{9D8B030D-6E8A-4147-A177-3AD203B41FA5}">
                      <a16:colId xmlns:a16="http://schemas.microsoft.com/office/drawing/2014/main" xmlns="" val="2337396641"/>
                    </a:ext>
                  </a:extLst>
                </a:gridCol>
                <a:gridCol w="762000">
                  <a:extLst>
                    <a:ext uri="{9D8B030D-6E8A-4147-A177-3AD203B41FA5}">
                      <a16:colId xmlns:a16="http://schemas.microsoft.com/office/drawing/2014/main" xmlns="" val="3333814332"/>
                    </a:ext>
                  </a:extLst>
                </a:gridCol>
              </a:tblGrid>
              <a:tr h="161925">
                <a:tc>
                  <a:txBody>
                    <a:bodyPr/>
                    <a:lstStyle/>
                    <a:p>
                      <a:pPr algn="r" rtl="0" fontAlgn="ctr"/>
                      <a:r>
                        <a:rPr lang="fr-FR" sz="1000" b="0" i="0" u="none" strike="noStrike" dirty="0">
                          <a:solidFill>
                            <a:schemeClr val="tx1"/>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C00000"/>
                          </a:solidFill>
                          <a:effectLst/>
                          <a:latin typeface="Arial" panose="020B0604020202020204" pitchFamily="34" charset="0"/>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867032210"/>
                  </a:ext>
                </a:extLst>
              </a:tr>
              <a:tr h="161925">
                <a:tc>
                  <a:txBody>
                    <a:bodyPr/>
                    <a:lstStyle/>
                    <a:p>
                      <a:pPr algn="r" rtl="0" fontAlgn="ctr"/>
                      <a:r>
                        <a:rPr lang="fr-FR" sz="1000" b="0" i="0" u="none" strike="noStrike" dirty="0">
                          <a:solidFill>
                            <a:schemeClr val="tx1"/>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00B050"/>
                          </a:solidFill>
                          <a:effectLst/>
                          <a:latin typeface="Arial" panose="020B0604020202020204" pitchFamily="34" charset="0"/>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694309485"/>
                  </a:ext>
                </a:extLst>
              </a:tr>
              <a:tr h="161925">
                <a:tc>
                  <a:txBody>
                    <a:bodyPr/>
                    <a:lstStyle/>
                    <a:p>
                      <a:pPr algn="r" rtl="0" fontAlgn="ctr"/>
                      <a:r>
                        <a:rPr lang="fr-FR" sz="1000" b="0" i="0" u="none" strike="noStrike" dirty="0">
                          <a:solidFill>
                            <a:schemeClr val="tx1"/>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488874608"/>
                  </a:ext>
                </a:extLst>
              </a:tr>
              <a:tr h="161925">
                <a:tc>
                  <a:txBody>
                    <a:bodyPr/>
                    <a:lstStyle/>
                    <a:p>
                      <a:pPr algn="r" rtl="0" fontAlgn="ctr"/>
                      <a:r>
                        <a:rPr lang="fr-FR" sz="1000" b="0" i="0" u="none" strike="noStrike" dirty="0">
                          <a:solidFill>
                            <a:schemeClr val="tx1"/>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250700503"/>
                  </a:ext>
                </a:extLst>
              </a:tr>
            </a:tbl>
          </a:graphicData>
        </a:graphic>
      </p:graphicFrame>
      <p:sp>
        <p:nvSpPr>
          <p:cNvPr id="13" name="Rectangle 12">
            <a:extLst>
              <a:ext uri="{FF2B5EF4-FFF2-40B4-BE49-F238E27FC236}">
                <a16:creationId xmlns:a16="http://schemas.microsoft.com/office/drawing/2014/main" xmlns="" id="{E92249CA-10C6-4AD6-BC6C-2A1312D365A3}"/>
              </a:ext>
            </a:extLst>
          </p:cNvPr>
          <p:cNvSpPr/>
          <p:nvPr/>
        </p:nvSpPr>
        <p:spPr>
          <a:xfrm>
            <a:off x="3225703" y="5733606"/>
            <a:ext cx="1489510" cy="276999"/>
          </a:xfrm>
          <a:prstGeom prst="rect">
            <a:avLst/>
          </a:prstGeom>
        </p:spPr>
        <p:txBody>
          <a:bodyPr wrap="none">
            <a:spAutoFit/>
          </a:bodyPr>
          <a:lstStyle/>
          <a:p>
            <a:pPr algn="r"/>
            <a:r>
              <a:rPr lang="fr-FR" sz="1200" dirty="0"/>
              <a:t>Au moins un fichier</a:t>
            </a:r>
          </a:p>
        </p:txBody>
      </p:sp>
      <p:sp>
        <p:nvSpPr>
          <p:cNvPr id="40" name="Rectangle 39">
            <a:extLst>
              <a:ext uri="{FF2B5EF4-FFF2-40B4-BE49-F238E27FC236}">
                <a16:creationId xmlns:a16="http://schemas.microsoft.com/office/drawing/2014/main" xmlns="" id="{326C1EF5-BB29-4A39-9827-184DF35C170C}"/>
              </a:ext>
            </a:extLst>
          </p:cNvPr>
          <p:cNvSpPr/>
          <p:nvPr/>
        </p:nvSpPr>
        <p:spPr>
          <a:xfrm>
            <a:off x="2264705" y="6101674"/>
            <a:ext cx="1148373" cy="400110"/>
          </a:xfrm>
          <a:prstGeom prst="rect">
            <a:avLst/>
          </a:prstGeom>
          <a:ln>
            <a:solidFill>
              <a:schemeClr val="accent1"/>
            </a:solidFill>
          </a:ln>
        </p:spPr>
        <p:txBody>
          <a:bodyPr wrap="square">
            <a:spAutoFit/>
          </a:bodyPr>
          <a:lstStyle/>
          <a:p>
            <a:pPr algn="ctr"/>
            <a:r>
              <a:rPr lang="fr-FR" sz="1000" dirty="0">
                <a:ea typeface="Open Sans" panose="020B0606030504020204" pitchFamily="34" charset="0"/>
                <a:cs typeface="Open Sans" panose="020B0606030504020204" pitchFamily="34" charset="0"/>
              </a:rPr>
              <a:t>Montant de ventes 2019</a:t>
            </a:r>
            <a:endParaRPr lang="fr-FR" sz="1000" dirty="0"/>
          </a:p>
        </p:txBody>
      </p:sp>
    </p:spTree>
    <p:extLst>
      <p:ext uri="{BB962C8B-B14F-4D97-AF65-F5344CB8AC3E}">
        <p14:creationId xmlns:p14="http://schemas.microsoft.com/office/powerpoint/2010/main" val="297904505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xmlns="" id="{9BCFFAE6-7E36-434D-828F-E4950A443559}"/>
              </a:ext>
            </a:extLst>
          </p:cNvPr>
          <p:cNvSpPr>
            <a:spLocks noGrp="1"/>
          </p:cNvSpPr>
          <p:nvPr>
            <p:ph type="body" sz="quarter" idx="18"/>
          </p:nvPr>
        </p:nvSpPr>
        <p:spPr/>
        <p:txBody>
          <a:bodyPr>
            <a:normAutofit/>
          </a:bodyPr>
          <a:lstStyle/>
          <a:p>
            <a:r>
              <a:rPr lang="fr-FR" sz="3000" b="0" dirty="0"/>
              <a:t>Sommaire</a:t>
            </a:r>
          </a:p>
        </p:txBody>
      </p:sp>
      <p:sp>
        <p:nvSpPr>
          <p:cNvPr id="12" name="Espace réservé du texte 11">
            <a:extLst>
              <a:ext uri="{FF2B5EF4-FFF2-40B4-BE49-F238E27FC236}">
                <a16:creationId xmlns:a16="http://schemas.microsoft.com/office/drawing/2014/main" xmlns="" id="{99D9F90C-98FA-4F95-963C-CAD01A4A8D2B}"/>
              </a:ext>
            </a:extLst>
          </p:cNvPr>
          <p:cNvSpPr>
            <a:spLocks noGrp="1"/>
          </p:cNvSpPr>
          <p:nvPr>
            <p:ph type="body" sz="quarter" idx="19"/>
          </p:nvPr>
        </p:nvSpPr>
        <p:spPr>
          <a:xfrm>
            <a:off x="462997" y="1304146"/>
            <a:ext cx="10342535" cy="3791961"/>
          </a:xfrm>
        </p:spPr>
        <p:txBody>
          <a:bodyPr>
            <a:noAutofit/>
          </a:bodyPr>
          <a:lstStyle/>
          <a:p>
            <a:r>
              <a:rPr lang="fr-FR" sz="2400" dirty="0">
                <a:latin typeface="Arial" panose="020B0604020202020204" pitchFamily="34" charset="0"/>
                <a:cs typeface="Arial" panose="020B0604020202020204" pitchFamily="34" charset="0"/>
              </a:rPr>
              <a:t>Présentation de l’étude</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Principaux enseignements </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Résultats détaillés</a:t>
            </a:r>
          </a:p>
          <a:p>
            <a:pPr lvl="1"/>
            <a:r>
              <a:rPr lang="fr-FR" sz="1800" dirty="0">
                <a:latin typeface="Arial" panose="020B0604020202020204" pitchFamily="34" charset="0"/>
                <a:cs typeface="Arial" panose="020B0604020202020204" pitchFamily="34" charset="0"/>
              </a:rPr>
              <a:t>Pratiques des maisons de vente </a:t>
            </a:r>
          </a:p>
          <a:p>
            <a:pPr lvl="1"/>
            <a:r>
              <a:rPr lang="fr-FR" sz="1800" dirty="0">
                <a:latin typeface="Arial" panose="020B0604020202020204" pitchFamily="34" charset="0"/>
                <a:cs typeface="Arial" panose="020B0604020202020204" pitchFamily="34" charset="0"/>
              </a:rPr>
              <a:t>Gestion des clients</a:t>
            </a:r>
          </a:p>
          <a:p>
            <a:pPr lvl="1"/>
            <a:r>
              <a:rPr lang="fr-FR" sz="1800" dirty="0">
                <a:latin typeface="Arial" panose="020B0604020202020204" pitchFamily="34" charset="0"/>
                <a:cs typeface="Arial" panose="020B0604020202020204" pitchFamily="34" charset="0"/>
              </a:rPr>
              <a:t>Les plateformes de ventes</a:t>
            </a:r>
          </a:p>
          <a:p>
            <a:pPr lvl="1"/>
            <a:r>
              <a:rPr lang="fr-FR" sz="1800" dirty="0">
                <a:latin typeface="Arial" panose="020B0604020202020204" pitchFamily="34" charset="0"/>
                <a:cs typeface="Arial" panose="020B0604020202020204" pitchFamily="34" charset="0"/>
              </a:rPr>
              <a:t>Le marketing des ventes</a:t>
            </a:r>
          </a:p>
          <a:p>
            <a:pPr lvl="1"/>
            <a:endParaRPr lang="fr-FR" sz="18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50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Importance des outils numériques pour la prospection de nouveaux clients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20</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2804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B5. Parmi les outils qu’offre le numérique quels sont ceux qui vous paraissent importants pour la prospection de nouveaux vendeurs ?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1866900"/>
            <a:ext cx="8432664" cy="246221"/>
          </a:xfrm>
          <a:prstGeom prst="rect">
            <a:avLst/>
          </a:prstGeom>
          <a:noFill/>
          <a:ln>
            <a:noFill/>
          </a:ln>
        </p:spPr>
        <p:txBody>
          <a:bodyPr wrap="square">
            <a:spAutoFit/>
          </a:bodyPr>
          <a:lstStyle/>
          <a:p>
            <a:r>
              <a:rPr lang="fr-FR" sz="1000" dirty="0"/>
              <a:t>Ensemble des maisons de ventes (Base = 220)</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784830"/>
          </a:xfrm>
          <a:prstGeom prst="rect">
            <a:avLst/>
          </a:prstGeom>
        </p:spPr>
        <p:txBody>
          <a:bodyPr wrap="square">
            <a:spAutoFit/>
          </a:bodyPr>
          <a:lstStyle/>
          <a:p>
            <a:pPr marL="285750" lvl="0" indent="-285750">
              <a:buFont typeface="Arial" panose="020B0604020202020204" pitchFamily="34" charset="0"/>
              <a:buChar char="•"/>
            </a:pPr>
            <a:r>
              <a:rPr lang="fr-FR" sz="1500" dirty="0">
                <a:solidFill>
                  <a:srgbClr val="183A46"/>
                </a:solidFill>
                <a:ea typeface="Open Sans" panose="020B0606030504020204" pitchFamily="34" charset="0"/>
                <a:cs typeface="Open Sans" panose="020B0606030504020204" pitchFamily="34" charset="0"/>
              </a:rPr>
              <a:t>Pour la prospection le site Internet est considéré comme le principal levier, devant les réseaux sociaux et le logiciel d’analyse de fichier de clients. Les maisons de vente ayant réalisé plus de 15 millions d’euros de montant de vente en 2019 accordent toutefois plus d’importance aux logiciels : « extrêmement important » pour 6 / 10 versus 2 / 10 en moyenne. </a:t>
            </a:r>
            <a:endParaRPr kumimoji="0" lang="fr-FR" sz="15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graphicFrame>
        <p:nvGraphicFramePr>
          <p:cNvPr id="3" name="Objet 2">
            <a:extLst>
              <a:ext uri="{FF2B5EF4-FFF2-40B4-BE49-F238E27FC236}">
                <a16:creationId xmlns:a16="http://schemas.microsoft.com/office/drawing/2014/main" xmlns="" id="{F4D0E25D-7528-4390-BA55-ED7BE1BA0711}"/>
              </a:ext>
            </a:extLst>
          </p:cNvPr>
          <p:cNvGraphicFramePr>
            <a:graphicFrameLocks noChangeAspect="1"/>
          </p:cNvGraphicFramePr>
          <p:nvPr>
            <p:extLst>
              <p:ext uri="{D42A27DB-BD31-4B8C-83A1-F6EECF244321}">
                <p14:modId xmlns:p14="http://schemas.microsoft.com/office/powerpoint/2010/main" val="2732865546"/>
              </p:ext>
            </p:extLst>
          </p:nvPr>
        </p:nvGraphicFramePr>
        <p:xfrm>
          <a:off x="3992563" y="2876373"/>
          <a:ext cx="4562475" cy="2733675"/>
        </p:xfrm>
        <a:graphic>
          <a:graphicData uri="http://schemas.openxmlformats.org/presentationml/2006/ole">
            <mc:AlternateContent xmlns:mc="http://schemas.openxmlformats.org/markup-compatibility/2006">
              <mc:Choice xmlns:v="urn:schemas-microsoft-com:vml" Requires="v">
                <p:oleObj spid="_x0000_s8194" name="Worksheet" r:id="rId4" imgW="4562367" imgH="2733560" progId="Excel.Sheet.12">
                  <p:link updateAutomatic="1"/>
                </p:oleObj>
              </mc:Choice>
              <mc:Fallback>
                <p:oleObj name="Worksheet" r:id="rId4" imgW="4562367" imgH="2733560" progId="Excel.Sheet.12">
                  <p:link updateAutomatic="1"/>
                  <p:pic>
                    <p:nvPicPr>
                      <p:cNvPr id="0" name=""/>
                      <p:cNvPicPr/>
                      <p:nvPr/>
                    </p:nvPicPr>
                    <p:blipFill>
                      <a:blip r:embed="rId5"/>
                      <a:stretch>
                        <a:fillRect/>
                      </a:stretch>
                    </p:blipFill>
                    <p:spPr>
                      <a:xfrm>
                        <a:off x="3992563" y="2876373"/>
                        <a:ext cx="4562475" cy="273367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xmlns="" id="{47886FF0-A266-4DFE-8433-C5F68DF10900}"/>
              </a:ext>
            </a:extLst>
          </p:cNvPr>
          <p:cNvSpPr/>
          <p:nvPr/>
        </p:nvSpPr>
        <p:spPr>
          <a:xfrm>
            <a:off x="3035300" y="3197306"/>
            <a:ext cx="1013419" cy="276999"/>
          </a:xfrm>
          <a:prstGeom prst="rect">
            <a:avLst/>
          </a:prstGeom>
        </p:spPr>
        <p:txBody>
          <a:bodyPr wrap="none">
            <a:spAutoFit/>
          </a:bodyPr>
          <a:lstStyle/>
          <a:p>
            <a:pPr algn="r"/>
            <a:r>
              <a:rPr lang="fr-FR" sz="1200" dirty="0"/>
              <a:t>Site Internet</a:t>
            </a:r>
          </a:p>
        </p:txBody>
      </p:sp>
      <p:sp>
        <p:nvSpPr>
          <p:cNvPr id="5" name="Rectangle 4">
            <a:extLst>
              <a:ext uri="{FF2B5EF4-FFF2-40B4-BE49-F238E27FC236}">
                <a16:creationId xmlns:a16="http://schemas.microsoft.com/office/drawing/2014/main" xmlns="" id="{4A04AC32-4C92-4690-95D8-D08BD0BCC2D0}"/>
              </a:ext>
            </a:extLst>
          </p:cNvPr>
          <p:cNvSpPr/>
          <p:nvPr/>
        </p:nvSpPr>
        <p:spPr>
          <a:xfrm>
            <a:off x="2697067" y="4031734"/>
            <a:ext cx="1351652" cy="276999"/>
          </a:xfrm>
          <a:prstGeom prst="rect">
            <a:avLst/>
          </a:prstGeom>
        </p:spPr>
        <p:txBody>
          <a:bodyPr wrap="none">
            <a:spAutoFit/>
          </a:bodyPr>
          <a:lstStyle/>
          <a:p>
            <a:pPr algn="r"/>
            <a:r>
              <a:rPr lang="fr-FR" sz="1200" dirty="0"/>
              <a:t>Réseaux sociaux</a:t>
            </a:r>
          </a:p>
        </p:txBody>
      </p:sp>
      <p:sp>
        <p:nvSpPr>
          <p:cNvPr id="7" name="Rectangle 6">
            <a:extLst>
              <a:ext uri="{FF2B5EF4-FFF2-40B4-BE49-F238E27FC236}">
                <a16:creationId xmlns:a16="http://schemas.microsoft.com/office/drawing/2014/main" xmlns="" id="{47ED8BCD-470E-4283-A496-489996FEC68A}"/>
              </a:ext>
            </a:extLst>
          </p:cNvPr>
          <p:cNvSpPr/>
          <p:nvPr/>
        </p:nvSpPr>
        <p:spPr>
          <a:xfrm>
            <a:off x="1441915" y="4882634"/>
            <a:ext cx="2606804" cy="276999"/>
          </a:xfrm>
          <a:prstGeom prst="rect">
            <a:avLst/>
          </a:prstGeom>
        </p:spPr>
        <p:txBody>
          <a:bodyPr wrap="none">
            <a:spAutoFit/>
          </a:bodyPr>
          <a:lstStyle/>
          <a:p>
            <a:pPr algn="r"/>
            <a:r>
              <a:rPr lang="fr-FR" sz="1200" dirty="0"/>
              <a:t>Logiciel d'analyse de fichiers clients</a:t>
            </a:r>
          </a:p>
        </p:txBody>
      </p:sp>
      <p:sp>
        <p:nvSpPr>
          <p:cNvPr id="8" name="Rectangle 7">
            <a:extLst>
              <a:ext uri="{FF2B5EF4-FFF2-40B4-BE49-F238E27FC236}">
                <a16:creationId xmlns:a16="http://schemas.microsoft.com/office/drawing/2014/main" xmlns="" id="{29A2F38D-3D05-4E10-9B9F-DB98E287A972}"/>
              </a:ext>
            </a:extLst>
          </p:cNvPr>
          <p:cNvSpPr/>
          <p:nvPr/>
        </p:nvSpPr>
        <p:spPr>
          <a:xfrm>
            <a:off x="9135704" y="3107444"/>
            <a:ext cx="189906" cy="142875"/>
          </a:xfrm>
          <a:prstGeom prst="rect">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70774444-0490-4CA8-BF14-FD79989807C7}"/>
              </a:ext>
            </a:extLst>
          </p:cNvPr>
          <p:cNvSpPr/>
          <p:nvPr/>
        </p:nvSpPr>
        <p:spPr>
          <a:xfrm>
            <a:off x="9135704" y="3301757"/>
            <a:ext cx="189906" cy="142875"/>
          </a:xfrm>
          <a:prstGeom prst="rect">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C0F5A4D0-85AA-406D-A5FA-725293AE2E6B}"/>
              </a:ext>
            </a:extLst>
          </p:cNvPr>
          <p:cNvSpPr/>
          <p:nvPr/>
        </p:nvSpPr>
        <p:spPr>
          <a:xfrm>
            <a:off x="9135704" y="3524734"/>
            <a:ext cx="189906" cy="1428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023905A1-81F8-4C51-B4E9-704371878A6F}"/>
              </a:ext>
            </a:extLst>
          </p:cNvPr>
          <p:cNvSpPr/>
          <p:nvPr/>
        </p:nvSpPr>
        <p:spPr>
          <a:xfrm>
            <a:off x="9135704" y="3747533"/>
            <a:ext cx="189906" cy="142875"/>
          </a:xfrm>
          <a:prstGeom prst="rect">
            <a:avLst/>
          </a:prstGeom>
          <a:solidFill>
            <a:srgbClr val="F0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Tableau 8">
            <a:extLst>
              <a:ext uri="{FF2B5EF4-FFF2-40B4-BE49-F238E27FC236}">
                <a16:creationId xmlns:a16="http://schemas.microsoft.com/office/drawing/2014/main" xmlns="" id="{6A1FC40F-10EC-46A8-AE9F-07F9C8B42D76}"/>
              </a:ext>
            </a:extLst>
          </p:cNvPr>
          <p:cNvGraphicFramePr>
            <a:graphicFrameLocks noGrp="1"/>
          </p:cNvGraphicFramePr>
          <p:nvPr>
            <p:extLst>
              <p:ext uri="{D42A27DB-BD31-4B8C-83A1-F6EECF244321}">
                <p14:modId xmlns:p14="http://schemas.microsoft.com/office/powerpoint/2010/main" val="504198868"/>
              </p:ext>
            </p:extLst>
          </p:nvPr>
        </p:nvGraphicFramePr>
        <p:xfrm>
          <a:off x="9404196" y="3058203"/>
          <a:ext cx="1771805" cy="832204"/>
        </p:xfrm>
        <a:graphic>
          <a:graphicData uri="http://schemas.openxmlformats.org/drawingml/2006/table">
            <a:tbl>
              <a:tblPr>
                <a:tableStyleId>{5C22544A-7EE6-4342-B048-85BDC9FD1C3A}</a:tableStyleId>
              </a:tblPr>
              <a:tblGrid>
                <a:gridCol w="1771805">
                  <a:extLst>
                    <a:ext uri="{9D8B030D-6E8A-4147-A177-3AD203B41FA5}">
                      <a16:colId xmlns:a16="http://schemas.microsoft.com/office/drawing/2014/main" xmlns="" val="1612616389"/>
                    </a:ext>
                  </a:extLst>
                </a:gridCol>
              </a:tblGrid>
              <a:tr h="208051">
                <a:tc>
                  <a:txBody>
                    <a:bodyPr/>
                    <a:lstStyle/>
                    <a:p>
                      <a:pPr algn="l" fontAlgn="ctr"/>
                      <a:r>
                        <a:rPr lang="fr-FR" sz="1000" u="none" strike="noStrike" dirty="0">
                          <a:effectLst/>
                        </a:rPr>
                        <a:t>Extrêmement important</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142801687"/>
                  </a:ext>
                </a:extLst>
              </a:tr>
              <a:tr h="208051">
                <a:tc>
                  <a:txBody>
                    <a:bodyPr/>
                    <a:lstStyle/>
                    <a:p>
                      <a:pPr algn="l" fontAlgn="ctr"/>
                      <a:r>
                        <a:rPr lang="fr-FR" sz="1000" u="none" strike="noStrike" dirty="0">
                          <a:effectLst/>
                        </a:rPr>
                        <a:t>Très important</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373670436"/>
                  </a:ext>
                </a:extLst>
              </a:tr>
              <a:tr h="208051">
                <a:tc>
                  <a:txBody>
                    <a:bodyPr/>
                    <a:lstStyle/>
                    <a:p>
                      <a:pPr algn="l" fontAlgn="ctr"/>
                      <a:r>
                        <a:rPr lang="fr-FR" sz="1000" u="none" strike="noStrike" dirty="0">
                          <a:effectLst/>
                        </a:rPr>
                        <a:t>Important</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670598264"/>
                  </a:ext>
                </a:extLst>
              </a:tr>
              <a:tr h="208051">
                <a:tc>
                  <a:txBody>
                    <a:bodyPr/>
                    <a:lstStyle/>
                    <a:p>
                      <a:pPr algn="l" fontAlgn="ctr"/>
                      <a:r>
                        <a:rPr lang="fr-FR" sz="1000" u="none" strike="noStrike" dirty="0">
                          <a:effectLst/>
                        </a:rPr>
                        <a:t>Pas du tout important</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198668077"/>
                  </a:ext>
                </a:extLst>
              </a:tr>
            </a:tbl>
          </a:graphicData>
        </a:graphic>
      </p:graphicFrame>
      <p:pic>
        <p:nvPicPr>
          <p:cNvPr id="17" name="Graphique 16">
            <a:extLst>
              <a:ext uri="{FF2B5EF4-FFF2-40B4-BE49-F238E27FC236}">
                <a16:creationId xmlns:a16="http://schemas.microsoft.com/office/drawing/2014/main" xmlns="" id="{6A19CE3B-DD75-49E1-99EA-113B0973D32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224764" y="2876373"/>
            <a:ext cx="600155" cy="600155"/>
          </a:xfrm>
          <a:prstGeom prst="rect">
            <a:avLst/>
          </a:prstGeom>
        </p:spPr>
      </p:pic>
      <p:pic>
        <p:nvPicPr>
          <p:cNvPr id="20" name="Graphique 19">
            <a:extLst>
              <a:ext uri="{FF2B5EF4-FFF2-40B4-BE49-F238E27FC236}">
                <a16:creationId xmlns:a16="http://schemas.microsoft.com/office/drawing/2014/main" xmlns="" id="{C8EBDE3D-3C50-43C7-BE26-E3DD1D80653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30079" y="4738297"/>
            <a:ext cx="611836" cy="611836"/>
          </a:xfrm>
          <a:prstGeom prst="rect">
            <a:avLst/>
          </a:prstGeom>
        </p:spPr>
      </p:pic>
      <p:grpSp>
        <p:nvGrpSpPr>
          <p:cNvPr id="21" name="Groupe 20">
            <a:extLst>
              <a:ext uri="{FF2B5EF4-FFF2-40B4-BE49-F238E27FC236}">
                <a16:creationId xmlns:a16="http://schemas.microsoft.com/office/drawing/2014/main" xmlns="" id="{2718D727-6DCE-41C4-BDEE-4AAC210C1792}"/>
              </a:ext>
            </a:extLst>
          </p:cNvPr>
          <p:cNvGrpSpPr/>
          <p:nvPr/>
        </p:nvGrpSpPr>
        <p:grpSpPr>
          <a:xfrm>
            <a:off x="1869918" y="3857434"/>
            <a:ext cx="709691" cy="586401"/>
            <a:chOff x="1693864" y="2730479"/>
            <a:chExt cx="1126331" cy="926950"/>
          </a:xfrm>
        </p:grpSpPr>
        <p:pic>
          <p:nvPicPr>
            <p:cNvPr id="11" name="Graphique 10">
              <a:extLst>
                <a:ext uri="{FF2B5EF4-FFF2-40B4-BE49-F238E27FC236}">
                  <a16:creationId xmlns:a16="http://schemas.microsoft.com/office/drawing/2014/main" xmlns="" id="{0104469F-4B48-4368-9445-52184A113B9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107407" y="2865830"/>
              <a:ext cx="712788" cy="712788"/>
            </a:xfrm>
            <a:prstGeom prst="rect">
              <a:avLst/>
            </a:prstGeom>
          </p:spPr>
        </p:pic>
        <p:pic>
          <p:nvPicPr>
            <p:cNvPr id="22" name="Graphique 21">
              <a:extLst>
                <a:ext uri="{FF2B5EF4-FFF2-40B4-BE49-F238E27FC236}">
                  <a16:creationId xmlns:a16="http://schemas.microsoft.com/office/drawing/2014/main" xmlns="" id="{393337CC-2D79-4CBC-BEE6-B0F583C177F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9537288">
              <a:off x="1693864" y="2944641"/>
              <a:ext cx="712788" cy="712788"/>
            </a:xfrm>
            <a:prstGeom prst="rect">
              <a:avLst/>
            </a:prstGeom>
          </p:spPr>
        </p:pic>
        <p:pic>
          <p:nvPicPr>
            <p:cNvPr id="23" name="Graphique 22">
              <a:extLst>
                <a:ext uri="{FF2B5EF4-FFF2-40B4-BE49-F238E27FC236}">
                  <a16:creationId xmlns:a16="http://schemas.microsoft.com/office/drawing/2014/main" xmlns="" id="{CA653137-11D9-482A-8E06-5D7275E1440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3091532">
              <a:off x="1727169" y="2730479"/>
              <a:ext cx="712788" cy="712788"/>
            </a:xfrm>
            <a:prstGeom prst="rect">
              <a:avLst/>
            </a:prstGeom>
          </p:spPr>
        </p:pic>
      </p:grpSp>
      <p:graphicFrame>
        <p:nvGraphicFramePr>
          <p:cNvPr id="12" name="Tableau 11">
            <a:extLst>
              <a:ext uri="{FF2B5EF4-FFF2-40B4-BE49-F238E27FC236}">
                <a16:creationId xmlns:a16="http://schemas.microsoft.com/office/drawing/2014/main" xmlns="" id="{37012555-8771-4D6D-8EEA-35A49F174A0E}"/>
              </a:ext>
            </a:extLst>
          </p:cNvPr>
          <p:cNvGraphicFramePr>
            <a:graphicFrameLocks noGrp="1"/>
          </p:cNvGraphicFramePr>
          <p:nvPr>
            <p:extLst>
              <p:ext uri="{D42A27DB-BD31-4B8C-83A1-F6EECF244321}">
                <p14:modId xmlns:p14="http://schemas.microsoft.com/office/powerpoint/2010/main" val="2840560820"/>
              </p:ext>
            </p:extLst>
          </p:nvPr>
        </p:nvGraphicFramePr>
        <p:xfrm>
          <a:off x="7822557" y="5240783"/>
          <a:ext cx="2984500" cy="647700"/>
        </p:xfrm>
        <a:graphic>
          <a:graphicData uri="http://schemas.openxmlformats.org/drawingml/2006/table">
            <a:tbl>
              <a:tblPr/>
              <a:tblGrid>
                <a:gridCol w="2222500">
                  <a:extLst>
                    <a:ext uri="{9D8B030D-6E8A-4147-A177-3AD203B41FA5}">
                      <a16:colId xmlns:a16="http://schemas.microsoft.com/office/drawing/2014/main" xmlns="" val="2538000882"/>
                    </a:ext>
                  </a:extLst>
                </a:gridCol>
                <a:gridCol w="762000">
                  <a:extLst>
                    <a:ext uri="{9D8B030D-6E8A-4147-A177-3AD203B41FA5}">
                      <a16:colId xmlns:a16="http://schemas.microsoft.com/office/drawing/2014/main" xmlns="" val="54338430"/>
                    </a:ext>
                  </a:extLst>
                </a:gridCol>
              </a:tblGrid>
              <a:tr h="161925">
                <a:tc>
                  <a:txBody>
                    <a:bodyPr/>
                    <a:lstStyle/>
                    <a:p>
                      <a:pPr algn="r" rtl="0" fontAlgn="ctr"/>
                      <a:r>
                        <a:rPr lang="fr-FR" sz="1000" b="0" i="0" u="none" strike="noStrike">
                          <a:solidFill>
                            <a:srgbClr val="000000"/>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C00000"/>
                          </a:solidFill>
                          <a:effectLst/>
                          <a:latin typeface="Arial" panose="020B060402020202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056692368"/>
                  </a:ext>
                </a:extLst>
              </a:tr>
              <a:tr h="161925">
                <a:tc>
                  <a:txBody>
                    <a:bodyPr/>
                    <a:lstStyle/>
                    <a:p>
                      <a:pPr algn="r" rtl="0" fontAlgn="ctr"/>
                      <a:r>
                        <a:rPr lang="fr-FR" sz="1000" b="0" i="0" u="none" strike="noStrike">
                          <a:solidFill>
                            <a:srgbClr val="000000"/>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223205108"/>
                  </a:ext>
                </a:extLst>
              </a:tr>
              <a:tr h="161925">
                <a:tc>
                  <a:txBody>
                    <a:bodyPr/>
                    <a:lstStyle/>
                    <a:p>
                      <a:pPr algn="r" rtl="0" fontAlgn="ctr"/>
                      <a:r>
                        <a:rPr lang="fr-FR" sz="1000" b="0" i="0" u="none" strike="noStrike">
                          <a:solidFill>
                            <a:srgbClr val="000000"/>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32827360"/>
                  </a:ext>
                </a:extLst>
              </a:tr>
              <a:tr h="161925">
                <a:tc>
                  <a:txBody>
                    <a:bodyPr/>
                    <a:lstStyle/>
                    <a:p>
                      <a:pPr algn="r" rtl="0" fontAlgn="ctr"/>
                      <a:r>
                        <a:rPr lang="fr-FR" sz="1000" b="0" i="0" u="none" strike="noStrike">
                          <a:solidFill>
                            <a:srgbClr val="000000"/>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82223561"/>
                  </a:ext>
                </a:extLst>
              </a:tr>
            </a:tbl>
          </a:graphicData>
        </a:graphic>
      </p:graphicFrame>
      <p:sp>
        <p:nvSpPr>
          <p:cNvPr id="24" name="Espace réservé du texte 6">
            <a:extLst>
              <a:ext uri="{FF2B5EF4-FFF2-40B4-BE49-F238E27FC236}">
                <a16:creationId xmlns:a16="http://schemas.microsoft.com/office/drawing/2014/main" xmlns="" id="{C4AC75C3-5B6F-40A7-87E4-406CD4420F77}"/>
              </a:ext>
            </a:extLst>
          </p:cNvPr>
          <p:cNvSpPr txBox="1">
            <a:spLocks/>
          </p:cNvSpPr>
          <p:nvPr/>
        </p:nvSpPr>
        <p:spPr>
          <a:xfrm>
            <a:off x="7718560" y="4966008"/>
            <a:ext cx="3177653" cy="1022546"/>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FR" sz="1000" dirty="0"/>
          </a:p>
        </p:txBody>
      </p:sp>
      <p:sp>
        <p:nvSpPr>
          <p:cNvPr id="25" name="Rectangle 24">
            <a:extLst>
              <a:ext uri="{FF2B5EF4-FFF2-40B4-BE49-F238E27FC236}">
                <a16:creationId xmlns:a16="http://schemas.microsoft.com/office/drawing/2014/main" xmlns="" id="{92FCE511-80F6-407D-83D3-52D56B908F8F}"/>
              </a:ext>
            </a:extLst>
          </p:cNvPr>
          <p:cNvSpPr/>
          <p:nvPr/>
        </p:nvSpPr>
        <p:spPr>
          <a:xfrm>
            <a:off x="7829550" y="5489309"/>
            <a:ext cx="1148373" cy="400110"/>
          </a:xfrm>
          <a:prstGeom prst="rect">
            <a:avLst/>
          </a:prstGeom>
          <a:ln>
            <a:solidFill>
              <a:schemeClr val="bg1">
                <a:lumMod val="50000"/>
              </a:schemeClr>
            </a:solidFill>
          </a:ln>
        </p:spPr>
        <p:txBody>
          <a:bodyPr wrap="square">
            <a:spAutoFit/>
          </a:bodyPr>
          <a:lstStyle/>
          <a:p>
            <a:pPr algn="ctr"/>
            <a:r>
              <a:rPr lang="fr-FR" sz="1000" dirty="0">
                <a:solidFill>
                  <a:srgbClr val="183A46"/>
                </a:solidFill>
                <a:ea typeface="Open Sans" panose="020B0606030504020204" pitchFamily="34" charset="0"/>
                <a:cs typeface="Open Sans" panose="020B0606030504020204" pitchFamily="34" charset="0"/>
              </a:rPr>
              <a:t>Montant de ventes 2019</a:t>
            </a:r>
            <a:endParaRPr lang="fr-FR" sz="1000" dirty="0"/>
          </a:p>
        </p:txBody>
      </p:sp>
      <p:sp>
        <p:nvSpPr>
          <p:cNvPr id="27" name="Rectangle 26">
            <a:extLst>
              <a:ext uri="{FF2B5EF4-FFF2-40B4-BE49-F238E27FC236}">
                <a16:creationId xmlns:a16="http://schemas.microsoft.com/office/drawing/2014/main" xmlns="" id="{5632FB22-387A-486C-A08C-5D9BCEEFF715}"/>
              </a:ext>
            </a:extLst>
          </p:cNvPr>
          <p:cNvSpPr/>
          <p:nvPr/>
        </p:nvSpPr>
        <p:spPr>
          <a:xfrm>
            <a:off x="7829550" y="4953257"/>
            <a:ext cx="1781257" cy="276999"/>
          </a:xfrm>
          <a:prstGeom prst="rect">
            <a:avLst/>
          </a:prstGeom>
        </p:spPr>
        <p:txBody>
          <a:bodyPr wrap="none">
            <a:spAutoFit/>
          </a:bodyPr>
          <a:lstStyle/>
          <a:p>
            <a:pPr fontAlgn="ctr"/>
            <a:r>
              <a:rPr lang="fr-FR" sz="1200" dirty="0"/>
              <a:t>Extrêmement important</a:t>
            </a:r>
            <a:endParaRPr lang="fr-FR" sz="1200" dirty="0">
              <a:solidFill>
                <a:srgbClr val="003333"/>
              </a:solidFill>
              <a:latin typeface="Arial" panose="020B0604020202020204" pitchFamily="34" charset="0"/>
            </a:endParaRPr>
          </a:p>
        </p:txBody>
      </p:sp>
      <p:cxnSp>
        <p:nvCxnSpPr>
          <p:cNvPr id="28" name="Connecteur droit 27">
            <a:extLst>
              <a:ext uri="{FF2B5EF4-FFF2-40B4-BE49-F238E27FC236}">
                <a16:creationId xmlns:a16="http://schemas.microsoft.com/office/drawing/2014/main" xmlns="" id="{E82F703B-6D54-4509-948A-14DC85191E2C}"/>
              </a:ext>
            </a:extLst>
          </p:cNvPr>
          <p:cNvCxnSpPr>
            <a:cxnSpLocks/>
          </p:cNvCxnSpPr>
          <p:nvPr/>
        </p:nvCxnSpPr>
        <p:spPr>
          <a:xfrm>
            <a:off x="7460606" y="5137458"/>
            <a:ext cx="257954" cy="0"/>
          </a:xfrm>
          <a:prstGeom prst="line">
            <a:avLst/>
          </a:prstGeom>
          <a:ln w="952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958712"/>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5" y="297190"/>
            <a:ext cx="11931359"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200" b="1" dirty="0">
                <a:solidFill>
                  <a:srgbClr val="3EAD95"/>
                </a:solidFill>
              </a:rPr>
              <a:t>Ventes « </a:t>
            </a:r>
            <a:r>
              <a:rPr lang="fr-FR" sz="2200" b="1" i="1" dirty="0">
                <a:solidFill>
                  <a:srgbClr val="3EAD95"/>
                </a:solidFill>
              </a:rPr>
              <a:t>live »</a:t>
            </a:r>
            <a:r>
              <a:rPr lang="fr-FR" sz="2200" b="1" dirty="0">
                <a:solidFill>
                  <a:srgbClr val="3EAD95"/>
                </a:solidFill>
              </a:rPr>
              <a:t> et dématérialisées disponibles sur le site Internet des maisons de ventes</a:t>
            </a:r>
            <a:endParaRPr lang="fr-FR" sz="2200"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21</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656599"/>
            <a:ext cx="11141652" cy="4328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C1. Votre site Internet permet-il à un acheteur de participer à une vente « live » et / ou entièrement dématérialisée ?</a:t>
            </a:r>
          </a:p>
          <a:p>
            <a:pPr marL="0" indent="0">
              <a:spcBef>
                <a:spcPts val="0"/>
              </a:spcBef>
              <a:buNone/>
            </a:pPr>
            <a:r>
              <a:rPr lang="fr-FR" sz="1000" dirty="0"/>
              <a:t>C2. Proposez-vous le paiement en ligne sur votre site Internet ?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557442" y="2104291"/>
            <a:ext cx="9902874" cy="246221"/>
          </a:xfrm>
          <a:prstGeom prst="rect">
            <a:avLst/>
          </a:prstGeom>
          <a:noFill/>
          <a:ln>
            <a:noFill/>
          </a:ln>
        </p:spPr>
        <p:txBody>
          <a:bodyPr wrap="square">
            <a:spAutoFit/>
          </a:bodyPr>
          <a:lstStyle/>
          <a:p>
            <a:r>
              <a:rPr lang="fr-FR" sz="1000" dirty="0"/>
              <a:t>Maisons de ventes réalisant des ventes électroniques et ayant leur propre site Internet (Base = 141)</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05612"/>
            <a:ext cx="11141652" cy="984885"/>
          </a:xfrm>
          <a:prstGeom prst="rect">
            <a:avLst/>
          </a:prstGeom>
        </p:spPr>
        <p:txBody>
          <a:bodyPr wrap="square">
            <a:spAutoFit/>
          </a:bodyPr>
          <a:lstStyle/>
          <a:p>
            <a:pPr marL="285750" lvl="0" indent="-285750">
              <a:buFont typeface="Arial" panose="020B0604020202020204" pitchFamily="34" charset="0"/>
              <a:buChar char="•"/>
            </a:pPr>
            <a:r>
              <a:rPr lang="fr-FR" sz="1400" dirty="0">
                <a:ea typeface="Open Sans" panose="020B0606030504020204" pitchFamily="34" charset="0"/>
                <a:cs typeface="Open Sans" panose="020B0606030504020204" pitchFamily="34" charset="0"/>
              </a:rPr>
              <a:t>31% des maisons de ventes ayant un site internet y proposent des ventes « Live » et ou dématérialisées. </a:t>
            </a:r>
          </a:p>
          <a:p>
            <a:pPr marL="742950" lvl="1" indent="-285750">
              <a:buFont typeface="Arial" panose="020B0604020202020204" pitchFamily="34" charset="0"/>
              <a:buChar char="•"/>
            </a:pPr>
            <a:r>
              <a:rPr lang="fr-FR" sz="1400" dirty="0">
                <a:ea typeface="Open Sans" panose="020B0606030504020204" pitchFamily="34" charset="0"/>
                <a:cs typeface="Open Sans" panose="020B0606030504020204" pitchFamily="34" charset="0"/>
              </a:rPr>
              <a:t>28% proposent des ventes « live » et 24% des ventes dématérialisées. </a:t>
            </a:r>
          </a:p>
          <a:p>
            <a:pPr marL="285750" lvl="0" indent="-285750">
              <a:buFont typeface="Arial" panose="020B0604020202020204" pitchFamily="34" charset="0"/>
              <a:buChar char="•"/>
            </a:pPr>
            <a:r>
              <a:rPr lang="fr-FR" sz="1400" dirty="0">
                <a:ea typeface="Open Sans" panose="020B0606030504020204" pitchFamily="34" charset="0"/>
                <a:cs typeface="Open Sans" panose="020B0606030504020204" pitchFamily="34" charset="0"/>
              </a:rPr>
              <a:t>Forte disparité entre maisons selon leur montant de vente : les maisons </a:t>
            </a:r>
            <a:r>
              <a:rPr lang="fr-FR" sz="1400" dirty="0">
                <a:solidFill>
                  <a:srgbClr val="014537"/>
                </a:solidFill>
                <a:latin typeface="Arial" charset="0"/>
                <a:cs typeface="Arial" charset="0"/>
              </a:rPr>
              <a:t>ayant réalisé plus de 15 millions d’euros de montant de vente en 2019 </a:t>
            </a:r>
            <a:r>
              <a:rPr lang="fr-FR" sz="1400" dirty="0">
                <a:ea typeface="Open Sans" panose="020B0606030504020204" pitchFamily="34" charset="0"/>
                <a:cs typeface="Open Sans" panose="020B0606030504020204" pitchFamily="34" charset="0"/>
              </a:rPr>
              <a:t>sont 8 / 10 à proposer ces ventes.</a:t>
            </a:r>
          </a:p>
        </p:txBody>
      </p:sp>
      <p:graphicFrame>
        <p:nvGraphicFramePr>
          <p:cNvPr id="5" name="Objet 4">
            <a:extLst>
              <a:ext uri="{FF2B5EF4-FFF2-40B4-BE49-F238E27FC236}">
                <a16:creationId xmlns:a16="http://schemas.microsoft.com/office/drawing/2014/main" xmlns="" id="{EDC8EFEE-EFE8-42C8-AA63-5B8D60806F40}"/>
              </a:ext>
            </a:extLst>
          </p:cNvPr>
          <p:cNvGraphicFramePr>
            <a:graphicFrameLocks noChangeAspect="1"/>
          </p:cNvGraphicFramePr>
          <p:nvPr>
            <p:extLst>
              <p:ext uri="{D42A27DB-BD31-4B8C-83A1-F6EECF244321}">
                <p14:modId xmlns:p14="http://schemas.microsoft.com/office/powerpoint/2010/main" val="3880657840"/>
              </p:ext>
            </p:extLst>
          </p:nvPr>
        </p:nvGraphicFramePr>
        <p:xfrm>
          <a:off x="462993" y="3288833"/>
          <a:ext cx="3543300" cy="2162175"/>
        </p:xfrm>
        <a:graphic>
          <a:graphicData uri="http://schemas.openxmlformats.org/presentationml/2006/ole">
            <mc:AlternateContent xmlns:mc="http://schemas.openxmlformats.org/markup-compatibility/2006">
              <mc:Choice xmlns:v="urn:schemas-microsoft-com:vml" Requires="v">
                <p:oleObj spid="_x0000_s9218" name="Worksheet" r:id="rId4" imgW="3543386" imgH="2162060" progId="Excel.Sheet.12">
                  <p:link updateAutomatic="1"/>
                </p:oleObj>
              </mc:Choice>
              <mc:Fallback>
                <p:oleObj name="Worksheet" r:id="rId4" imgW="3543386" imgH="2162060" progId="Excel.Sheet.12">
                  <p:link updateAutomatic="1"/>
                  <p:pic>
                    <p:nvPicPr>
                      <p:cNvPr id="0" name=""/>
                      <p:cNvPicPr/>
                      <p:nvPr/>
                    </p:nvPicPr>
                    <p:blipFill>
                      <a:blip r:embed="rId5"/>
                      <a:stretch>
                        <a:fillRect/>
                      </a:stretch>
                    </p:blipFill>
                    <p:spPr>
                      <a:xfrm>
                        <a:off x="462993" y="3288833"/>
                        <a:ext cx="3543300" cy="2162175"/>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xmlns="" id="{638E3CA0-B1CD-44A8-99A8-515DB041E5A5}"/>
              </a:ext>
            </a:extLst>
          </p:cNvPr>
          <p:cNvSpPr/>
          <p:nvPr/>
        </p:nvSpPr>
        <p:spPr>
          <a:xfrm>
            <a:off x="515938" y="2363923"/>
            <a:ext cx="3567200" cy="461665"/>
          </a:xfrm>
          <a:prstGeom prst="rect">
            <a:avLst/>
          </a:prstGeom>
          <a:solidFill>
            <a:srgbClr val="183A46"/>
          </a:solidFill>
        </p:spPr>
        <p:txBody>
          <a:bodyPr wrap="square">
            <a:spAutoFit/>
          </a:bodyPr>
          <a:lstStyle/>
          <a:p>
            <a:pPr algn="ctr"/>
            <a:r>
              <a:rPr lang="fr-FR" sz="1200" b="1" dirty="0">
                <a:solidFill>
                  <a:schemeClr val="bg1"/>
                </a:solidFill>
              </a:rPr>
              <a:t>Ventes « live » et / ou entièrement dématérialisées </a:t>
            </a:r>
          </a:p>
        </p:txBody>
      </p:sp>
      <p:sp>
        <p:nvSpPr>
          <p:cNvPr id="13" name="Rectangle 12">
            <a:extLst>
              <a:ext uri="{FF2B5EF4-FFF2-40B4-BE49-F238E27FC236}">
                <a16:creationId xmlns:a16="http://schemas.microsoft.com/office/drawing/2014/main" xmlns="" id="{00289089-1C41-43DD-9D9F-34E953E0D98B}"/>
              </a:ext>
            </a:extLst>
          </p:cNvPr>
          <p:cNvSpPr/>
          <p:nvPr/>
        </p:nvSpPr>
        <p:spPr>
          <a:xfrm>
            <a:off x="801550" y="4176863"/>
            <a:ext cx="506478" cy="276999"/>
          </a:xfrm>
          <a:prstGeom prst="rect">
            <a:avLst/>
          </a:prstGeom>
        </p:spPr>
        <p:txBody>
          <a:bodyPr wrap="square">
            <a:spAutoFit/>
          </a:bodyPr>
          <a:lstStyle/>
          <a:p>
            <a:r>
              <a:rPr lang="fr-FR" sz="1200" dirty="0"/>
              <a:t>Oui</a:t>
            </a:r>
          </a:p>
        </p:txBody>
      </p:sp>
      <p:sp>
        <p:nvSpPr>
          <p:cNvPr id="15" name="Rectangle 14">
            <a:extLst>
              <a:ext uri="{FF2B5EF4-FFF2-40B4-BE49-F238E27FC236}">
                <a16:creationId xmlns:a16="http://schemas.microsoft.com/office/drawing/2014/main" xmlns="" id="{66A67758-2515-44BD-A01B-2A1CAE766D86}"/>
              </a:ext>
            </a:extLst>
          </p:cNvPr>
          <p:cNvSpPr/>
          <p:nvPr/>
        </p:nvSpPr>
        <p:spPr>
          <a:xfrm>
            <a:off x="3151082" y="4176863"/>
            <a:ext cx="656955" cy="276999"/>
          </a:xfrm>
          <a:prstGeom prst="rect">
            <a:avLst/>
          </a:prstGeom>
        </p:spPr>
        <p:txBody>
          <a:bodyPr wrap="square">
            <a:spAutoFit/>
          </a:bodyPr>
          <a:lstStyle/>
          <a:p>
            <a:r>
              <a:rPr lang="fr-FR" sz="1200" dirty="0"/>
              <a:t>Non</a:t>
            </a:r>
          </a:p>
        </p:txBody>
      </p:sp>
      <p:pic>
        <p:nvPicPr>
          <p:cNvPr id="30" name="Graphique 29">
            <a:extLst>
              <a:ext uri="{FF2B5EF4-FFF2-40B4-BE49-F238E27FC236}">
                <a16:creationId xmlns:a16="http://schemas.microsoft.com/office/drawing/2014/main" xmlns="" id="{1210E800-15B5-4FDF-B907-A8E586DA22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658039" y="2865454"/>
            <a:ext cx="589932" cy="473733"/>
          </a:xfrm>
          <a:prstGeom prst="rect">
            <a:avLst/>
          </a:prstGeom>
        </p:spPr>
      </p:pic>
      <p:grpSp>
        <p:nvGrpSpPr>
          <p:cNvPr id="31" name="Groupe 30">
            <a:extLst>
              <a:ext uri="{FF2B5EF4-FFF2-40B4-BE49-F238E27FC236}">
                <a16:creationId xmlns:a16="http://schemas.microsoft.com/office/drawing/2014/main" xmlns="" id="{6ECB2F66-B66D-4123-9A66-45D83EB4392F}"/>
              </a:ext>
            </a:extLst>
          </p:cNvPr>
          <p:cNvGrpSpPr/>
          <p:nvPr/>
        </p:nvGrpSpPr>
        <p:grpSpPr>
          <a:xfrm>
            <a:off x="5635042" y="2896716"/>
            <a:ext cx="750500" cy="503726"/>
            <a:chOff x="8825627" y="3617912"/>
            <a:chExt cx="631976" cy="391509"/>
          </a:xfrm>
        </p:grpSpPr>
        <p:pic>
          <p:nvPicPr>
            <p:cNvPr id="32" name="Graphique 31">
              <a:extLst>
                <a:ext uri="{FF2B5EF4-FFF2-40B4-BE49-F238E27FC236}">
                  <a16:creationId xmlns:a16="http://schemas.microsoft.com/office/drawing/2014/main" xmlns="" id="{0DE311CC-EC5A-4907-8C43-A85DDF96CD1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898188" y="3694041"/>
              <a:ext cx="243427" cy="228634"/>
            </a:xfrm>
            <a:prstGeom prst="rect">
              <a:avLst/>
            </a:prstGeom>
          </p:spPr>
        </p:pic>
        <p:pic>
          <p:nvPicPr>
            <p:cNvPr id="33" name="Graphique 32">
              <a:extLst>
                <a:ext uri="{FF2B5EF4-FFF2-40B4-BE49-F238E27FC236}">
                  <a16:creationId xmlns:a16="http://schemas.microsoft.com/office/drawing/2014/main" xmlns="" id="{963F6BED-221B-4624-849F-358375F11C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141615" y="3678685"/>
              <a:ext cx="254603" cy="254603"/>
            </a:xfrm>
            <a:prstGeom prst="rect">
              <a:avLst/>
            </a:prstGeom>
          </p:spPr>
        </p:pic>
        <p:sp>
          <p:nvSpPr>
            <p:cNvPr id="34" name="Rectangle : coins arrondis 33">
              <a:extLst>
                <a:ext uri="{FF2B5EF4-FFF2-40B4-BE49-F238E27FC236}">
                  <a16:creationId xmlns:a16="http://schemas.microsoft.com/office/drawing/2014/main" xmlns="" id="{1803EFA6-00A9-4EB9-84E1-157905419274}"/>
                </a:ext>
              </a:extLst>
            </p:cNvPr>
            <p:cNvSpPr/>
            <p:nvPr/>
          </p:nvSpPr>
          <p:spPr>
            <a:xfrm>
              <a:off x="8825627" y="3617912"/>
              <a:ext cx="631976" cy="391509"/>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5" name="Groupe 34">
            <a:extLst>
              <a:ext uri="{FF2B5EF4-FFF2-40B4-BE49-F238E27FC236}">
                <a16:creationId xmlns:a16="http://schemas.microsoft.com/office/drawing/2014/main" xmlns="" id="{7400E35F-E621-40E0-94B0-99CD2BB27D5A}"/>
              </a:ext>
            </a:extLst>
          </p:cNvPr>
          <p:cNvGrpSpPr/>
          <p:nvPr/>
        </p:nvGrpSpPr>
        <p:grpSpPr>
          <a:xfrm>
            <a:off x="1795227" y="2842825"/>
            <a:ext cx="750586" cy="679170"/>
            <a:chOff x="1265237" y="3095624"/>
            <a:chExt cx="1489075" cy="1489075"/>
          </a:xfrm>
        </p:grpSpPr>
        <p:grpSp>
          <p:nvGrpSpPr>
            <p:cNvPr id="36" name="Groupe 35">
              <a:extLst>
                <a:ext uri="{FF2B5EF4-FFF2-40B4-BE49-F238E27FC236}">
                  <a16:creationId xmlns:a16="http://schemas.microsoft.com/office/drawing/2014/main" xmlns="" id="{197D84A4-EEB3-4CB6-BF50-8DD878467404}"/>
                </a:ext>
              </a:extLst>
            </p:cNvPr>
            <p:cNvGrpSpPr/>
            <p:nvPr/>
          </p:nvGrpSpPr>
          <p:grpSpPr>
            <a:xfrm>
              <a:off x="1265237" y="3095624"/>
              <a:ext cx="1489075" cy="1489075"/>
              <a:chOff x="1265237" y="3095624"/>
              <a:chExt cx="1489075" cy="1489075"/>
            </a:xfrm>
          </p:grpSpPr>
          <p:pic>
            <p:nvPicPr>
              <p:cNvPr id="38" name="Graphique 37">
                <a:extLst>
                  <a:ext uri="{FF2B5EF4-FFF2-40B4-BE49-F238E27FC236}">
                    <a16:creationId xmlns:a16="http://schemas.microsoft.com/office/drawing/2014/main" xmlns="" id="{9EC3FFA1-8898-4CB7-96E0-40F04F9EF81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265237" y="3095624"/>
                <a:ext cx="1489075" cy="1489075"/>
              </a:xfrm>
              <a:prstGeom prst="rect">
                <a:avLst/>
              </a:prstGeom>
            </p:spPr>
          </p:pic>
          <p:sp>
            <p:nvSpPr>
              <p:cNvPr id="39" name="Rectangle 38">
                <a:extLst>
                  <a:ext uri="{FF2B5EF4-FFF2-40B4-BE49-F238E27FC236}">
                    <a16:creationId xmlns:a16="http://schemas.microsoft.com/office/drawing/2014/main" xmlns="" id="{C69531D1-BA2F-48E3-A0CC-229CD2848119}"/>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7" name="Graphique 36">
              <a:extLst>
                <a:ext uri="{FF2B5EF4-FFF2-40B4-BE49-F238E27FC236}">
                  <a16:creationId xmlns:a16="http://schemas.microsoft.com/office/drawing/2014/main" xmlns="" id="{9F6CAF6B-39BD-4F13-8967-7D94FDA19CD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660525" y="3254474"/>
              <a:ext cx="679251" cy="679251"/>
            </a:xfrm>
            <a:prstGeom prst="rect">
              <a:avLst/>
            </a:prstGeom>
          </p:spPr>
        </p:pic>
      </p:grpSp>
      <p:graphicFrame>
        <p:nvGraphicFramePr>
          <p:cNvPr id="20" name="Objet 19">
            <a:extLst>
              <a:ext uri="{FF2B5EF4-FFF2-40B4-BE49-F238E27FC236}">
                <a16:creationId xmlns:a16="http://schemas.microsoft.com/office/drawing/2014/main" xmlns="" id="{680B81AA-A525-468B-8F3F-B222C7F28C7A}"/>
              </a:ext>
            </a:extLst>
          </p:cNvPr>
          <p:cNvGraphicFramePr>
            <a:graphicFrameLocks noChangeAspect="1"/>
          </p:cNvGraphicFramePr>
          <p:nvPr>
            <p:extLst>
              <p:ext uri="{D42A27DB-BD31-4B8C-83A1-F6EECF244321}">
                <p14:modId xmlns:p14="http://schemas.microsoft.com/office/powerpoint/2010/main" val="2494480707"/>
              </p:ext>
            </p:extLst>
          </p:nvPr>
        </p:nvGraphicFramePr>
        <p:xfrm>
          <a:off x="4238642" y="3311387"/>
          <a:ext cx="3543300" cy="2162175"/>
        </p:xfrm>
        <a:graphic>
          <a:graphicData uri="http://schemas.openxmlformats.org/presentationml/2006/ole">
            <mc:AlternateContent xmlns:mc="http://schemas.openxmlformats.org/markup-compatibility/2006">
              <mc:Choice xmlns:v="urn:schemas-microsoft-com:vml" Requires="v">
                <p:oleObj spid="_x0000_s9219" name="Worksheet" r:id="rId14" imgW="3543386" imgH="2162060" progId="Excel.Sheet.12">
                  <p:link updateAutomatic="1"/>
                </p:oleObj>
              </mc:Choice>
              <mc:Fallback>
                <p:oleObj name="Worksheet" r:id="rId14" imgW="3543386" imgH="2162060" progId="Excel.Sheet.12">
                  <p:link updateAutomatic="1"/>
                  <p:pic>
                    <p:nvPicPr>
                      <p:cNvPr id="0" name=""/>
                      <p:cNvPicPr/>
                      <p:nvPr/>
                    </p:nvPicPr>
                    <p:blipFill>
                      <a:blip r:embed="rId15"/>
                      <a:stretch>
                        <a:fillRect/>
                      </a:stretch>
                    </p:blipFill>
                    <p:spPr>
                      <a:xfrm>
                        <a:off x="4238642" y="3311387"/>
                        <a:ext cx="3543300" cy="2162175"/>
                      </a:xfrm>
                      <a:prstGeom prst="rect">
                        <a:avLst/>
                      </a:prstGeom>
                    </p:spPr>
                  </p:pic>
                </p:oleObj>
              </mc:Fallback>
            </mc:AlternateContent>
          </a:graphicData>
        </a:graphic>
      </p:graphicFrame>
      <p:graphicFrame>
        <p:nvGraphicFramePr>
          <p:cNvPr id="21" name="Objet 20">
            <a:extLst>
              <a:ext uri="{FF2B5EF4-FFF2-40B4-BE49-F238E27FC236}">
                <a16:creationId xmlns:a16="http://schemas.microsoft.com/office/drawing/2014/main" xmlns="" id="{BF325F0B-D1A9-49E3-9C31-246B2B042DCC}"/>
              </a:ext>
            </a:extLst>
          </p:cNvPr>
          <p:cNvGraphicFramePr>
            <a:graphicFrameLocks noChangeAspect="1"/>
          </p:cNvGraphicFramePr>
          <p:nvPr>
            <p:extLst>
              <p:ext uri="{D42A27DB-BD31-4B8C-83A1-F6EECF244321}">
                <p14:modId xmlns:p14="http://schemas.microsoft.com/office/powerpoint/2010/main" val="1524584725"/>
              </p:ext>
            </p:extLst>
          </p:nvPr>
        </p:nvGraphicFramePr>
        <p:xfrm>
          <a:off x="8237408" y="3288833"/>
          <a:ext cx="3543300" cy="2162175"/>
        </p:xfrm>
        <a:graphic>
          <a:graphicData uri="http://schemas.openxmlformats.org/presentationml/2006/ole">
            <mc:AlternateContent xmlns:mc="http://schemas.openxmlformats.org/markup-compatibility/2006">
              <mc:Choice xmlns:v="urn:schemas-microsoft-com:vml" Requires="v">
                <p:oleObj spid="_x0000_s9220" name="Worksheet" r:id="rId16" imgW="3543386" imgH="2162060" progId="Excel.Sheet.12">
                  <p:link updateAutomatic="1"/>
                </p:oleObj>
              </mc:Choice>
              <mc:Fallback>
                <p:oleObj name="Worksheet" r:id="rId16" imgW="3543386" imgH="2162060" progId="Excel.Sheet.12">
                  <p:link updateAutomatic="1"/>
                  <p:pic>
                    <p:nvPicPr>
                      <p:cNvPr id="0" name=""/>
                      <p:cNvPicPr/>
                      <p:nvPr/>
                    </p:nvPicPr>
                    <p:blipFill>
                      <a:blip r:embed="rId17"/>
                      <a:stretch>
                        <a:fillRect/>
                      </a:stretch>
                    </p:blipFill>
                    <p:spPr>
                      <a:xfrm>
                        <a:off x="8237408" y="3288833"/>
                        <a:ext cx="3543300" cy="2162175"/>
                      </a:xfrm>
                      <a:prstGeom prst="rect">
                        <a:avLst/>
                      </a:prstGeom>
                    </p:spPr>
                  </p:pic>
                </p:oleObj>
              </mc:Fallback>
            </mc:AlternateContent>
          </a:graphicData>
        </a:graphic>
      </p:graphicFrame>
      <p:sp>
        <p:nvSpPr>
          <p:cNvPr id="46" name="Rectangle 45">
            <a:extLst>
              <a:ext uri="{FF2B5EF4-FFF2-40B4-BE49-F238E27FC236}">
                <a16:creationId xmlns:a16="http://schemas.microsoft.com/office/drawing/2014/main" xmlns="" id="{5DF4A0C8-F212-4673-A7FE-205B2B192763}"/>
              </a:ext>
            </a:extLst>
          </p:cNvPr>
          <p:cNvSpPr/>
          <p:nvPr/>
        </p:nvSpPr>
        <p:spPr>
          <a:xfrm>
            <a:off x="4226692" y="2372462"/>
            <a:ext cx="3567200" cy="45312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bg1"/>
                </a:solidFill>
              </a:rPr>
              <a:t>Ventes « live » </a:t>
            </a:r>
          </a:p>
        </p:txBody>
      </p:sp>
      <p:sp>
        <p:nvSpPr>
          <p:cNvPr id="47" name="Rectangle 46">
            <a:extLst>
              <a:ext uri="{FF2B5EF4-FFF2-40B4-BE49-F238E27FC236}">
                <a16:creationId xmlns:a16="http://schemas.microsoft.com/office/drawing/2014/main" xmlns="" id="{8E7D722D-41E9-4D72-BBAD-41255ED1CCB0}"/>
              </a:ext>
            </a:extLst>
          </p:cNvPr>
          <p:cNvSpPr/>
          <p:nvPr/>
        </p:nvSpPr>
        <p:spPr>
          <a:xfrm>
            <a:off x="8225458" y="2372462"/>
            <a:ext cx="3567200" cy="45312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bg1"/>
                </a:solidFill>
              </a:rPr>
              <a:t>Ventes entièrement dématérialisées</a:t>
            </a:r>
          </a:p>
        </p:txBody>
      </p:sp>
      <p:sp>
        <p:nvSpPr>
          <p:cNvPr id="50" name="Rectangle 49">
            <a:extLst>
              <a:ext uri="{FF2B5EF4-FFF2-40B4-BE49-F238E27FC236}">
                <a16:creationId xmlns:a16="http://schemas.microsoft.com/office/drawing/2014/main" xmlns="" id="{B43FB97D-567B-427F-8513-63F6ED033623}"/>
              </a:ext>
            </a:extLst>
          </p:cNvPr>
          <p:cNvSpPr/>
          <p:nvPr/>
        </p:nvSpPr>
        <p:spPr>
          <a:xfrm>
            <a:off x="4563304" y="4176863"/>
            <a:ext cx="506478" cy="276999"/>
          </a:xfrm>
          <a:prstGeom prst="rect">
            <a:avLst/>
          </a:prstGeom>
        </p:spPr>
        <p:txBody>
          <a:bodyPr wrap="square">
            <a:spAutoFit/>
          </a:bodyPr>
          <a:lstStyle/>
          <a:p>
            <a:r>
              <a:rPr lang="fr-FR" sz="1200" dirty="0"/>
              <a:t>Oui</a:t>
            </a:r>
          </a:p>
        </p:txBody>
      </p:sp>
      <p:sp>
        <p:nvSpPr>
          <p:cNvPr id="51" name="Rectangle 50">
            <a:extLst>
              <a:ext uri="{FF2B5EF4-FFF2-40B4-BE49-F238E27FC236}">
                <a16:creationId xmlns:a16="http://schemas.microsoft.com/office/drawing/2014/main" xmlns="" id="{D906E00C-E128-466E-BE77-BAABB52E3882}"/>
              </a:ext>
            </a:extLst>
          </p:cNvPr>
          <p:cNvSpPr/>
          <p:nvPr/>
        </p:nvSpPr>
        <p:spPr>
          <a:xfrm>
            <a:off x="6912836" y="4176863"/>
            <a:ext cx="656955" cy="276999"/>
          </a:xfrm>
          <a:prstGeom prst="rect">
            <a:avLst/>
          </a:prstGeom>
        </p:spPr>
        <p:txBody>
          <a:bodyPr wrap="square">
            <a:spAutoFit/>
          </a:bodyPr>
          <a:lstStyle/>
          <a:p>
            <a:r>
              <a:rPr lang="fr-FR" sz="1200" dirty="0"/>
              <a:t>Non</a:t>
            </a:r>
          </a:p>
        </p:txBody>
      </p:sp>
      <p:sp>
        <p:nvSpPr>
          <p:cNvPr id="52" name="Rectangle 51">
            <a:extLst>
              <a:ext uri="{FF2B5EF4-FFF2-40B4-BE49-F238E27FC236}">
                <a16:creationId xmlns:a16="http://schemas.microsoft.com/office/drawing/2014/main" xmlns="" id="{BC350A55-869F-42C3-8D4D-39C323F89D9E}"/>
              </a:ext>
            </a:extLst>
          </p:cNvPr>
          <p:cNvSpPr/>
          <p:nvPr/>
        </p:nvSpPr>
        <p:spPr>
          <a:xfrm>
            <a:off x="8497991" y="4176863"/>
            <a:ext cx="506478" cy="276999"/>
          </a:xfrm>
          <a:prstGeom prst="rect">
            <a:avLst/>
          </a:prstGeom>
        </p:spPr>
        <p:txBody>
          <a:bodyPr wrap="square">
            <a:spAutoFit/>
          </a:bodyPr>
          <a:lstStyle/>
          <a:p>
            <a:r>
              <a:rPr lang="fr-FR" sz="1200" dirty="0"/>
              <a:t>Oui</a:t>
            </a:r>
          </a:p>
        </p:txBody>
      </p:sp>
      <p:sp>
        <p:nvSpPr>
          <p:cNvPr id="53" name="Rectangle 52">
            <a:extLst>
              <a:ext uri="{FF2B5EF4-FFF2-40B4-BE49-F238E27FC236}">
                <a16:creationId xmlns:a16="http://schemas.microsoft.com/office/drawing/2014/main" xmlns="" id="{10356093-FC50-4889-B215-A6818A766E63}"/>
              </a:ext>
            </a:extLst>
          </p:cNvPr>
          <p:cNvSpPr/>
          <p:nvPr/>
        </p:nvSpPr>
        <p:spPr>
          <a:xfrm>
            <a:off x="10847523" y="4176863"/>
            <a:ext cx="656955" cy="276999"/>
          </a:xfrm>
          <a:prstGeom prst="rect">
            <a:avLst/>
          </a:prstGeom>
        </p:spPr>
        <p:txBody>
          <a:bodyPr wrap="square">
            <a:spAutoFit/>
          </a:bodyPr>
          <a:lstStyle/>
          <a:p>
            <a:r>
              <a:rPr lang="fr-FR" sz="1200" dirty="0"/>
              <a:t>Non</a:t>
            </a:r>
          </a:p>
        </p:txBody>
      </p:sp>
      <p:sp>
        <p:nvSpPr>
          <p:cNvPr id="54" name="Rectangle 53">
            <a:extLst>
              <a:ext uri="{FF2B5EF4-FFF2-40B4-BE49-F238E27FC236}">
                <a16:creationId xmlns:a16="http://schemas.microsoft.com/office/drawing/2014/main" xmlns="" id="{EC502EEA-D5EE-40E0-BAC7-6C7F3D2A136E}"/>
              </a:ext>
            </a:extLst>
          </p:cNvPr>
          <p:cNvSpPr/>
          <p:nvPr/>
        </p:nvSpPr>
        <p:spPr>
          <a:xfrm>
            <a:off x="4563303" y="5730138"/>
            <a:ext cx="2780969" cy="707886"/>
          </a:xfrm>
          <a:prstGeom prst="rect">
            <a:avLst/>
          </a:prstGeom>
          <a:ln>
            <a:solidFill>
              <a:schemeClr val="bg1">
                <a:lumMod val="50000"/>
              </a:schemeClr>
            </a:solidFill>
          </a:ln>
        </p:spPr>
        <p:txBody>
          <a:bodyPr wrap="square">
            <a:spAutoFit/>
          </a:bodyPr>
          <a:lstStyle/>
          <a:p>
            <a:r>
              <a:rPr lang="fr-FR" sz="1000" dirty="0">
                <a:ea typeface="Open Sans" panose="020B0606030504020204" pitchFamily="34" charset="0"/>
                <a:cs typeface="Open Sans" panose="020B0606030504020204" pitchFamily="34" charset="0"/>
              </a:rPr>
              <a:t>24% des maisons de ventes dont le montant de ventes en 2019 était de </a:t>
            </a:r>
            <a:r>
              <a:rPr lang="fr-FR" sz="1000" dirty="0">
                <a:latin typeface="Arial" panose="020B0604020202020204" pitchFamily="34" charset="0"/>
              </a:rPr>
              <a:t>≤ 2 M€ </a:t>
            </a:r>
          </a:p>
          <a:p>
            <a:r>
              <a:rPr lang="fr-FR" sz="1000" b="1" dirty="0">
                <a:solidFill>
                  <a:srgbClr val="00B050"/>
                </a:solidFill>
                <a:latin typeface="Arial" panose="020B0604020202020204" pitchFamily="34" charset="0"/>
              </a:rPr>
              <a:t>78% </a:t>
            </a:r>
            <a:r>
              <a:rPr lang="fr-FR" sz="1000" dirty="0">
                <a:latin typeface="Arial" panose="020B0604020202020204" pitchFamily="34" charset="0"/>
              </a:rPr>
              <a:t>des </a:t>
            </a:r>
            <a:r>
              <a:rPr lang="fr-FR" sz="1000" dirty="0">
                <a:ea typeface="Open Sans" panose="020B0606030504020204" pitchFamily="34" charset="0"/>
                <a:cs typeface="Open Sans" panose="020B0606030504020204" pitchFamily="34" charset="0"/>
              </a:rPr>
              <a:t>maisons de ventes dont le montant de ventes en 2019 était de </a:t>
            </a:r>
            <a:r>
              <a:rPr lang="fr-FR" sz="1000" dirty="0">
                <a:latin typeface="Arial" panose="020B0604020202020204" pitchFamily="34" charset="0"/>
              </a:rPr>
              <a:t>≤ 2 M€ + 15 M€</a:t>
            </a:r>
          </a:p>
        </p:txBody>
      </p:sp>
      <p:sp>
        <p:nvSpPr>
          <p:cNvPr id="55" name="Rectangle 54">
            <a:extLst>
              <a:ext uri="{FF2B5EF4-FFF2-40B4-BE49-F238E27FC236}">
                <a16:creationId xmlns:a16="http://schemas.microsoft.com/office/drawing/2014/main" xmlns="" id="{7CC7387A-FA72-49B4-BC59-054962B3FEEE}"/>
              </a:ext>
            </a:extLst>
          </p:cNvPr>
          <p:cNvSpPr/>
          <p:nvPr/>
        </p:nvSpPr>
        <p:spPr>
          <a:xfrm>
            <a:off x="8749967" y="5730138"/>
            <a:ext cx="2780969" cy="707886"/>
          </a:xfrm>
          <a:prstGeom prst="rect">
            <a:avLst/>
          </a:prstGeom>
          <a:ln>
            <a:solidFill>
              <a:schemeClr val="bg1">
                <a:lumMod val="50000"/>
              </a:schemeClr>
            </a:solidFill>
          </a:ln>
        </p:spPr>
        <p:txBody>
          <a:bodyPr wrap="square">
            <a:spAutoFit/>
          </a:bodyPr>
          <a:lstStyle/>
          <a:p>
            <a:r>
              <a:rPr lang="fr-FR" sz="1000" dirty="0">
                <a:ea typeface="Open Sans" panose="020B0606030504020204" pitchFamily="34" charset="0"/>
                <a:cs typeface="Open Sans" panose="020B0606030504020204" pitchFamily="34" charset="0"/>
              </a:rPr>
              <a:t>20% des maisons de ventes dont le montant de ventes en 2019 était de </a:t>
            </a:r>
            <a:r>
              <a:rPr lang="fr-FR" sz="1000" dirty="0">
                <a:latin typeface="Arial" panose="020B0604020202020204" pitchFamily="34" charset="0"/>
              </a:rPr>
              <a:t>≤ 2 M€ </a:t>
            </a:r>
          </a:p>
          <a:p>
            <a:r>
              <a:rPr lang="fr-FR" sz="1000" b="1" dirty="0">
                <a:solidFill>
                  <a:srgbClr val="00B050"/>
                </a:solidFill>
                <a:latin typeface="Arial" panose="020B0604020202020204" pitchFamily="34" charset="0"/>
              </a:rPr>
              <a:t>81%</a:t>
            </a:r>
            <a:r>
              <a:rPr lang="fr-FR" sz="1000" dirty="0">
                <a:solidFill>
                  <a:srgbClr val="00B050"/>
                </a:solidFill>
                <a:latin typeface="Arial" panose="020B0604020202020204" pitchFamily="34" charset="0"/>
              </a:rPr>
              <a:t> </a:t>
            </a:r>
            <a:r>
              <a:rPr lang="fr-FR" sz="1000" dirty="0">
                <a:latin typeface="Arial" panose="020B0604020202020204" pitchFamily="34" charset="0"/>
              </a:rPr>
              <a:t>des </a:t>
            </a:r>
            <a:r>
              <a:rPr lang="fr-FR" sz="1000" dirty="0">
                <a:ea typeface="Open Sans" panose="020B0606030504020204" pitchFamily="34" charset="0"/>
                <a:cs typeface="Open Sans" panose="020B0606030504020204" pitchFamily="34" charset="0"/>
              </a:rPr>
              <a:t>maisons de ventes dont le montant de ventes en 2019 était de </a:t>
            </a:r>
            <a:r>
              <a:rPr lang="fr-FR" sz="1000" dirty="0">
                <a:latin typeface="Arial" panose="020B0604020202020204" pitchFamily="34" charset="0"/>
              </a:rPr>
              <a:t>≤ 2 M€ + 15 M€</a:t>
            </a:r>
          </a:p>
        </p:txBody>
      </p:sp>
    </p:spTree>
    <p:extLst>
      <p:ext uri="{BB962C8B-B14F-4D97-AF65-F5344CB8AC3E}">
        <p14:creationId xmlns:p14="http://schemas.microsoft.com/office/powerpoint/2010/main" val="4879411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left)">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Paiement sur le site Internet des maisons de ventes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22</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802886"/>
            <a:ext cx="11141652" cy="4328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C2. Proposez-vous le paiement en ligne sur votre site Internet ?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584775"/>
          </a:xfrm>
          <a:prstGeom prst="rect">
            <a:avLst/>
          </a:prstGeom>
        </p:spPr>
        <p:txBody>
          <a:bodyPr wrap="square">
            <a:spAutoFit/>
          </a:bodyPr>
          <a:lstStyle/>
          <a:p>
            <a:pPr marL="285750" lvl="0" indent="-285750">
              <a:buFont typeface="Arial" panose="020B0604020202020204" pitchFamily="34" charset="0"/>
              <a:buChar char="•"/>
            </a:pPr>
            <a:r>
              <a:rPr lang="fr-FR" sz="1600" dirty="0">
                <a:ea typeface="Open Sans" panose="020B0606030504020204" pitchFamily="34" charset="0"/>
                <a:cs typeface="Open Sans" panose="020B0606030504020204" pitchFamily="34" charset="0"/>
              </a:rPr>
              <a:t>Parmi les maisons de ventes qui proposent des ventes « </a:t>
            </a:r>
            <a:r>
              <a:rPr lang="fr-FR" sz="1600" i="1" dirty="0">
                <a:ea typeface="Open Sans" panose="020B0606030504020204" pitchFamily="34" charset="0"/>
                <a:cs typeface="Open Sans" panose="020B0606030504020204" pitchFamily="34" charset="0"/>
              </a:rPr>
              <a:t>live »</a:t>
            </a:r>
            <a:r>
              <a:rPr lang="fr-FR" sz="1600" dirty="0">
                <a:ea typeface="Open Sans" panose="020B0606030504020204" pitchFamily="34" charset="0"/>
                <a:cs typeface="Open Sans" panose="020B0606030504020204" pitchFamily="34" charset="0"/>
              </a:rPr>
              <a:t> ou dématérialisées sur leur site, 6 / 10 permettent le paiement en ligne via leur site Internet.</a:t>
            </a:r>
            <a:endParaRPr kumimoji="0" lang="fr-FR" sz="1600" i="0" u="none" strike="noStrike" kern="1200" cap="none" spc="0" normalizeH="0" baseline="0" noProof="0" dirty="0">
              <a:ln>
                <a:noFill/>
              </a:ln>
              <a:effectLst/>
              <a:uLnTx/>
              <a:uFillTx/>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xmlns="" id="{50675CD6-E635-4B55-BFB4-6B14F4DCCB85}"/>
              </a:ext>
            </a:extLst>
          </p:cNvPr>
          <p:cNvSpPr/>
          <p:nvPr/>
        </p:nvSpPr>
        <p:spPr>
          <a:xfrm>
            <a:off x="3761948" y="2768776"/>
            <a:ext cx="3575767" cy="400110"/>
          </a:xfrm>
          <a:prstGeom prst="rect">
            <a:avLst/>
          </a:prstGeom>
          <a:noFill/>
          <a:ln>
            <a:noFill/>
          </a:ln>
        </p:spPr>
        <p:txBody>
          <a:bodyPr wrap="square">
            <a:spAutoFit/>
          </a:bodyPr>
          <a:lstStyle/>
          <a:p>
            <a:pPr algn="ctr"/>
            <a:r>
              <a:rPr lang="fr-FR" sz="1000" dirty="0"/>
              <a:t>Maisons de ventes organisant des ventes « </a:t>
            </a:r>
            <a:r>
              <a:rPr lang="fr-FR" sz="1000" i="1" dirty="0"/>
              <a:t>live</a:t>
            </a:r>
            <a:r>
              <a:rPr lang="fr-FR" sz="1000" dirty="0"/>
              <a:t> » ou dématérialisées sur leur site Internet (Base = 44)</a:t>
            </a:r>
          </a:p>
        </p:txBody>
      </p:sp>
      <p:sp>
        <p:nvSpPr>
          <p:cNvPr id="3" name="Rectangle 2">
            <a:extLst>
              <a:ext uri="{FF2B5EF4-FFF2-40B4-BE49-F238E27FC236}">
                <a16:creationId xmlns:a16="http://schemas.microsoft.com/office/drawing/2014/main" xmlns="" id="{493F6FF8-908B-4C0C-A804-EEA7BC4CAB1C}"/>
              </a:ext>
            </a:extLst>
          </p:cNvPr>
          <p:cNvSpPr/>
          <p:nvPr/>
        </p:nvSpPr>
        <p:spPr>
          <a:xfrm>
            <a:off x="3761948" y="2328774"/>
            <a:ext cx="3607826" cy="440002"/>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lt1"/>
                </a:solidFill>
              </a:rPr>
              <a:t>Paiement en ligne disponible sur le site Internet </a:t>
            </a:r>
          </a:p>
        </p:txBody>
      </p:sp>
      <p:graphicFrame>
        <p:nvGraphicFramePr>
          <p:cNvPr id="4" name="Objet 3">
            <a:extLst>
              <a:ext uri="{FF2B5EF4-FFF2-40B4-BE49-F238E27FC236}">
                <a16:creationId xmlns:a16="http://schemas.microsoft.com/office/drawing/2014/main" xmlns="" id="{EAF482FB-F56F-4935-BDA7-DB8F5421B59C}"/>
              </a:ext>
            </a:extLst>
          </p:cNvPr>
          <p:cNvGraphicFramePr>
            <a:graphicFrameLocks noChangeAspect="1"/>
          </p:cNvGraphicFramePr>
          <p:nvPr>
            <p:extLst>
              <p:ext uri="{D42A27DB-BD31-4B8C-83A1-F6EECF244321}">
                <p14:modId xmlns:p14="http://schemas.microsoft.com/office/powerpoint/2010/main" val="4090231171"/>
              </p:ext>
            </p:extLst>
          </p:nvPr>
        </p:nvGraphicFramePr>
        <p:xfrm>
          <a:off x="3761948" y="3854626"/>
          <a:ext cx="3543300" cy="2171700"/>
        </p:xfrm>
        <a:graphic>
          <a:graphicData uri="http://schemas.openxmlformats.org/presentationml/2006/ole">
            <mc:AlternateContent xmlns:mc="http://schemas.openxmlformats.org/markup-compatibility/2006">
              <mc:Choice xmlns:v="urn:schemas-microsoft-com:vml" Requires="v">
                <p:oleObj spid="_x0000_s10242" name="Worksheet" r:id="rId4" imgW="3543386" imgH="2171700" progId="Excel.Sheet.12">
                  <p:link updateAutomatic="1"/>
                </p:oleObj>
              </mc:Choice>
              <mc:Fallback>
                <p:oleObj name="Worksheet" r:id="rId4" imgW="3543386" imgH="2171700" progId="Excel.Sheet.12">
                  <p:link updateAutomatic="1"/>
                  <p:pic>
                    <p:nvPicPr>
                      <p:cNvPr id="4" name="Objet 3">
                        <a:extLst>
                          <a:ext uri="{FF2B5EF4-FFF2-40B4-BE49-F238E27FC236}">
                            <a16:creationId xmlns:a16="http://schemas.microsoft.com/office/drawing/2014/main" xmlns="" id="{EAF482FB-F56F-4935-BDA7-DB8F5421B59C}"/>
                          </a:ext>
                        </a:extLst>
                      </p:cNvPr>
                      <p:cNvPicPr/>
                      <p:nvPr/>
                    </p:nvPicPr>
                    <p:blipFill>
                      <a:blip r:embed="rId5"/>
                      <a:stretch>
                        <a:fillRect/>
                      </a:stretch>
                    </p:blipFill>
                    <p:spPr>
                      <a:xfrm>
                        <a:off x="3761948" y="3854626"/>
                        <a:ext cx="3543300" cy="2171700"/>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xmlns="" id="{533256B3-A07C-46C0-B8DB-576A4AA73B0E}"/>
              </a:ext>
            </a:extLst>
          </p:cNvPr>
          <p:cNvSpPr/>
          <p:nvPr/>
        </p:nvSpPr>
        <p:spPr>
          <a:xfrm>
            <a:off x="4129963" y="4834616"/>
            <a:ext cx="506478" cy="276999"/>
          </a:xfrm>
          <a:prstGeom prst="rect">
            <a:avLst/>
          </a:prstGeom>
        </p:spPr>
        <p:txBody>
          <a:bodyPr wrap="square">
            <a:spAutoFit/>
          </a:bodyPr>
          <a:lstStyle/>
          <a:p>
            <a:r>
              <a:rPr lang="fr-FR" sz="1200" dirty="0"/>
              <a:t>Oui</a:t>
            </a:r>
          </a:p>
        </p:txBody>
      </p:sp>
      <p:sp>
        <p:nvSpPr>
          <p:cNvPr id="17" name="Rectangle 16">
            <a:extLst>
              <a:ext uri="{FF2B5EF4-FFF2-40B4-BE49-F238E27FC236}">
                <a16:creationId xmlns:a16="http://schemas.microsoft.com/office/drawing/2014/main" xmlns="" id="{9AE853CB-EBFE-4AC6-9F70-FA425836E102}"/>
              </a:ext>
            </a:extLst>
          </p:cNvPr>
          <p:cNvSpPr/>
          <p:nvPr/>
        </p:nvSpPr>
        <p:spPr>
          <a:xfrm>
            <a:off x="6440244" y="4834616"/>
            <a:ext cx="656955" cy="276999"/>
          </a:xfrm>
          <a:prstGeom prst="rect">
            <a:avLst/>
          </a:prstGeom>
        </p:spPr>
        <p:txBody>
          <a:bodyPr wrap="square">
            <a:spAutoFit/>
          </a:bodyPr>
          <a:lstStyle/>
          <a:p>
            <a:r>
              <a:rPr lang="fr-FR" sz="1200" dirty="0"/>
              <a:t>Non</a:t>
            </a:r>
          </a:p>
        </p:txBody>
      </p:sp>
      <p:pic>
        <p:nvPicPr>
          <p:cNvPr id="9" name="Graphique 8">
            <a:extLst>
              <a:ext uri="{FF2B5EF4-FFF2-40B4-BE49-F238E27FC236}">
                <a16:creationId xmlns:a16="http://schemas.microsoft.com/office/drawing/2014/main" xmlns="" id="{C9CE6B84-88FB-46DB-9BD2-E2B839CE449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544826" y="2308812"/>
            <a:ext cx="465967" cy="465967"/>
          </a:xfrm>
          <a:prstGeom prst="rect">
            <a:avLst/>
          </a:prstGeom>
        </p:spPr>
      </p:pic>
    </p:spTree>
    <p:extLst>
      <p:ext uri="{BB962C8B-B14F-4D97-AF65-F5344CB8AC3E}">
        <p14:creationId xmlns:p14="http://schemas.microsoft.com/office/powerpoint/2010/main" val="173166999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xmlns="" id="{EE925546-3E7E-4DD2-9B87-E3EA00972E95}"/>
              </a:ext>
            </a:extLst>
          </p:cNvPr>
          <p:cNvGraphicFramePr>
            <a:graphicFrameLocks noChangeAspect="1"/>
          </p:cNvGraphicFramePr>
          <p:nvPr>
            <p:extLst>
              <p:ext uri="{D42A27DB-BD31-4B8C-83A1-F6EECF244321}">
                <p14:modId xmlns:p14="http://schemas.microsoft.com/office/powerpoint/2010/main" val="650531386"/>
              </p:ext>
            </p:extLst>
          </p:nvPr>
        </p:nvGraphicFramePr>
        <p:xfrm>
          <a:off x="1924940" y="2751947"/>
          <a:ext cx="6143625" cy="2733675"/>
        </p:xfrm>
        <a:graphic>
          <a:graphicData uri="http://schemas.openxmlformats.org/presentationml/2006/ole">
            <mc:AlternateContent xmlns:mc="http://schemas.openxmlformats.org/markup-compatibility/2006">
              <mc:Choice xmlns:v="urn:schemas-microsoft-com:vml" Requires="v">
                <p:oleObj spid="_x0000_s11266" name="Worksheet" r:id="rId4" imgW="6143474" imgH="2733560" progId="Excel.Sheet.12">
                  <p:link updateAutomatic="1"/>
                </p:oleObj>
              </mc:Choice>
              <mc:Fallback>
                <p:oleObj name="Worksheet" r:id="rId4" imgW="6143474" imgH="2733560" progId="Excel.Sheet.12">
                  <p:link updateAutomatic="1"/>
                  <p:pic>
                    <p:nvPicPr>
                      <p:cNvPr id="0" name=""/>
                      <p:cNvPicPr/>
                      <p:nvPr/>
                    </p:nvPicPr>
                    <p:blipFill>
                      <a:blip r:embed="rId5"/>
                      <a:stretch>
                        <a:fillRect/>
                      </a:stretch>
                    </p:blipFill>
                    <p:spPr>
                      <a:xfrm>
                        <a:off x="1924940" y="2751947"/>
                        <a:ext cx="6143625" cy="2733675"/>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Moyens pour garantir la solvabilité de l’acheteur</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23</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749728"/>
            <a:ext cx="11141652" cy="2804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C8. Comment vous assurez-vous de la solvabilité de vos acheteurs en ligne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2030155"/>
            <a:ext cx="8432664" cy="246221"/>
          </a:xfrm>
          <a:prstGeom prst="rect">
            <a:avLst/>
          </a:prstGeom>
          <a:noFill/>
          <a:ln>
            <a:noFill/>
          </a:ln>
        </p:spPr>
        <p:txBody>
          <a:bodyPr wrap="square">
            <a:spAutoFit/>
          </a:bodyPr>
          <a:lstStyle/>
          <a:p>
            <a:r>
              <a:rPr lang="fr-FR" sz="1000" dirty="0"/>
              <a:t>Maisons de ventes réalisant des ventes électroniques (Base = 207)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9930369" cy="954107"/>
          </a:xfrm>
          <a:prstGeom prst="rect">
            <a:avLst/>
          </a:prstGeom>
        </p:spPr>
        <p:txBody>
          <a:bodyPr wrap="square">
            <a:spAutoFit/>
          </a:bodyPr>
          <a:lstStyle/>
          <a:p>
            <a:pPr marL="285750" lvl="0" indent="-285750">
              <a:buFont typeface="Arial" panose="020B0604020202020204" pitchFamily="34" charset="0"/>
              <a:buChar char="•"/>
            </a:pPr>
            <a:r>
              <a:rPr lang="fr-FR" sz="1400" dirty="0">
                <a:ea typeface="Open Sans" panose="020B0606030504020204" pitchFamily="34" charset="0"/>
                <a:cs typeface="Open Sans" panose="020B0606030504020204" pitchFamily="34" charset="0"/>
              </a:rPr>
              <a:t>Différence dans la manière de vérifier  la solvabilité de l’acheteur avant vente : les maisons de vente </a:t>
            </a:r>
            <a:r>
              <a:rPr lang="fr-FR" sz="1400" dirty="0">
                <a:solidFill>
                  <a:srgbClr val="014537"/>
                </a:solidFill>
                <a:latin typeface="Arial" charset="0"/>
                <a:cs typeface="Arial" charset="0"/>
              </a:rPr>
              <a:t>ayant réalisé moins de 2 millions d’euros de montant de vente en 2019 </a:t>
            </a:r>
            <a:r>
              <a:rPr lang="fr-FR" sz="1400" dirty="0">
                <a:ea typeface="Open Sans" panose="020B0606030504020204" pitchFamily="34" charset="0"/>
                <a:cs typeface="Open Sans" panose="020B0606030504020204" pitchFamily="34" charset="0"/>
              </a:rPr>
              <a:t>se servent davantage des services des plateformes ; celles ayant </a:t>
            </a:r>
            <a:r>
              <a:rPr lang="fr-FR" sz="1400" dirty="0">
                <a:solidFill>
                  <a:srgbClr val="014537"/>
                </a:solidFill>
                <a:latin typeface="Arial" charset="0"/>
                <a:cs typeface="Arial" charset="0"/>
              </a:rPr>
              <a:t>réalisé plus de 15 millions d’euros de montant de vente en 2019 </a:t>
            </a:r>
            <a:r>
              <a:rPr lang="fr-FR" sz="1400" dirty="0">
                <a:ea typeface="Open Sans" panose="020B0606030504020204" pitchFamily="34" charset="0"/>
                <a:cs typeface="Open Sans" panose="020B0606030504020204" pitchFamily="34" charset="0"/>
              </a:rPr>
              <a:t>exploitent davantage leur fichier ou utilisent des moyens directs de vérification (transactions test, prises d’empreinte bancaire). </a:t>
            </a:r>
            <a:endParaRPr kumimoji="0" lang="fr-FR" sz="1400" i="0" u="none" strike="noStrike" kern="1200" cap="none" spc="0" normalizeH="0" baseline="0" noProof="0" dirty="0">
              <a:ln>
                <a:noFill/>
              </a:ln>
              <a:effectLst/>
              <a:uLnTx/>
              <a:uFillTx/>
              <a:ea typeface="Open Sans" panose="020B0606030504020204" pitchFamily="34" charset="0"/>
              <a:cs typeface="Open Sans" panose="020B0606030504020204" pitchFamily="34" charset="0"/>
            </a:endParaRPr>
          </a:p>
        </p:txBody>
      </p:sp>
      <p:graphicFrame>
        <p:nvGraphicFramePr>
          <p:cNvPr id="3" name="Tableau 2">
            <a:extLst>
              <a:ext uri="{FF2B5EF4-FFF2-40B4-BE49-F238E27FC236}">
                <a16:creationId xmlns:a16="http://schemas.microsoft.com/office/drawing/2014/main" xmlns="" id="{62F1DF94-FEE1-4EFD-8908-7BBC2D484992}"/>
              </a:ext>
            </a:extLst>
          </p:cNvPr>
          <p:cNvGraphicFramePr>
            <a:graphicFrameLocks noGrp="1"/>
          </p:cNvGraphicFramePr>
          <p:nvPr>
            <p:extLst>
              <p:ext uri="{D42A27DB-BD31-4B8C-83A1-F6EECF244321}">
                <p14:modId xmlns:p14="http://schemas.microsoft.com/office/powerpoint/2010/main" val="1608548362"/>
              </p:ext>
            </p:extLst>
          </p:nvPr>
        </p:nvGraphicFramePr>
        <p:xfrm>
          <a:off x="368436" y="2870200"/>
          <a:ext cx="4628317" cy="2471232"/>
        </p:xfrm>
        <a:graphic>
          <a:graphicData uri="http://schemas.openxmlformats.org/drawingml/2006/table">
            <a:tbl>
              <a:tblPr>
                <a:tableStyleId>{5C22544A-7EE6-4342-B048-85BDC9FD1C3A}</a:tableStyleId>
              </a:tblPr>
              <a:tblGrid>
                <a:gridCol w="4628317">
                  <a:extLst>
                    <a:ext uri="{9D8B030D-6E8A-4147-A177-3AD203B41FA5}">
                      <a16:colId xmlns:a16="http://schemas.microsoft.com/office/drawing/2014/main" xmlns="" val="4158029256"/>
                    </a:ext>
                  </a:extLst>
                </a:gridCol>
              </a:tblGrid>
              <a:tr h="617808">
                <a:tc>
                  <a:txBody>
                    <a:bodyPr/>
                    <a:lstStyle/>
                    <a:p>
                      <a:pPr algn="r" fontAlgn="ctr"/>
                      <a:r>
                        <a:rPr lang="fr-FR" sz="1200" u="none" strike="noStrike" dirty="0">
                          <a:effectLst/>
                        </a:rPr>
                        <a:t>Votre vente est accessible par une </a:t>
                      </a:r>
                      <a:r>
                        <a:rPr lang="fr-FR" sz="1200" b="1" u="none" strike="noStrike" dirty="0">
                          <a:solidFill>
                            <a:srgbClr val="3EAD95"/>
                          </a:solidFill>
                          <a:effectLst/>
                        </a:rPr>
                        <a:t>plateforme</a:t>
                      </a:r>
                      <a:r>
                        <a:rPr lang="fr-FR" sz="1200" u="none" strike="noStrike" dirty="0">
                          <a:effectLst/>
                        </a:rPr>
                        <a:t> qui procède au contrôle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856451214"/>
                  </a:ext>
                </a:extLst>
              </a:tr>
              <a:tr h="617808">
                <a:tc>
                  <a:txBody>
                    <a:bodyPr/>
                    <a:lstStyle/>
                    <a:p>
                      <a:pPr algn="r" fontAlgn="ctr"/>
                      <a:r>
                        <a:rPr lang="fr-FR" sz="1200" u="none" strike="noStrike" dirty="0">
                          <a:effectLst/>
                        </a:rPr>
                        <a:t>Par des </a:t>
                      </a:r>
                      <a:r>
                        <a:rPr lang="fr-FR" sz="1200" b="1" u="none" strike="noStrike" dirty="0">
                          <a:solidFill>
                            <a:srgbClr val="3EAD95"/>
                          </a:solidFill>
                          <a:effectLst/>
                        </a:rPr>
                        <a:t>contrôles préalables </a:t>
                      </a:r>
                      <a:r>
                        <a:rPr lang="fr-FR" sz="1200" u="none" strike="noStrike" dirty="0">
                          <a:effectLst/>
                        </a:rPr>
                        <a:t>à la vente </a:t>
                      </a:r>
                    </a:p>
                    <a:p>
                      <a:pPr algn="r" fontAlgn="ctr"/>
                      <a:r>
                        <a:rPr lang="fr-FR" sz="1000" u="none" strike="noStrike" dirty="0">
                          <a:effectLst/>
                        </a:rPr>
                        <a:t>(consultation d'un fichier des impayés ; transaction test pour vérifier les données du moyen de paiement à distance..)</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389825912"/>
                  </a:ext>
                </a:extLst>
              </a:tr>
              <a:tr h="617808">
                <a:tc>
                  <a:txBody>
                    <a:bodyPr/>
                    <a:lstStyle/>
                    <a:p>
                      <a:pPr algn="r" fontAlgn="ctr"/>
                      <a:r>
                        <a:rPr lang="fr-FR" sz="1200" u="none" strike="noStrike" dirty="0">
                          <a:effectLst/>
                        </a:rPr>
                        <a:t>Prise d'empreinte de </a:t>
                      </a:r>
                      <a:r>
                        <a:rPr lang="fr-FR" sz="1200" b="1" u="none" strike="noStrike" dirty="0">
                          <a:solidFill>
                            <a:srgbClr val="3EAD95"/>
                          </a:solidFill>
                          <a:effectLst/>
                        </a:rPr>
                        <a:t>carte bancaire </a:t>
                      </a:r>
                      <a:r>
                        <a:rPr lang="fr-FR" sz="1200" u="none" strike="noStrike" dirty="0">
                          <a:effectLst/>
                        </a:rPr>
                        <a:t>(pré-autorisation de débit d'un montant), paiement en ligne d'un montant, pour pouvoir participer aux enchères sur tout ou partie des biens proposés en vente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001707331"/>
                  </a:ext>
                </a:extLst>
              </a:tr>
              <a:tr h="617808">
                <a:tc>
                  <a:txBody>
                    <a:bodyPr/>
                    <a:lstStyle/>
                    <a:p>
                      <a:pPr algn="r" fontAlgn="ctr"/>
                      <a:r>
                        <a:rPr lang="fr-FR" sz="1200" u="none" strike="noStrike" dirty="0">
                          <a:effectLst/>
                        </a:rPr>
                        <a:t>Autre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4045877614"/>
                  </a:ext>
                </a:extLst>
              </a:tr>
            </a:tbl>
          </a:graphicData>
        </a:graphic>
      </p:graphicFrame>
      <p:graphicFrame>
        <p:nvGraphicFramePr>
          <p:cNvPr id="9" name="Tableau 8">
            <a:extLst>
              <a:ext uri="{FF2B5EF4-FFF2-40B4-BE49-F238E27FC236}">
                <a16:creationId xmlns:a16="http://schemas.microsoft.com/office/drawing/2014/main" xmlns="" id="{99ECF8AA-2C16-4575-B65D-B85D76B2158B}"/>
              </a:ext>
            </a:extLst>
          </p:cNvPr>
          <p:cNvGraphicFramePr>
            <a:graphicFrameLocks noGrp="1"/>
          </p:cNvGraphicFramePr>
          <p:nvPr>
            <p:extLst>
              <p:ext uri="{D42A27DB-BD31-4B8C-83A1-F6EECF244321}">
                <p14:modId xmlns:p14="http://schemas.microsoft.com/office/powerpoint/2010/main" val="3361117739"/>
              </p:ext>
            </p:extLst>
          </p:nvPr>
        </p:nvGraphicFramePr>
        <p:xfrm>
          <a:off x="8167296" y="2374185"/>
          <a:ext cx="3183748" cy="323850"/>
        </p:xfrm>
        <a:graphic>
          <a:graphicData uri="http://schemas.openxmlformats.org/drawingml/2006/table">
            <a:tbl>
              <a:tblPr/>
              <a:tblGrid>
                <a:gridCol w="795937">
                  <a:extLst>
                    <a:ext uri="{9D8B030D-6E8A-4147-A177-3AD203B41FA5}">
                      <a16:colId xmlns:a16="http://schemas.microsoft.com/office/drawing/2014/main" xmlns="" val="97474015"/>
                    </a:ext>
                  </a:extLst>
                </a:gridCol>
                <a:gridCol w="795937">
                  <a:extLst>
                    <a:ext uri="{9D8B030D-6E8A-4147-A177-3AD203B41FA5}">
                      <a16:colId xmlns:a16="http://schemas.microsoft.com/office/drawing/2014/main" xmlns="" val="3406220932"/>
                    </a:ext>
                  </a:extLst>
                </a:gridCol>
                <a:gridCol w="795937">
                  <a:extLst>
                    <a:ext uri="{9D8B030D-6E8A-4147-A177-3AD203B41FA5}">
                      <a16:colId xmlns:a16="http://schemas.microsoft.com/office/drawing/2014/main" xmlns="" val="3507127428"/>
                    </a:ext>
                  </a:extLst>
                </a:gridCol>
                <a:gridCol w="795937">
                  <a:extLst>
                    <a:ext uri="{9D8B030D-6E8A-4147-A177-3AD203B41FA5}">
                      <a16:colId xmlns:a16="http://schemas.microsoft.com/office/drawing/2014/main" xmlns="" val="1475343339"/>
                    </a:ext>
                  </a:extLst>
                </a:gridCol>
              </a:tblGrid>
              <a:tr h="0">
                <a:tc gridSpan="4">
                  <a:txBody>
                    <a:bodyPr/>
                    <a:lstStyle/>
                    <a:p>
                      <a:pPr algn="ctr" fontAlgn="ctr"/>
                      <a:endParaRPr lang="fr-FR" sz="10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632795933"/>
                  </a:ext>
                </a:extLst>
              </a:tr>
              <a:tr h="82863">
                <a:tc>
                  <a:txBody>
                    <a:bodyPr/>
                    <a:lstStyle/>
                    <a:p>
                      <a:pPr algn="ctr" fontAlgn="ctr"/>
                      <a:r>
                        <a:rPr lang="fr-FR" sz="1000" b="0" i="0" u="none" strike="noStrike">
                          <a:solidFill>
                            <a:srgbClr val="FFFFFF"/>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83A46"/>
                    </a:solidFill>
                  </a:tcPr>
                </a:tc>
                <a:tc>
                  <a:txBody>
                    <a:bodyPr/>
                    <a:lstStyle/>
                    <a:p>
                      <a:pPr algn="ctr" fontAlgn="ctr"/>
                      <a:r>
                        <a:rPr lang="fr-FR" sz="1000" b="0" i="0" u="none" strike="noStrike">
                          <a:solidFill>
                            <a:srgbClr val="FFFFFF"/>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83A46"/>
                    </a:solidFill>
                  </a:tcPr>
                </a:tc>
                <a:tc>
                  <a:txBody>
                    <a:bodyPr/>
                    <a:lstStyle/>
                    <a:p>
                      <a:pPr algn="ctr" fontAlgn="ctr"/>
                      <a:r>
                        <a:rPr lang="fr-FR" sz="1000" b="0" i="0" u="none" strike="noStrike" dirty="0">
                          <a:solidFill>
                            <a:srgbClr val="FFFFFF"/>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83A46"/>
                    </a:solidFill>
                  </a:tcPr>
                </a:tc>
                <a:tc>
                  <a:txBody>
                    <a:bodyPr/>
                    <a:lstStyle/>
                    <a:p>
                      <a:pPr algn="ctr" fontAlgn="ctr"/>
                      <a:r>
                        <a:rPr lang="fr-FR" sz="1000" b="0" i="0" u="none" strike="noStrike" dirty="0">
                          <a:solidFill>
                            <a:srgbClr val="FFFFFF"/>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83A46"/>
                    </a:solidFill>
                  </a:tcPr>
                </a:tc>
                <a:extLst>
                  <a:ext uri="{0D108BD9-81ED-4DB2-BD59-A6C34878D82A}">
                    <a16:rowId xmlns:a16="http://schemas.microsoft.com/office/drawing/2014/main" xmlns="" val="4189538785"/>
                  </a:ext>
                </a:extLst>
              </a:tr>
            </a:tbl>
          </a:graphicData>
        </a:graphic>
      </p:graphicFrame>
      <p:graphicFrame>
        <p:nvGraphicFramePr>
          <p:cNvPr id="13" name="Tableau 12">
            <a:extLst>
              <a:ext uri="{FF2B5EF4-FFF2-40B4-BE49-F238E27FC236}">
                <a16:creationId xmlns:a16="http://schemas.microsoft.com/office/drawing/2014/main" xmlns="" id="{5FDDF94D-E6C4-4CE0-8A2C-6A9CE9250B35}"/>
              </a:ext>
            </a:extLst>
          </p:cNvPr>
          <p:cNvGraphicFramePr>
            <a:graphicFrameLocks noGrp="1"/>
          </p:cNvGraphicFramePr>
          <p:nvPr>
            <p:extLst>
              <p:ext uri="{D42A27DB-BD31-4B8C-83A1-F6EECF244321}">
                <p14:modId xmlns:p14="http://schemas.microsoft.com/office/powerpoint/2010/main" val="1289768932"/>
              </p:ext>
            </p:extLst>
          </p:nvPr>
        </p:nvGraphicFramePr>
        <p:xfrm>
          <a:off x="8167296" y="2857125"/>
          <a:ext cx="3183748" cy="2430680"/>
        </p:xfrm>
        <a:graphic>
          <a:graphicData uri="http://schemas.openxmlformats.org/drawingml/2006/table">
            <a:tbl>
              <a:tblPr/>
              <a:tblGrid>
                <a:gridCol w="795937">
                  <a:extLst>
                    <a:ext uri="{9D8B030D-6E8A-4147-A177-3AD203B41FA5}">
                      <a16:colId xmlns:a16="http://schemas.microsoft.com/office/drawing/2014/main" xmlns="" val="1867112326"/>
                    </a:ext>
                  </a:extLst>
                </a:gridCol>
                <a:gridCol w="795937">
                  <a:extLst>
                    <a:ext uri="{9D8B030D-6E8A-4147-A177-3AD203B41FA5}">
                      <a16:colId xmlns:a16="http://schemas.microsoft.com/office/drawing/2014/main" xmlns="" val="3149092060"/>
                    </a:ext>
                  </a:extLst>
                </a:gridCol>
                <a:gridCol w="795937">
                  <a:extLst>
                    <a:ext uri="{9D8B030D-6E8A-4147-A177-3AD203B41FA5}">
                      <a16:colId xmlns:a16="http://schemas.microsoft.com/office/drawing/2014/main" xmlns="" val="363687172"/>
                    </a:ext>
                  </a:extLst>
                </a:gridCol>
                <a:gridCol w="795937">
                  <a:extLst>
                    <a:ext uri="{9D8B030D-6E8A-4147-A177-3AD203B41FA5}">
                      <a16:colId xmlns:a16="http://schemas.microsoft.com/office/drawing/2014/main" xmlns="" val="3751823781"/>
                    </a:ext>
                  </a:extLst>
                </a:gridCol>
              </a:tblGrid>
              <a:tr h="607670">
                <a:tc>
                  <a:txBody>
                    <a:bodyPr/>
                    <a:lstStyle/>
                    <a:p>
                      <a:pPr algn="ctr" fontAlgn="ctr"/>
                      <a:r>
                        <a:rPr lang="fr-FR" sz="1000" b="0" i="0" u="none" strike="noStrike" dirty="0">
                          <a:solidFill>
                            <a:srgbClr val="000000"/>
                          </a:solidFill>
                          <a:effectLst/>
                          <a:latin typeface="Arial" panose="020B060402020202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C00000"/>
                          </a:solidFill>
                          <a:effectLst/>
                          <a:latin typeface="Arial" panose="020B060402020202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102650575"/>
                  </a:ext>
                </a:extLst>
              </a:tr>
              <a:tr h="607670">
                <a:tc>
                  <a:txBody>
                    <a:bodyPr/>
                    <a:lstStyle/>
                    <a:p>
                      <a:pPr algn="ctr" fontAlgn="ctr"/>
                      <a:r>
                        <a:rPr lang="fr-FR" sz="1000" b="1" i="0" u="none" strike="noStrike">
                          <a:solidFill>
                            <a:srgbClr val="C00000"/>
                          </a:solidFill>
                          <a:effectLst/>
                          <a:latin typeface="Arial" panose="020B060402020202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960905036"/>
                  </a:ext>
                </a:extLst>
              </a:tr>
              <a:tr h="607670">
                <a:tc>
                  <a:txBody>
                    <a:bodyPr/>
                    <a:lstStyle/>
                    <a:p>
                      <a:pPr algn="ctr" fontAlgn="ctr"/>
                      <a:r>
                        <a:rPr lang="fr-FR" sz="1000" b="1" i="0" u="none" strike="noStrike">
                          <a:solidFill>
                            <a:srgbClr val="C00000"/>
                          </a:solidFill>
                          <a:effectLst/>
                          <a:latin typeface="Arial" panose="020B060402020202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00B050"/>
                          </a:solidFill>
                          <a:effectLst/>
                          <a:latin typeface="Arial" panose="020B0604020202020204" pitchFamily="34" charset="0"/>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969611174"/>
                  </a:ext>
                </a:extLst>
              </a:tr>
              <a:tr h="607670">
                <a:tc>
                  <a:txBody>
                    <a:bodyPr/>
                    <a:lstStyle/>
                    <a:p>
                      <a:pPr algn="ctr" fontAlgn="ctr"/>
                      <a:r>
                        <a:rPr lang="fr-FR"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406149997"/>
                  </a:ext>
                </a:extLst>
              </a:tr>
            </a:tbl>
          </a:graphicData>
        </a:graphic>
      </p:graphicFrame>
      <p:graphicFrame>
        <p:nvGraphicFramePr>
          <p:cNvPr id="15" name="Tableau 14">
            <a:extLst>
              <a:ext uri="{FF2B5EF4-FFF2-40B4-BE49-F238E27FC236}">
                <a16:creationId xmlns:a16="http://schemas.microsoft.com/office/drawing/2014/main" xmlns="" id="{571B4E59-9114-46B5-941F-7DF96B8EB465}"/>
              </a:ext>
            </a:extLst>
          </p:cNvPr>
          <p:cNvGraphicFramePr>
            <a:graphicFrameLocks noGrp="1"/>
          </p:cNvGraphicFramePr>
          <p:nvPr>
            <p:extLst>
              <p:ext uri="{D42A27DB-BD31-4B8C-83A1-F6EECF244321}">
                <p14:modId xmlns:p14="http://schemas.microsoft.com/office/powerpoint/2010/main" val="2562254226"/>
              </p:ext>
            </p:extLst>
          </p:nvPr>
        </p:nvGraphicFramePr>
        <p:xfrm>
          <a:off x="8167296" y="2710672"/>
          <a:ext cx="3183748" cy="231775"/>
        </p:xfrm>
        <a:graphic>
          <a:graphicData uri="http://schemas.openxmlformats.org/drawingml/2006/table">
            <a:tbl>
              <a:tblPr/>
              <a:tblGrid>
                <a:gridCol w="795937">
                  <a:extLst>
                    <a:ext uri="{9D8B030D-6E8A-4147-A177-3AD203B41FA5}">
                      <a16:colId xmlns:a16="http://schemas.microsoft.com/office/drawing/2014/main" xmlns="" val="2473504991"/>
                    </a:ext>
                  </a:extLst>
                </a:gridCol>
                <a:gridCol w="795937">
                  <a:extLst>
                    <a:ext uri="{9D8B030D-6E8A-4147-A177-3AD203B41FA5}">
                      <a16:colId xmlns:a16="http://schemas.microsoft.com/office/drawing/2014/main" xmlns="" val="3463554128"/>
                    </a:ext>
                  </a:extLst>
                </a:gridCol>
                <a:gridCol w="795937">
                  <a:extLst>
                    <a:ext uri="{9D8B030D-6E8A-4147-A177-3AD203B41FA5}">
                      <a16:colId xmlns:a16="http://schemas.microsoft.com/office/drawing/2014/main" xmlns="" val="2061562786"/>
                    </a:ext>
                  </a:extLst>
                </a:gridCol>
                <a:gridCol w="795937">
                  <a:extLst>
                    <a:ext uri="{9D8B030D-6E8A-4147-A177-3AD203B41FA5}">
                      <a16:colId xmlns:a16="http://schemas.microsoft.com/office/drawing/2014/main" xmlns="" val="48871772"/>
                    </a:ext>
                  </a:extLst>
                </a:gridCol>
              </a:tblGrid>
              <a:tr h="231775">
                <a:tc>
                  <a:txBody>
                    <a:bodyPr/>
                    <a:lstStyle/>
                    <a:p>
                      <a:pPr algn="ctr" fontAlgn="ctr"/>
                      <a:r>
                        <a:rPr lang="fr-FR" sz="900" b="0" i="1" u="none" strike="noStrike" dirty="0">
                          <a:solidFill>
                            <a:srgbClr val="808080"/>
                          </a:solidFill>
                          <a:effectLst/>
                          <a:latin typeface="Arial" panose="020B0604020202020204" pitchFamily="34" charset="0"/>
                        </a:rPr>
                        <a:t> 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1" u="none" strike="noStrike" dirty="0">
                          <a:solidFill>
                            <a:srgbClr val="808080"/>
                          </a:solidFill>
                          <a:effectLst/>
                          <a:latin typeface="Arial" panose="020B0604020202020204" pitchFamily="34" charset="0"/>
                        </a:rPr>
                        <a:t> 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1" u="none" strike="noStrike" dirty="0">
                          <a:solidFill>
                            <a:srgbClr val="808080"/>
                          </a:solidFill>
                          <a:effectLst/>
                          <a:latin typeface="Arial" panose="020B0604020202020204" pitchFamily="34" charset="0"/>
                        </a:rPr>
                        <a:t> 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1" u="none" strike="noStrike" dirty="0">
                          <a:solidFill>
                            <a:srgbClr val="808080"/>
                          </a:solidFill>
                          <a:effectLst/>
                          <a:latin typeface="Arial" panose="020B0604020202020204" pitchFamily="34" charset="0"/>
                        </a:rPr>
                        <a:t> 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112044171"/>
                  </a:ext>
                </a:extLst>
              </a:tr>
            </a:tbl>
          </a:graphicData>
        </a:graphic>
      </p:graphicFrame>
      <p:sp>
        <p:nvSpPr>
          <p:cNvPr id="19" name="Rectangle 18">
            <a:extLst>
              <a:ext uri="{FF2B5EF4-FFF2-40B4-BE49-F238E27FC236}">
                <a16:creationId xmlns:a16="http://schemas.microsoft.com/office/drawing/2014/main" xmlns="" id="{9AD3FDFF-F52D-4F6E-BA7F-C1ED92945CAB}"/>
              </a:ext>
            </a:extLst>
          </p:cNvPr>
          <p:cNvSpPr/>
          <p:nvPr/>
        </p:nvSpPr>
        <p:spPr>
          <a:xfrm>
            <a:off x="8074681" y="2251074"/>
            <a:ext cx="3149600" cy="246221"/>
          </a:xfrm>
          <a:prstGeom prst="rect">
            <a:avLst/>
          </a:prstGeom>
          <a:ln>
            <a:noFill/>
          </a:ln>
        </p:spPr>
        <p:txBody>
          <a:bodyPr wrap="square">
            <a:spAutoFit/>
          </a:bodyPr>
          <a:lstStyle/>
          <a:p>
            <a:pPr algn="ctr"/>
            <a:r>
              <a:rPr lang="fr-FR" sz="1000" dirty="0">
                <a:solidFill>
                  <a:srgbClr val="183A46"/>
                </a:solidFill>
                <a:ea typeface="Open Sans" panose="020B0606030504020204" pitchFamily="34" charset="0"/>
                <a:cs typeface="Open Sans" panose="020B0606030504020204" pitchFamily="34" charset="0"/>
              </a:rPr>
              <a:t>Montant de ventes 2019</a:t>
            </a:r>
            <a:endParaRPr lang="fr-FR" sz="1000" dirty="0"/>
          </a:p>
        </p:txBody>
      </p:sp>
      <p:sp>
        <p:nvSpPr>
          <p:cNvPr id="20" name="Rectangle 19">
            <a:extLst>
              <a:ext uri="{FF2B5EF4-FFF2-40B4-BE49-F238E27FC236}">
                <a16:creationId xmlns:a16="http://schemas.microsoft.com/office/drawing/2014/main" xmlns="" id="{B935E824-119E-493F-AD1D-1519A28EB4F3}"/>
              </a:ext>
            </a:extLst>
          </p:cNvPr>
          <p:cNvSpPr/>
          <p:nvPr/>
        </p:nvSpPr>
        <p:spPr>
          <a:xfrm>
            <a:off x="3432175" y="5259025"/>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grpSp>
        <p:nvGrpSpPr>
          <p:cNvPr id="21" name="Groupe 20">
            <a:extLst>
              <a:ext uri="{FF2B5EF4-FFF2-40B4-BE49-F238E27FC236}">
                <a16:creationId xmlns:a16="http://schemas.microsoft.com/office/drawing/2014/main" xmlns="" id="{6877B362-FEE6-4A3B-B179-DD75E8BA85EA}"/>
              </a:ext>
            </a:extLst>
          </p:cNvPr>
          <p:cNvGrpSpPr/>
          <p:nvPr/>
        </p:nvGrpSpPr>
        <p:grpSpPr>
          <a:xfrm>
            <a:off x="10393362" y="297190"/>
            <a:ext cx="1211263" cy="1196976"/>
            <a:chOff x="1265237" y="3095624"/>
            <a:chExt cx="1489075" cy="1489075"/>
          </a:xfrm>
        </p:grpSpPr>
        <p:grpSp>
          <p:nvGrpSpPr>
            <p:cNvPr id="22" name="Groupe 21">
              <a:extLst>
                <a:ext uri="{FF2B5EF4-FFF2-40B4-BE49-F238E27FC236}">
                  <a16:creationId xmlns:a16="http://schemas.microsoft.com/office/drawing/2014/main" xmlns="" id="{0C6FD037-7DC0-4923-AA33-82E241613470}"/>
                </a:ext>
              </a:extLst>
            </p:cNvPr>
            <p:cNvGrpSpPr/>
            <p:nvPr/>
          </p:nvGrpSpPr>
          <p:grpSpPr>
            <a:xfrm>
              <a:off x="1265237" y="3095624"/>
              <a:ext cx="1489075" cy="1489075"/>
              <a:chOff x="1265237" y="3095624"/>
              <a:chExt cx="1489075" cy="1489075"/>
            </a:xfrm>
          </p:grpSpPr>
          <p:pic>
            <p:nvPicPr>
              <p:cNvPr id="24" name="Graphique 23">
                <a:extLst>
                  <a:ext uri="{FF2B5EF4-FFF2-40B4-BE49-F238E27FC236}">
                    <a16:creationId xmlns:a16="http://schemas.microsoft.com/office/drawing/2014/main" xmlns="" id="{11D066DA-610C-4CF3-9BD6-969CCA4E973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65237" y="3095624"/>
                <a:ext cx="1489075" cy="1489075"/>
              </a:xfrm>
              <a:prstGeom prst="rect">
                <a:avLst/>
              </a:prstGeom>
            </p:spPr>
          </p:pic>
          <p:sp>
            <p:nvSpPr>
              <p:cNvPr id="25" name="Rectangle 24">
                <a:extLst>
                  <a:ext uri="{FF2B5EF4-FFF2-40B4-BE49-F238E27FC236}">
                    <a16:creationId xmlns:a16="http://schemas.microsoft.com/office/drawing/2014/main" xmlns="" id="{7B2119A6-8DD6-4130-8F53-4C7403FEB666}"/>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3" name="Graphique 22">
              <a:extLst>
                <a:ext uri="{FF2B5EF4-FFF2-40B4-BE49-F238E27FC236}">
                  <a16:creationId xmlns:a16="http://schemas.microsoft.com/office/drawing/2014/main" xmlns="" id="{FF8E5E58-297C-40F1-809A-28EE56CA7EA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660525" y="3254474"/>
              <a:ext cx="679251" cy="679251"/>
            </a:xfrm>
            <a:prstGeom prst="rect">
              <a:avLst/>
            </a:prstGeom>
          </p:spPr>
        </p:pic>
      </p:grpSp>
    </p:spTree>
    <p:extLst>
      <p:ext uri="{BB962C8B-B14F-4D97-AF65-F5344CB8AC3E}">
        <p14:creationId xmlns:p14="http://schemas.microsoft.com/office/powerpoint/2010/main" val="387514502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Pistes pour améliorer la relation client</a:t>
            </a:r>
            <a:r>
              <a:rPr lang="fr-FR" sz="2400" dirty="0">
                <a:solidFill>
                  <a:srgbClr val="3EAD95"/>
                </a:solidFill>
              </a:rPr>
              <a:t> (commentaires spontanés)</a:t>
            </a:r>
            <a:r>
              <a:rPr lang="fr-FR" sz="2400" b="1" dirty="0">
                <a:solidFill>
                  <a:srgbClr val="3EAD95"/>
                </a:solidFill>
              </a:rPr>
              <a:t> </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24</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2113120"/>
            <a:ext cx="10112060" cy="2804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C9B. Pour améliorer la gestion de clients, quelles améliorations proposez-vous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1323439"/>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Une grande préoccupation des maisons de ventes : les impayés. Aussi, des attentes fortes sont exprimées pour la mise en place de fichiers universels de mauvais payeurs ou des dispositifs en amont de la vente pour sécuriser le paiement. </a:t>
            </a:r>
          </a:p>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Une deuxième attente est relative à la mise en place de dispositifs, de process ou d’outils pour administrer de façon plus professionnelle la relation client.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xmlns="" id="{2D2DB873-BC59-4D15-B12C-198024FAE012}"/>
              </a:ext>
            </a:extLst>
          </p:cNvPr>
          <p:cNvSpPr/>
          <p:nvPr/>
        </p:nvSpPr>
        <p:spPr>
          <a:xfrm>
            <a:off x="462994" y="2613227"/>
            <a:ext cx="9450440" cy="4031873"/>
          </a:xfrm>
          <a:prstGeom prst="rect">
            <a:avLst/>
          </a:prstGeom>
          <a:noFill/>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50 % des commentaires sont relatifs à la sécurisation du </a:t>
            </a:r>
            <a:r>
              <a:rPr lang="fr-FR" sz="1600" b="1" dirty="0">
                <a:solidFill>
                  <a:srgbClr val="3EAD95"/>
                </a:solidFill>
                <a:ea typeface="Open Sans" panose="020B0606030504020204" pitchFamily="34" charset="0"/>
                <a:cs typeface="Open Sans" panose="020B0606030504020204" pitchFamily="34" charset="0"/>
              </a:rPr>
              <a:t>paiement</a:t>
            </a:r>
            <a:r>
              <a:rPr lang="fr-FR" sz="1600" dirty="0">
                <a:solidFill>
                  <a:srgbClr val="183A46"/>
                </a:solidFill>
                <a:ea typeface="Open Sans" panose="020B0606030504020204" pitchFamily="34" charset="0"/>
                <a:cs typeface="Open Sans" panose="020B0606030504020204" pitchFamily="34" charset="0"/>
              </a:rPr>
              <a:t> et au renforcement des contrôles vis-à-vis des mauvais payeurs : </a:t>
            </a:r>
          </a:p>
          <a:p>
            <a:pPr marL="742950" lvl="1"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Un fichier des mauvais payeurs : commun aux maisons de ventes </a:t>
            </a:r>
          </a:p>
          <a:p>
            <a:pPr marL="742950" lvl="1"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Des dispositifs pour sécuriser les paiements : garanties de paiement efficace ; débit de la carte des acheteurs directement après la vente ; garantie de solvabilité de la part des plateformes ; demande d’exclusion du droit de rétractation de toute vente aux enchères publiques en ligne</a:t>
            </a:r>
          </a:p>
          <a:p>
            <a:pPr marL="285750" lvl="0" indent="-285750">
              <a:buFont typeface="Arial" panose="020B0604020202020204" pitchFamily="34" charset="0"/>
              <a:buChar char="•"/>
            </a:pP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rPr>
              <a:t>Des meilleurs </a:t>
            </a:r>
            <a:r>
              <a:rPr kumimoji="0" lang="fr-FR" sz="1600" b="1" i="0" u="none" strike="noStrike" kern="1200" cap="none" spc="0" normalizeH="0" baseline="0" noProof="0" dirty="0">
                <a:ln>
                  <a:noFill/>
                </a:ln>
                <a:solidFill>
                  <a:srgbClr val="3EAD95"/>
                </a:solidFill>
                <a:effectLst/>
                <a:uLnTx/>
                <a:uFillTx/>
                <a:ea typeface="Open Sans" panose="020B0606030504020204" pitchFamily="34" charset="0"/>
                <a:cs typeface="Open Sans" panose="020B0606030504020204" pitchFamily="34" charset="0"/>
              </a:rPr>
              <a:t>dispositifs</a:t>
            </a:r>
            <a:r>
              <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rPr>
              <a:t> pour gérer la relation clients  </a:t>
            </a:r>
          </a:p>
          <a:p>
            <a:pPr marL="742950" lvl="1"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Un fichier clients </a:t>
            </a:r>
            <a:r>
              <a:rPr lang="fr-FR" sz="1200" dirty="0">
                <a:solidFill>
                  <a:srgbClr val="FF0000"/>
                </a:solidFill>
                <a:ea typeface="Open Sans" panose="020B0606030504020204" pitchFamily="34" charset="0"/>
                <a:cs typeface="Open Sans" panose="020B0606030504020204" pitchFamily="34" charset="0"/>
              </a:rPr>
              <a:t>numérisés</a:t>
            </a:r>
            <a:r>
              <a:rPr lang="fr-FR" sz="1200" dirty="0">
                <a:solidFill>
                  <a:srgbClr val="183A46"/>
                </a:solidFill>
                <a:ea typeface="Open Sans" panose="020B0606030504020204" pitchFamily="34" charset="0"/>
                <a:cs typeface="Open Sans" panose="020B0606030504020204" pitchFamily="34" charset="0"/>
              </a:rPr>
              <a:t>, un logiciel CRM</a:t>
            </a:r>
          </a:p>
          <a:p>
            <a:pPr marL="742950" lvl="1" indent="-285750">
              <a:buFont typeface="Arial" panose="020B0604020202020204" pitchFamily="34" charset="0"/>
              <a:buChar char="•"/>
            </a:pPr>
            <a:r>
              <a:rPr kumimoji="0" lang="fr-FR" sz="12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rPr>
              <a:t>Une meilleur</a:t>
            </a:r>
            <a:r>
              <a:rPr lang="fr-FR" sz="1200" dirty="0">
                <a:solidFill>
                  <a:srgbClr val="183A46"/>
                </a:solidFill>
                <a:ea typeface="Open Sans" panose="020B0606030504020204" pitchFamily="34" charset="0"/>
                <a:cs typeface="Open Sans" panose="020B0606030504020204" pitchFamily="34" charset="0"/>
              </a:rPr>
              <a:t>e gestion de la relation client, (des newsletters, des envois plus qualitatifs,...)  </a:t>
            </a:r>
          </a:p>
          <a:p>
            <a:pPr marL="742950" lvl="1" indent="-285750">
              <a:buFont typeface="Arial" panose="020B0604020202020204" pitchFamily="34" charset="0"/>
              <a:buChar char="•"/>
            </a:pPr>
            <a:r>
              <a:rPr kumimoji="0" lang="fr-FR" sz="12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rPr>
              <a:t>Moins de </a:t>
            </a:r>
            <a:r>
              <a:rPr kumimoji="0" lang="fr-FR" sz="1200" i="0" u="none" strike="noStrike" kern="1200" cap="none" spc="0" normalizeH="0" baseline="0" noProof="0" dirty="0" err="1">
                <a:ln>
                  <a:noFill/>
                </a:ln>
                <a:solidFill>
                  <a:srgbClr val="183A46"/>
                </a:solidFill>
                <a:effectLst/>
                <a:uLnTx/>
                <a:uFillTx/>
                <a:ea typeface="Open Sans" panose="020B0606030504020204" pitchFamily="34" charset="0"/>
                <a:cs typeface="Open Sans" panose="020B0606030504020204" pitchFamily="34" charset="0"/>
              </a:rPr>
              <a:t>cont</a:t>
            </a:r>
            <a:r>
              <a:rPr lang="fr-FR" sz="1200" dirty="0" err="1">
                <a:solidFill>
                  <a:srgbClr val="183A46"/>
                </a:solidFill>
                <a:ea typeface="Open Sans" panose="020B0606030504020204" pitchFamily="34" charset="0"/>
                <a:cs typeface="Open Sans" panose="020B0606030504020204" pitchFamily="34" charset="0"/>
              </a:rPr>
              <a:t>raintes</a:t>
            </a:r>
            <a:r>
              <a:rPr lang="fr-FR" sz="1200" dirty="0">
                <a:solidFill>
                  <a:srgbClr val="183A46"/>
                </a:solidFill>
                <a:ea typeface="Open Sans" panose="020B0606030504020204" pitchFamily="34" charset="0"/>
                <a:cs typeface="Open Sans" panose="020B0606030504020204" pitchFamily="34" charset="0"/>
              </a:rPr>
              <a:t> RGPD </a:t>
            </a:r>
          </a:p>
          <a:p>
            <a:pPr marL="742950" lvl="1" indent="-285750">
              <a:buFont typeface="Arial" panose="020B0604020202020204" pitchFamily="34" charset="0"/>
              <a:buChar char="•"/>
            </a:pPr>
            <a:endParaRPr kumimoji="0" lang="fr-FR" sz="12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La logistique : quelques suggestions dispersées ; </a:t>
            </a:r>
          </a:p>
          <a:p>
            <a:pPr marL="742950" lvl="1"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Intégrer les frais d'envois postaux dans la désignation des lots avant que les internautes portent leurs enchères</a:t>
            </a:r>
          </a:p>
          <a:p>
            <a:pPr marL="742950" lvl="1"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Améliorer les offres de transport pour les salles de vente</a:t>
            </a:r>
          </a:p>
          <a:p>
            <a:pPr marL="742950" lvl="1"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Un service d'expédition adapté, rapide et économique.</a:t>
            </a:r>
          </a:p>
          <a:p>
            <a:pPr marL="285750" indent="-285750">
              <a:buFont typeface="Arial" panose="020B0604020202020204" pitchFamily="34" charset="0"/>
              <a:buChar char="•"/>
            </a:pPr>
            <a:endParaRPr lang="fr-FR" sz="1200" b="1" dirty="0">
              <a:solidFill>
                <a:srgbClr val="183A46"/>
              </a:solidFill>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Plus de personnel, un service client dédié </a:t>
            </a:r>
          </a:p>
          <a:p>
            <a:pPr marL="742950" lvl="1" indent="-285750">
              <a:buFont typeface="Arial" panose="020B0604020202020204" pitchFamily="34" charset="0"/>
              <a:buChar char="•"/>
            </a:pPr>
            <a:r>
              <a:rPr lang="fr-FR" sz="1200" dirty="0">
                <a:solidFill>
                  <a:srgbClr val="183A46"/>
                </a:solidFill>
                <a:ea typeface="Open Sans" panose="020B0606030504020204" pitchFamily="34" charset="0"/>
                <a:cs typeface="Open Sans" panose="020B0606030504020204" pitchFamily="34" charset="0"/>
              </a:rPr>
              <a:t>Pour chaque vente, une personne dédiée (traitement des demandes, de photos complémentaires,...)</a:t>
            </a:r>
          </a:p>
          <a:p>
            <a:pPr marL="742950" lvl="1" indent="-285750">
              <a:buFont typeface="Arial" panose="020B0604020202020204" pitchFamily="34" charset="0"/>
              <a:buChar char="•"/>
            </a:pPr>
            <a:endParaRPr kumimoji="0" lang="fr-FR" sz="12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xmlns="" id="{AC10D55F-2BED-4425-B212-95C6DC2AD7A0}"/>
              </a:ext>
            </a:extLst>
          </p:cNvPr>
          <p:cNvSpPr/>
          <p:nvPr/>
        </p:nvSpPr>
        <p:spPr>
          <a:xfrm>
            <a:off x="435342" y="2371245"/>
            <a:ext cx="8432664" cy="246221"/>
          </a:xfrm>
          <a:prstGeom prst="rect">
            <a:avLst/>
          </a:prstGeom>
          <a:noFill/>
          <a:ln>
            <a:noFill/>
          </a:ln>
        </p:spPr>
        <p:txBody>
          <a:bodyPr wrap="square">
            <a:spAutoFit/>
          </a:bodyPr>
          <a:lstStyle/>
          <a:p>
            <a:r>
              <a:rPr lang="fr-FR" sz="1000" dirty="0"/>
              <a:t>Maisons de ventes réalisant des ventes électroniques (Base = 207) </a:t>
            </a:r>
          </a:p>
        </p:txBody>
      </p:sp>
      <p:pic>
        <p:nvPicPr>
          <p:cNvPr id="9" name="Graphique 8">
            <a:extLst>
              <a:ext uri="{FF2B5EF4-FFF2-40B4-BE49-F238E27FC236}">
                <a16:creationId xmlns:a16="http://schemas.microsoft.com/office/drawing/2014/main" xmlns="" id="{BFB64513-68B4-40F2-9B69-7C0AC518FC4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75053" y="1833240"/>
            <a:ext cx="1201895" cy="1201895"/>
          </a:xfrm>
          <a:prstGeom prst="rect">
            <a:avLst/>
          </a:prstGeom>
        </p:spPr>
      </p:pic>
    </p:spTree>
    <p:extLst>
      <p:ext uri="{BB962C8B-B14F-4D97-AF65-F5344CB8AC3E}">
        <p14:creationId xmlns:p14="http://schemas.microsoft.com/office/powerpoint/2010/main" val="139529542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D1ABB49E-E096-40A3-AD72-ABB8A014C5FF}"/>
              </a:ext>
            </a:extLst>
          </p:cNvPr>
          <p:cNvSpPr>
            <a:spLocks noGrp="1"/>
          </p:cNvSpPr>
          <p:nvPr>
            <p:ph type="sldNum" sz="quarter" idx="4"/>
          </p:nvPr>
        </p:nvSpPr>
        <p:spPr/>
        <p:txBody>
          <a:bodyPr/>
          <a:lstStyle/>
          <a:p>
            <a:fld id="{8B466926-FFCF-D849-BE20-83CC7D4E4416}" type="slidenum">
              <a:rPr lang="en-US" smtClean="0"/>
              <a:pPr/>
              <a:t>25</a:t>
            </a:fld>
            <a:endParaRPr lang="en-US" dirty="0"/>
          </a:p>
        </p:txBody>
      </p:sp>
      <p:sp>
        <p:nvSpPr>
          <p:cNvPr id="7" name="Espace réservé du texte 7">
            <a:extLst>
              <a:ext uri="{FF2B5EF4-FFF2-40B4-BE49-F238E27FC236}">
                <a16:creationId xmlns:a16="http://schemas.microsoft.com/office/drawing/2014/main" xmlns="" id="{67F0ADA1-DD6F-4360-B323-7E44931A783C}"/>
              </a:ext>
            </a:extLst>
          </p:cNvPr>
          <p:cNvSpPr txBox="1">
            <a:spLocks/>
          </p:cNvSpPr>
          <p:nvPr/>
        </p:nvSpPr>
        <p:spPr>
          <a:xfrm>
            <a:off x="473505" y="2316597"/>
            <a:ext cx="1979764" cy="2756464"/>
          </a:xfrm>
          <a:prstGeom prst="rect">
            <a:avLst/>
          </a:prstGeom>
        </p:spPr>
        <p:txBody>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0" dirty="0">
                <a:solidFill>
                  <a:srgbClr val="00A28B"/>
                </a:solidFill>
              </a:rPr>
              <a:t>3.</a:t>
            </a:r>
            <a:r>
              <a:rPr lang="fr-FR" sz="16000" dirty="0"/>
              <a:t> </a:t>
            </a:r>
            <a:endParaRPr lang="fr-FR" dirty="0"/>
          </a:p>
        </p:txBody>
      </p:sp>
      <p:sp>
        <p:nvSpPr>
          <p:cNvPr id="8" name="Espace réservé du texte 7">
            <a:extLst>
              <a:ext uri="{FF2B5EF4-FFF2-40B4-BE49-F238E27FC236}">
                <a16:creationId xmlns:a16="http://schemas.microsoft.com/office/drawing/2014/main" xmlns="" id="{A98D32CA-A1E6-4AB5-B860-2C7D8E7A8A5C}"/>
              </a:ext>
            </a:extLst>
          </p:cNvPr>
          <p:cNvSpPr txBox="1">
            <a:spLocks/>
          </p:cNvSpPr>
          <p:nvPr/>
        </p:nvSpPr>
        <p:spPr>
          <a:xfrm>
            <a:off x="2478669" y="3954966"/>
            <a:ext cx="6497056" cy="523902"/>
          </a:xfrm>
          <a:prstGeom prst="rect">
            <a:avLst/>
          </a:prstGeom>
          <a:effectLst/>
        </p:spPr>
        <p:txBody>
          <a:bodyPr vert="horz" lIns="34290" tIns="17145" rIns="34290" bIns="17145"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3200" b="1" i="0" kern="0" cap="none" spc="0" baseline="0">
                <a:solidFill>
                  <a:schemeClr val="bg1"/>
                </a:solidFill>
                <a:effectLst/>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00A28B"/>
                </a:solidFill>
              </a:rPr>
              <a:t>Les plateformes de ventes</a:t>
            </a:r>
          </a:p>
        </p:txBody>
      </p:sp>
    </p:spTree>
    <p:extLst>
      <p:ext uri="{BB962C8B-B14F-4D97-AF65-F5344CB8AC3E}">
        <p14:creationId xmlns:p14="http://schemas.microsoft.com/office/powerpoint/2010/main" val="2432583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t 21">
            <a:extLst>
              <a:ext uri="{FF2B5EF4-FFF2-40B4-BE49-F238E27FC236}">
                <a16:creationId xmlns:a16="http://schemas.microsoft.com/office/drawing/2014/main" xmlns="" id="{9D7431E6-AC1F-4F19-B8A0-E4515D8AE1C9}"/>
              </a:ext>
            </a:extLst>
          </p:cNvPr>
          <p:cNvGraphicFramePr>
            <a:graphicFrameLocks noChangeAspect="1"/>
          </p:cNvGraphicFramePr>
          <p:nvPr>
            <p:extLst>
              <p:ext uri="{D42A27DB-BD31-4B8C-83A1-F6EECF244321}">
                <p14:modId xmlns:p14="http://schemas.microsoft.com/office/powerpoint/2010/main" val="1138663935"/>
              </p:ext>
            </p:extLst>
          </p:nvPr>
        </p:nvGraphicFramePr>
        <p:xfrm>
          <a:off x="3589182" y="4262194"/>
          <a:ext cx="3543300" cy="2181225"/>
        </p:xfrm>
        <a:graphic>
          <a:graphicData uri="http://schemas.openxmlformats.org/presentationml/2006/ole">
            <mc:AlternateContent xmlns:mc="http://schemas.openxmlformats.org/markup-compatibility/2006">
              <mc:Choice xmlns:v="urn:schemas-microsoft-com:vml" Requires="v">
                <p:oleObj spid="_x0000_s12290" name="Worksheet" r:id="rId4" imgW="3543386" imgH="2181340" progId="Excel.Sheet.12">
                  <p:link updateAutomatic="1"/>
                </p:oleObj>
              </mc:Choice>
              <mc:Fallback>
                <p:oleObj name="Worksheet" r:id="rId4" imgW="3543386" imgH="2181340" progId="Excel.Sheet.12">
                  <p:link updateAutomatic="1"/>
                  <p:pic>
                    <p:nvPicPr>
                      <p:cNvPr id="0" name=""/>
                      <p:cNvPicPr/>
                      <p:nvPr/>
                    </p:nvPicPr>
                    <p:blipFill>
                      <a:blip r:embed="rId5"/>
                      <a:stretch>
                        <a:fillRect/>
                      </a:stretch>
                    </p:blipFill>
                    <p:spPr>
                      <a:xfrm>
                        <a:off x="3589182" y="4262194"/>
                        <a:ext cx="3543300" cy="2181225"/>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Usages des plateformes de ventes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26</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431898"/>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A6. Utilisez-vous régulièrement une ou plusieurs plateformes de vente (ex : </a:t>
            </a:r>
            <a:r>
              <a:rPr lang="fr-FR" sz="1000" dirty="0" err="1"/>
              <a:t>Interenchères</a:t>
            </a:r>
            <a:r>
              <a:rPr lang="fr-FR" sz="1000" dirty="0"/>
              <a:t>, </a:t>
            </a:r>
            <a:r>
              <a:rPr lang="fr-FR" sz="1000" dirty="0" err="1"/>
              <a:t>Drouotonline</a:t>
            </a:r>
            <a:r>
              <a:rPr lang="fr-FR" sz="1000" dirty="0"/>
              <a:t>, </a:t>
            </a:r>
            <a:r>
              <a:rPr lang="fr-FR" sz="1000" dirty="0" err="1"/>
              <a:t>Invaluable</a:t>
            </a:r>
            <a:r>
              <a:rPr lang="fr-FR" sz="1000" dirty="0"/>
              <a:t>, </a:t>
            </a:r>
            <a:r>
              <a:rPr lang="fr-FR" sz="1000" dirty="0" err="1"/>
              <a:t>Moniteurlive</a:t>
            </a:r>
            <a:r>
              <a:rPr lang="fr-FR" sz="1000" dirty="0"/>
              <a:t>…) pour vos ventes aux enchères ?</a:t>
            </a:r>
          </a:p>
          <a:p>
            <a:pPr marL="0" indent="0">
              <a:spcBef>
                <a:spcPts val="0"/>
              </a:spcBef>
              <a:buNone/>
            </a:pPr>
            <a:r>
              <a:rPr lang="fr-FR" sz="1000" dirty="0"/>
              <a:t>D2. Pour quelles raisons </a:t>
            </a:r>
            <a:r>
              <a:rPr lang="fr-FR" sz="1000" dirty="0" err="1"/>
              <a:t>passez-vous</a:t>
            </a:r>
            <a:r>
              <a:rPr lang="fr-FR" sz="1000" dirty="0"/>
              <a:t> par une plateforme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591476" cy="830997"/>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Quasiment toutes les maisons de ventes effectuant des ventes électroniques utilisent régulièrement des plateformes de ventes en ligne pour des ventes « live ». Un tiers pour des ventes dématérialisées.</a:t>
            </a:r>
          </a:p>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L’apport d’un service clé en main ainsi que le fait que la plateforme soit un vecteur de notoriété des ventes sont appréciés.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xmlns="" id="{5ED70176-90D7-425F-B2A1-3BDE5F02A058}"/>
              </a:ext>
            </a:extLst>
          </p:cNvPr>
          <p:cNvSpPr/>
          <p:nvPr/>
        </p:nvSpPr>
        <p:spPr>
          <a:xfrm>
            <a:off x="1094097" y="2378562"/>
            <a:ext cx="4705369" cy="246221"/>
          </a:xfrm>
          <a:prstGeom prst="rect">
            <a:avLst/>
          </a:prstGeom>
          <a:noFill/>
          <a:ln>
            <a:noFill/>
          </a:ln>
        </p:spPr>
        <p:txBody>
          <a:bodyPr wrap="square">
            <a:spAutoFit/>
          </a:bodyPr>
          <a:lstStyle/>
          <a:p>
            <a:pPr algn="ctr"/>
            <a:r>
              <a:rPr lang="fr-FR" sz="1000" dirty="0"/>
              <a:t>Maisons de ventes réalisant des ventes électroniques (Base = 207) </a:t>
            </a:r>
          </a:p>
        </p:txBody>
      </p:sp>
      <p:sp>
        <p:nvSpPr>
          <p:cNvPr id="9" name="Rectangle 8">
            <a:extLst>
              <a:ext uri="{FF2B5EF4-FFF2-40B4-BE49-F238E27FC236}">
                <a16:creationId xmlns:a16="http://schemas.microsoft.com/office/drawing/2014/main" xmlns="" id="{9E68DAA4-A1B7-48A6-B964-5E78747C46BC}"/>
              </a:ext>
            </a:extLst>
          </p:cNvPr>
          <p:cNvSpPr/>
          <p:nvPr/>
        </p:nvSpPr>
        <p:spPr>
          <a:xfrm>
            <a:off x="1447326" y="2055431"/>
            <a:ext cx="3998912" cy="323131"/>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Utilisation régulière</a:t>
            </a:r>
          </a:p>
        </p:txBody>
      </p:sp>
      <p:sp>
        <p:nvSpPr>
          <p:cNvPr id="10" name="Rectangle 9">
            <a:extLst>
              <a:ext uri="{FF2B5EF4-FFF2-40B4-BE49-F238E27FC236}">
                <a16:creationId xmlns:a16="http://schemas.microsoft.com/office/drawing/2014/main" xmlns="" id="{27853155-F012-4BCF-B675-CE2CD33FBB45}"/>
              </a:ext>
            </a:extLst>
          </p:cNvPr>
          <p:cNvSpPr/>
          <p:nvPr/>
        </p:nvSpPr>
        <p:spPr>
          <a:xfrm>
            <a:off x="6914524" y="2055431"/>
            <a:ext cx="3998912" cy="323131"/>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Raisons d’utilisation </a:t>
            </a:r>
          </a:p>
        </p:txBody>
      </p:sp>
      <p:sp>
        <p:nvSpPr>
          <p:cNvPr id="11" name="Rectangle 10">
            <a:extLst>
              <a:ext uri="{FF2B5EF4-FFF2-40B4-BE49-F238E27FC236}">
                <a16:creationId xmlns:a16="http://schemas.microsoft.com/office/drawing/2014/main" xmlns="" id="{4E0AD662-9ACB-4590-A463-1FACE37BBE96}"/>
              </a:ext>
            </a:extLst>
          </p:cNvPr>
          <p:cNvSpPr/>
          <p:nvPr/>
        </p:nvSpPr>
        <p:spPr>
          <a:xfrm>
            <a:off x="6515090" y="2378562"/>
            <a:ext cx="4705369" cy="246221"/>
          </a:xfrm>
          <a:prstGeom prst="rect">
            <a:avLst/>
          </a:prstGeom>
          <a:noFill/>
          <a:ln>
            <a:noFill/>
          </a:ln>
        </p:spPr>
        <p:txBody>
          <a:bodyPr wrap="square">
            <a:spAutoFit/>
          </a:bodyPr>
          <a:lstStyle/>
          <a:p>
            <a:pPr algn="ctr"/>
            <a:r>
              <a:rPr lang="fr-FR" sz="1000" dirty="0"/>
              <a:t>Maisons de ventes utilisant des plateformes (Base = 196) </a:t>
            </a:r>
          </a:p>
        </p:txBody>
      </p:sp>
      <p:pic>
        <p:nvPicPr>
          <p:cNvPr id="12" name="Graphique 11">
            <a:extLst>
              <a:ext uri="{FF2B5EF4-FFF2-40B4-BE49-F238E27FC236}">
                <a16:creationId xmlns:a16="http://schemas.microsoft.com/office/drawing/2014/main" xmlns="" id="{FC5458E6-7071-4B86-BE37-36234CADD73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310901" y="3239556"/>
            <a:ext cx="519428" cy="519428"/>
          </a:xfrm>
          <a:prstGeom prst="rect">
            <a:avLst/>
          </a:prstGeom>
        </p:spPr>
      </p:pic>
      <p:pic>
        <p:nvPicPr>
          <p:cNvPr id="13" name="Graphique 12">
            <a:extLst>
              <a:ext uri="{FF2B5EF4-FFF2-40B4-BE49-F238E27FC236}">
                <a16:creationId xmlns:a16="http://schemas.microsoft.com/office/drawing/2014/main" xmlns="" id="{866F6801-2B08-425B-A343-495A6F534E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03740" y="5164087"/>
            <a:ext cx="477917" cy="383782"/>
          </a:xfrm>
          <a:prstGeom prst="rect">
            <a:avLst/>
          </a:prstGeom>
        </p:spPr>
      </p:pic>
      <p:grpSp>
        <p:nvGrpSpPr>
          <p:cNvPr id="14" name="Groupe 13">
            <a:extLst>
              <a:ext uri="{FF2B5EF4-FFF2-40B4-BE49-F238E27FC236}">
                <a16:creationId xmlns:a16="http://schemas.microsoft.com/office/drawing/2014/main" xmlns="" id="{1251ECCB-41FC-4744-ADD1-36E2F7B698F7}"/>
              </a:ext>
            </a:extLst>
          </p:cNvPr>
          <p:cNvGrpSpPr/>
          <p:nvPr/>
        </p:nvGrpSpPr>
        <p:grpSpPr>
          <a:xfrm>
            <a:off x="1341790" y="5155295"/>
            <a:ext cx="631976" cy="391509"/>
            <a:chOff x="8825627" y="3617912"/>
            <a:chExt cx="631976" cy="391509"/>
          </a:xfrm>
        </p:grpSpPr>
        <p:pic>
          <p:nvPicPr>
            <p:cNvPr id="15" name="Graphique 14">
              <a:extLst>
                <a:ext uri="{FF2B5EF4-FFF2-40B4-BE49-F238E27FC236}">
                  <a16:creationId xmlns:a16="http://schemas.microsoft.com/office/drawing/2014/main" xmlns="" id="{CC253806-8AC7-49BB-9B34-67B45633C6A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898188" y="3694041"/>
              <a:ext cx="243427" cy="228634"/>
            </a:xfrm>
            <a:prstGeom prst="rect">
              <a:avLst/>
            </a:prstGeom>
          </p:spPr>
        </p:pic>
        <p:pic>
          <p:nvPicPr>
            <p:cNvPr id="16" name="Graphique 15">
              <a:extLst>
                <a:ext uri="{FF2B5EF4-FFF2-40B4-BE49-F238E27FC236}">
                  <a16:creationId xmlns:a16="http://schemas.microsoft.com/office/drawing/2014/main" xmlns="" id="{8639C06C-6D67-4A1D-8F0C-6C088EA5E7F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141615" y="3678685"/>
              <a:ext cx="254603" cy="254603"/>
            </a:xfrm>
            <a:prstGeom prst="rect">
              <a:avLst/>
            </a:prstGeom>
          </p:spPr>
        </p:pic>
        <p:sp>
          <p:nvSpPr>
            <p:cNvPr id="17" name="Rectangle : coins arrondis 16">
              <a:extLst>
                <a:ext uri="{FF2B5EF4-FFF2-40B4-BE49-F238E27FC236}">
                  <a16:creationId xmlns:a16="http://schemas.microsoft.com/office/drawing/2014/main" xmlns="" id="{9416BE3A-816A-4766-877D-AC8312B22AF0}"/>
                </a:ext>
              </a:extLst>
            </p:cNvPr>
            <p:cNvSpPr/>
            <p:nvPr/>
          </p:nvSpPr>
          <p:spPr>
            <a:xfrm>
              <a:off x="8825627" y="3617912"/>
              <a:ext cx="631976" cy="391509"/>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Rectangle 3">
            <a:extLst>
              <a:ext uri="{FF2B5EF4-FFF2-40B4-BE49-F238E27FC236}">
                <a16:creationId xmlns:a16="http://schemas.microsoft.com/office/drawing/2014/main" xmlns="" id="{016F2D51-170E-4386-8E02-A830BFAAE33D}"/>
              </a:ext>
            </a:extLst>
          </p:cNvPr>
          <p:cNvSpPr/>
          <p:nvPr/>
        </p:nvSpPr>
        <p:spPr>
          <a:xfrm>
            <a:off x="7654144" y="3870494"/>
            <a:ext cx="3853915" cy="1938992"/>
          </a:xfrm>
          <a:prstGeom prst="rect">
            <a:avLst/>
          </a:prstGeom>
        </p:spPr>
        <p:txBody>
          <a:bodyPr wrap="square">
            <a:spAutoFit/>
          </a:bodyPr>
          <a:lstStyle/>
          <a:p>
            <a:r>
              <a:rPr lang="fr-FR" b="1" dirty="0">
                <a:solidFill>
                  <a:srgbClr val="3EAD95"/>
                </a:solidFill>
              </a:rPr>
              <a:t>89%</a:t>
            </a:r>
          </a:p>
          <a:p>
            <a:r>
              <a:rPr lang="fr-FR" sz="1200" dirty="0"/>
              <a:t>Avoir un </a:t>
            </a:r>
            <a:r>
              <a:rPr lang="fr-FR" sz="1200" b="1" dirty="0">
                <a:solidFill>
                  <a:srgbClr val="3EAD95"/>
                </a:solidFill>
              </a:rPr>
              <a:t>service clé en main</a:t>
            </a:r>
            <a:r>
              <a:rPr lang="fr-FR" sz="1200" dirty="0"/>
              <a:t>, facile d'utilisation, qui permet de toucher un public d'enchérisseurs	</a:t>
            </a:r>
          </a:p>
          <a:p>
            <a:endParaRPr lang="fr-FR" sz="1200" dirty="0"/>
          </a:p>
          <a:p>
            <a:r>
              <a:rPr lang="fr-FR" b="1" dirty="0">
                <a:solidFill>
                  <a:srgbClr val="3EAD95"/>
                </a:solidFill>
              </a:rPr>
              <a:t>84%</a:t>
            </a:r>
          </a:p>
          <a:p>
            <a:r>
              <a:rPr lang="fr-FR" sz="1200" dirty="0"/>
              <a:t>Profiter de la </a:t>
            </a:r>
            <a:r>
              <a:rPr lang="fr-FR" sz="1200" b="1" dirty="0">
                <a:solidFill>
                  <a:srgbClr val="3EAD95"/>
                </a:solidFill>
              </a:rPr>
              <a:t>notoriété</a:t>
            </a:r>
            <a:r>
              <a:rPr lang="fr-FR" sz="1200" dirty="0"/>
              <a:t> de la plateforme pour faire connaître votre vente</a:t>
            </a:r>
          </a:p>
          <a:p>
            <a:endParaRPr lang="fr-FR" sz="1200" dirty="0"/>
          </a:p>
          <a:p>
            <a:r>
              <a:rPr lang="fr-FR" sz="1200" b="1" dirty="0">
                <a:solidFill>
                  <a:srgbClr val="3EAD95"/>
                </a:solidFill>
              </a:rPr>
              <a:t>9% </a:t>
            </a:r>
            <a:r>
              <a:rPr lang="fr-FR" sz="1200" dirty="0"/>
              <a:t>Autre</a:t>
            </a:r>
          </a:p>
        </p:txBody>
      </p:sp>
      <p:cxnSp>
        <p:nvCxnSpPr>
          <p:cNvPr id="7" name="Connecteur droit 6">
            <a:extLst>
              <a:ext uri="{FF2B5EF4-FFF2-40B4-BE49-F238E27FC236}">
                <a16:creationId xmlns:a16="http://schemas.microsoft.com/office/drawing/2014/main" xmlns="" id="{984D26B3-229D-4249-A1C8-C21C5C19E474}"/>
              </a:ext>
            </a:extLst>
          </p:cNvPr>
          <p:cNvCxnSpPr>
            <a:cxnSpLocks/>
          </p:cNvCxnSpPr>
          <p:nvPr/>
        </p:nvCxnSpPr>
        <p:spPr>
          <a:xfrm>
            <a:off x="7570615" y="3941326"/>
            <a:ext cx="0" cy="1756650"/>
          </a:xfrm>
          <a:prstGeom prst="line">
            <a:avLst/>
          </a:prstGeom>
          <a:ln w="9525"/>
          <a:effectLst/>
        </p:spPr>
        <p:style>
          <a:lnRef idx="2">
            <a:schemeClr val="accent1"/>
          </a:lnRef>
          <a:fillRef idx="0">
            <a:schemeClr val="accent1"/>
          </a:fillRef>
          <a:effectRef idx="1">
            <a:schemeClr val="accent1"/>
          </a:effectRef>
          <a:fontRef idx="minor">
            <a:schemeClr val="tx1"/>
          </a:fontRef>
        </p:style>
      </p:cxnSp>
      <p:graphicFrame>
        <p:nvGraphicFramePr>
          <p:cNvPr id="21" name="Objet 20">
            <a:extLst>
              <a:ext uri="{FF2B5EF4-FFF2-40B4-BE49-F238E27FC236}">
                <a16:creationId xmlns:a16="http://schemas.microsoft.com/office/drawing/2014/main" xmlns="" id="{D54512A9-6F3D-41DC-9E36-D03E35AD120F}"/>
              </a:ext>
            </a:extLst>
          </p:cNvPr>
          <p:cNvGraphicFramePr>
            <a:graphicFrameLocks noChangeAspect="1"/>
          </p:cNvGraphicFramePr>
          <p:nvPr>
            <p:extLst>
              <p:ext uri="{D42A27DB-BD31-4B8C-83A1-F6EECF244321}">
                <p14:modId xmlns:p14="http://schemas.microsoft.com/office/powerpoint/2010/main" val="1410566552"/>
              </p:ext>
            </p:extLst>
          </p:nvPr>
        </p:nvGraphicFramePr>
        <p:xfrm>
          <a:off x="1670067" y="2406570"/>
          <a:ext cx="3543300" cy="2181225"/>
        </p:xfrm>
        <a:graphic>
          <a:graphicData uri="http://schemas.openxmlformats.org/presentationml/2006/ole">
            <mc:AlternateContent xmlns:mc="http://schemas.openxmlformats.org/markup-compatibility/2006">
              <mc:Choice xmlns:v="urn:schemas-microsoft-com:vml" Requires="v">
                <p:oleObj spid="_x0000_s12291" name="Worksheet" r:id="rId14" imgW="3543386" imgH="2181340" progId="Excel.Sheet.12">
                  <p:link updateAutomatic="1"/>
                </p:oleObj>
              </mc:Choice>
              <mc:Fallback>
                <p:oleObj name="Worksheet" r:id="rId14" imgW="3543386" imgH="2181340" progId="Excel.Sheet.12">
                  <p:link updateAutomatic="1"/>
                  <p:pic>
                    <p:nvPicPr>
                      <p:cNvPr id="0" name=""/>
                      <p:cNvPicPr/>
                      <p:nvPr/>
                    </p:nvPicPr>
                    <p:blipFill>
                      <a:blip r:embed="rId15"/>
                      <a:stretch>
                        <a:fillRect/>
                      </a:stretch>
                    </p:blipFill>
                    <p:spPr>
                      <a:xfrm>
                        <a:off x="1670067" y="2406570"/>
                        <a:ext cx="3543300" cy="2181225"/>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xmlns="" id="{05B060CF-7EF2-4B94-8BAE-36DA16726051}"/>
              </a:ext>
            </a:extLst>
          </p:cNvPr>
          <p:cNvSpPr/>
          <p:nvPr/>
        </p:nvSpPr>
        <p:spPr>
          <a:xfrm>
            <a:off x="4386015" y="3332966"/>
            <a:ext cx="1681078" cy="276999"/>
          </a:xfrm>
          <a:prstGeom prst="rect">
            <a:avLst/>
          </a:prstGeom>
        </p:spPr>
        <p:txBody>
          <a:bodyPr wrap="square">
            <a:spAutoFit/>
          </a:bodyPr>
          <a:lstStyle/>
          <a:p>
            <a:r>
              <a:rPr lang="fr-FR" sz="1200" dirty="0"/>
              <a:t>Non, ni l’une ni l’autre </a:t>
            </a:r>
          </a:p>
        </p:txBody>
      </p:sp>
      <p:sp>
        <p:nvSpPr>
          <p:cNvPr id="27" name="Rectangle 26">
            <a:extLst>
              <a:ext uri="{FF2B5EF4-FFF2-40B4-BE49-F238E27FC236}">
                <a16:creationId xmlns:a16="http://schemas.microsoft.com/office/drawing/2014/main" xmlns="" id="{9780AD71-8A44-48B3-9877-CDEB871E8557}"/>
              </a:ext>
            </a:extLst>
          </p:cNvPr>
          <p:cNvSpPr/>
          <p:nvPr/>
        </p:nvSpPr>
        <p:spPr>
          <a:xfrm>
            <a:off x="553950" y="4159601"/>
            <a:ext cx="2234907" cy="276999"/>
          </a:xfrm>
          <a:prstGeom prst="rect">
            <a:avLst/>
          </a:prstGeom>
        </p:spPr>
        <p:txBody>
          <a:bodyPr wrap="none">
            <a:spAutoFit/>
          </a:bodyPr>
          <a:lstStyle/>
          <a:p>
            <a:r>
              <a:rPr lang="fr-FR" sz="1200" dirty="0"/>
              <a:t>Oui, pour des ventes « </a:t>
            </a:r>
            <a:r>
              <a:rPr lang="fr-FR" sz="1200" b="1" dirty="0">
                <a:solidFill>
                  <a:srgbClr val="3EAD95"/>
                </a:solidFill>
              </a:rPr>
              <a:t>live </a:t>
            </a:r>
            <a:r>
              <a:rPr lang="fr-FR" sz="1200" dirty="0"/>
              <a:t>»</a:t>
            </a:r>
          </a:p>
        </p:txBody>
      </p:sp>
      <p:sp>
        <p:nvSpPr>
          <p:cNvPr id="28" name="Rectangle 27">
            <a:extLst>
              <a:ext uri="{FF2B5EF4-FFF2-40B4-BE49-F238E27FC236}">
                <a16:creationId xmlns:a16="http://schemas.microsoft.com/office/drawing/2014/main" xmlns="" id="{AAA7AA70-5507-4935-A3C6-ADD5408EF7D5}"/>
              </a:ext>
            </a:extLst>
          </p:cNvPr>
          <p:cNvSpPr/>
          <p:nvPr/>
        </p:nvSpPr>
        <p:spPr>
          <a:xfrm>
            <a:off x="4179354" y="3997908"/>
            <a:ext cx="2359337" cy="461665"/>
          </a:xfrm>
          <a:prstGeom prst="rect">
            <a:avLst/>
          </a:prstGeom>
        </p:spPr>
        <p:txBody>
          <a:bodyPr wrap="square">
            <a:spAutoFit/>
          </a:bodyPr>
          <a:lstStyle/>
          <a:p>
            <a:pPr algn="ctr"/>
            <a:r>
              <a:rPr lang="fr-FR" sz="1200" dirty="0"/>
              <a:t>Oui, pour des ventes entièrement </a:t>
            </a:r>
            <a:r>
              <a:rPr lang="fr-FR" sz="1200" b="1" dirty="0">
                <a:solidFill>
                  <a:srgbClr val="3EAD95"/>
                </a:solidFill>
              </a:rPr>
              <a:t>dématérialisées</a:t>
            </a:r>
          </a:p>
        </p:txBody>
      </p:sp>
      <p:graphicFrame>
        <p:nvGraphicFramePr>
          <p:cNvPr id="29" name="Objet 28">
            <a:extLst>
              <a:ext uri="{FF2B5EF4-FFF2-40B4-BE49-F238E27FC236}">
                <a16:creationId xmlns:a16="http://schemas.microsoft.com/office/drawing/2014/main" xmlns="" id="{FF4189B8-A253-4DFF-BFCF-0C82D49A503D}"/>
              </a:ext>
            </a:extLst>
          </p:cNvPr>
          <p:cNvGraphicFramePr>
            <a:graphicFrameLocks noChangeAspect="1"/>
          </p:cNvGraphicFramePr>
          <p:nvPr>
            <p:extLst>
              <p:ext uri="{D42A27DB-BD31-4B8C-83A1-F6EECF244321}">
                <p14:modId xmlns:p14="http://schemas.microsoft.com/office/powerpoint/2010/main" val="3746337397"/>
              </p:ext>
            </p:extLst>
          </p:nvPr>
        </p:nvGraphicFramePr>
        <p:xfrm>
          <a:off x="-96518" y="4228741"/>
          <a:ext cx="3543300" cy="2181225"/>
        </p:xfrm>
        <a:graphic>
          <a:graphicData uri="http://schemas.openxmlformats.org/presentationml/2006/ole">
            <mc:AlternateContent xmlns:mc="http://schemas.openxmlformats.org/markup-compatibility/2006">
              <mc:Choice xmlns:v="urn:schemas-microsoft-com:vml" Requires="v">
                <p:oleObj spid="_x0000_s12292" name="Worksheet" r:id="rId16" imgW="3543386" imgH="2181340" progId="Excel.Sheet.12">
                  <p:link updateAutomatic="1"/>
                </p:oleObj>
              </mc:Choice>
              <mc:Fallback>
                <p:oleObj name="Worksheet" r:id="rId16" imgW="3543386" imgH="2181340" progId="Excel.Sheet.12">
                  <p:link updateAutomatic="1"/>
                  <p:pic>
                    <p:nvPicPr>
                      <p:cNvPr id="0" name=""/>
                      <p:cNvPicPr/>
                      <p:nvPr/>
                    </p:nvPicPr>
                    <p:blipFill>
                      <a:blip r:embed="rId17"/>
                      <a:stretch>
                        <a:fillRect/>
                      </a:stretch>
                    </p:blipFill>
                    <p:spPr>
                      <a:xfrm>
                        <a:off x="-96518" y="4228741"/>
                        <a:ext cx="3543300" cy="2181225"/>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xmlns="" id="{1B45AACC-4325-4752-8233-A5143FAC4E2E}"/>
              </a:ext>
            </a:extLst>
          </p:cNvPr>
          <p:cNvSpPr/>
          <p:nvPr/>
        </p:nvSpPr>
        <p:spPr>
          <a:xfrm>
            <a:off x="450722" y="3294995"/>
            <a:ext cx="2114889" cy="461665"/>
          </a:xfrm>
          <a:prstGeom prst="rect">
            <a:avLst/>
          </a:prstGeom>
        </p:spPr>
        <p:txBody>
          <a:bodyPr wrap="square">
            <a:spAutoFit/>
          </a:bodyPr>
          <a:lstStyle/>
          <a:p>
            <a:pPr algn="ctr"/>
            <a:r>
              <a:rPr lang="fr-FR" sz="1200" b="1" dirty="0">
                <a:solidFill>
                  <a:srgbClr val="3EAD95"/>
                </a:solidFill>
              </a:rPr>
              <a:t>Oui, </a:t>
            </a:r>
            <a:r>
              <a:rPr lang="fr-FR" sz="1200" dirty="0"/>
              <a:t>pour des ventes « </a:t>
            </a:r>
            <a:r>
              <a:rPr lang="fr-FR" sz="1200" b="1" dirty="0">
                <a:solidFill>
                  <a:srgbClr val="3EAD95"/>
                </a:solidFill>
              </a:rPr>
              <a:t>live</a:t>
            </a:r>
            <a:r>
              <a:rPr lang="fr-FR" sz="1200" dirty="0"/>
              <a:t> » et / ou </a:t>
            </a:r>
            <a:r>
              <a:rPr lang="fr-FR" sz="1200" b="1" dirty="0">
                <a:solidFill>
                  <a:srgbClr val="3EAD95"/>
                </a:solidFill>
              </a:rPr>
              <a:t>dématérialisées</a:t>
            </a:r>
          </a:p>
        </p:txBody>
      </p:sp>
      <p:sp>
        <p:nvSpPr>
          <p:cNvPr id="30" name="Rectangle 29">
            <a:extLst>
              <a:ext uri="{FF2B5EF4-FFF2-40B4-BE49-F238E27FC236}">
                <a16:creationId xmlns:a16="http://schemas.microsoft.com/office/drawing/2014/main" xmlns="" id="{0AC5A659-EF92-4D32-8E09-D5BC27E981AF}"/>
              </a:ext>
            </a:extLst>
          </p:cNvPr>
          <p:cNvSpPr/>
          <p:nvPr/>
        </p:nvSpPr>
        <p:spPr>
          <a:xfrm>
            <a:off x="746761" y="6163745"/>
            <a:ext cx="5379122" cy="246221"/>
          </a:xfrm>
          <a:prstGeom prst="rect">
            <a:avLst/>
          </a:prstGeom>
        </p:spPr>
        <p:txBody>
          <a:bodyPr wrap="square">
            <a:spAutoFit/>
          </a:bodyPr>
          <a:lstStyle/>
          <a:p>
            <a:pPr algn="ctr"/>
            <a:r>
              <a:rPr lang="fr-FR" sz="1000" dirty="0"/>
              <a:t>Pas de différence selon le montant de ventes réalisé par la maison de vente en 2019</a:t>
            </a:r>
          </a:p>
        </p:txBody>
      </p:sp>
    </p:spTree>
    <p:extLst>
      <p:ext uri="{BB962C8B-B14F-4D97-AF65-F5344CB8AC3E}">
        <p14:creationId xmlns:p14="http://schemas.microsoft.com/office/powerpoint/2010/main" val="4462815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left)">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Plateformes utilisées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27</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3566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IF A7_1 Quelle(s) plateforme(s) utilisez-vous ? </a:t>
            </a:r>
          </a:p>
          <a:p>
            <a:pPr marL="0" indent="0">
              <a:spcBef>
                <a:spcPts val="0"/>
              </a:spcBef>
              <a:buNone/>
            </a:pPr>
            <a:r>
              <a:rPr lang="fr-FR" sz="1000" dirty="0"/>
              <a:t>A7_2 Et quelle est celle avec laquelle vous effectuez la part la plus importante de vos ventes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1943100"/>
            <a:ext cx="8432664" cy="246221"/>
          </a:xfrm>
          <a:prstGeom prst="rect">
            <a:avLst/>
          </a:prstGeom>
          <a:noFill/>
          <a:ln>
            <a:noFill/>
          </a:ln>
        </p:spPr>
        <p:txBody>
          <a:bodyPr wrap="square">
            <a:spAutoFit/>
          </a:bodyPr>
          <a:lstStyle/>
          <a:p>
            <a:r>
              <a:rPr lang="fr-FR" sz="1000" dirty="0"/>
              <a:t>Maisons de ventes utilisant des plateformes (Base = 196)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584775"/>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Deux plateformes principalement utilisées  : </a:t>
            </a:r>
            <a:r>
              <a:rPr lang="fr-FR" sz="1600" dirty="0" err="1">
                <a:solidFill>
                  <a:srgbClr val="183A46"/>
                </a:solidFill>
                <a:ea typeface="Open Sans" panose="020B0606030504020204" pitchFamily="34" charset="0"/>
                <a:cs typeface="Open Sans" panose="020B0606030504020204" pitchFamily="34" charset="0"/>
              </a:rPr>
              <a:t>Interenchères</a:t>
            </a:r>
            <a:r>
              <a:rPr lang="fr-FR" sz="1600" dirty="0">
                <a:solidFill>
                  <a:srgbClr val="183A46"/>
                </a:solidFill>
                <a:ea typeface="Open Sans" panose="020B0606030504020204" pitchFamily="34" charset="0"/>
                <a:cs typeface="Open Sans" panose="020B0606030504020204" pitchFamily="34" charset="0"/>
              </a:rPr>
              <a:t> et </a:t>
            </a:r>
            <a:r>
              <a:rPr lang="fr-FR" sz="1600" dirty="0" err="1">
                <a:solidFill>
                  <a:srgbClr val="183A46"/>
                </a:solidFill>
                <a:ea typeface="Open Sans" panose="020B0606030504020204" pitchFamily="34" charset="0"/>
                <a:cs typeface="Open Sans" panose="020B0606030504020204" pitchFamily="34" charset="0"/>
              </a:rPr>
              <a:t>Drouotonline</a:t>
            </a:r>
            <a:endParaRPr lang="fr-FR" sz="1600" dirty="0">
              <a:solidFill>
                <a:srgbClr val="183A46"/>
              </a:solidFill>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fr-FR" sz="1600" dirty="0" err="1">
                <a:solidFill>
                  <a:srgbClr val="183A46"/>
                </a:solidFill>
                <a:ea typeface="Open Sans" panose="020B0606030504020204" pitchFamily="34" charset="0"/>
                <a:cs typeface="Open Sans" panose="020B0606030504020204" pitchFamily="34" charset="0"/>
              </a:rPr>
              <a:t>Drouotonline</a:t>
            </a:r>
            <a:r>
              <a:rPr lang="fr-FR" sz="1600" dirty="0">
                <a:solidFill>
                  <a:srgbClr val="183A46"/>
                </a:solidFill>
                <a:ea typeface="Open Sans" panose="020B0606030504020204" pitchFamily="34" charset="0"/>
                <a:cs typeface="Open Sans" panose="020B0606030504020204" pitchFamily="34" charset="0"/>
              </a:rPr>
              <a:t> plus utilisée par les « grandes » maisons de ventes.</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graphicFrame>
        <p:nvGraphicFramePr>
          <p:cNvPr id="3" name="Objet 2">
            <a:extLst>
              <a:ext uri="{FF2B5EF4-FFF2-40B4-BE49-F238E27FC236}">
                <a16:creationId xmlns:a16="http://schemas.microsoft.com/office/drawing/2014/main" xmlns="" id="{70618BD8-F1BD-433F-8719-BE030A0F2274}"/>
              </a:ext>
            </a:extLst>
          </p:cNvPr>
          <p:cNvGraphicFramePr>
            <a:graphicFrameLocks noChangeAspect="1"/>
          </p:cNvGraphicFramePr>
          <p:nvPr>
            <p:extLst>
              <p:ext uri="{D42A27DB-BD31-4B8C-83A1-F6EECF244321}">
                <p14:modId xmlns:p14="http://schemas.microsoft.com/office/powerpoint/2010/main" val="2306033392"/>
              </p:ext>
            </p:extLst>
          </p:nvPr>
        </p:nvGraphicFramePr>
        <p:xfrm>
          <a:off x="2930795" y="2466229"/>
          <a:ext cx="5264816" cy="3940175"/>
        </p:xfrm>
        <a:graphic>
          <a:graphicData uri="http://schemas.openxmlformats.org/presentationml/2006/ole">
            <mc:AlternateContent xmlns:mc="http://schemas.openxmlformats.org/markup-compatibility/2006">
              <mc:Choice xmlns:v="urn:schemas-microsoft-com:vml" Requires="v">
                <p:oleObj spid="_x0000_s13314" name="Worksheet" r:id="rId4" imgW="5943600" imgH="4448060" progId="Excel.Sheet.12">
                  <p:link updateAutomatic="1"/>
                </p:oleObj>
              </mc:Choice>
              <mc:Fallback>
                <p:oleObj name="Worksheet" r:id="rId4" imgW="5943600" imgH="4448060" progId="Excel.Sheet.12">
                  <p:link updateAutomatic="1"/>
                  <p:pic>
                    <p:nvPicPr>
                      <p:cNvPr id="0" name=""/>
                      <p:cNvPicPr/>
                      <p:nvPr/>
                    </p:nvPicPr>
                    <p:blipFill>
                      <a:blip r:embed="rId5"/>
                      <a:stretch>
                        <a:fillRect/>
                      </a:stretch>
                    </p:blipFill>
                    <p:spPr>
                      <a:xfrm>
                        <a:off x="2930795" y="2466229"/>
                        <a:ext cx="5264816" cy="3940175"/>
                      </a:xfrm>
                      <a:prstGeom prst="rect">
                        <a:avLst/>
                      </a:prstGeom>
                    </p:spPr>
                  </p:pic>
                </p:oleObj>
              </mc:Fallback>
            </mc:AlternateContent>
          </a:graphicData>
        </a:graphic>
      </p:graphicFrame>
      <p:graphicFrame>
        <p:nvGraphicFramePr>
          <p:cNvPr id="7" name="Tableau 6">
            <a:extLst>
              <a:ext uri="{FF2B5EF4-FFF2-40B4-BE49-F238E27FC236}">
                <a16:creationId xmlns:a16="http://schemas.microsoft.com/office/drawing/2014/main" xmlns="" id="{4559B833-CA19-4545-B593-4206BB5C6CCA}"/>
              </a:ext>
            </a:extLst>
          </p:cNvPr>
          <p:cNvGraphicFramePr>
            <a:graphicFrameLocks noGrp="1"/>
          </p:cNvGraphicFramePr>
          <p:nvPr>
            <p:extLst>
              <p:ext uri="{D42A27DB-BD31-4B8C-83A1-F6EECF244321}">
                <p14:modId xmlns:p14="http://schemas.microsoft.com/office/powerpoint/2010/main" val="3259377878"/>
              </p:ext>
            </p:extLst>
          </p:nvPr>
        </p:nvGraphicFramePr>
        <p:xfrm>
          <a:off x="933626" y="2669428"/>
          <a:ext cx="2054612" cy="3533778"/>
        </p:xfrm>
        <a:graphic>
          <a:graphicData uri="http://schemas.openxmlformats.org/drawingml/2006/table">
            <a:tbl>
              <a:tblPr>
                <a:tableStyleId>{5C22544A-7EE6-4342-B048-85BDC9FD1C3A}</a:tableStyleId>
              </a:tblPr>
              <a:tblGrid>
                <a:gridCol w="2054612">
                  <a:extLst>
                    <a:ext uri="{9D8B030D-6E8A-4147-A177-3AD203B41FA5}">
                      <a16:colId xmlns:a16="http://schemas.microsoft.com/office/drawing/2014/main" xmlns="" val="3308713991"/>
                    </a:ext>
                  </a:extLst>
                </a:gridCol>
              </a:tblGrid>
              <a:tr h="588963">
                <a:tc>
                  <a:txBody>
                    <a:bodyPr/>
                    <a:lstStyle/>
                    <a:p>
                      <a:pPr algn="r" fontAlgn="ctr"/>
                      <a:r>
                        <a:rPr lang="fr-FR" sz="1200" u="none" strike="noStrike" dirty="0">
                          <a:solidFill>
                            <a:schemeClr val="bg1"/>
                          </a:solidFill>
                          <a:effectLst/>
                        </a:rPr>
                        <a:t>Interenchères.com</a:t>
                      </a:r>
                      <a:endParaRPr lang="fr-FR" sz="1200" b="0" i="0" u="none" strike="noStrike" dirty="0">
                        <a:solidFill>
                          <a:schemeClr val="bg1"/>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270020690"/>
                  </a:ext>
                </a:extLst>
              </a:tr>
              <a:tr h="588963">
                <a:tc>
                  <a:txBody>
                    <a:bodyPr/>
                    <a:lstStyle/>
                    <a:p>
                      <a:pPr algn="r" fontAlgn="ctr"/>
                      <a:r>
                        <a:rPr lang="fr-FR" sz="1200" u="none" strike="noStrike" dirty="0" err="1">
                          <a:solidFill>
                            <a:schemeClr val="bg1"/>
                          </a:solidFill>
                          <a:effectLst/>
                        </a:rPr>
                        <a:t>Drouotonline</a:t>
                      </a:r>
                      <a:r>
                        <a:rPr lang="fr-FR" sz="1200" u="none" strike="noStrike" dirty="0">
                          <a:solidFill>
                            <a:schemeClr val="bg1"/>
                          </a:solidFill>
                          <a:effectLst/>
                        </a:rPr>
                        <a:t> .com</a:t>
                      </a:r>
                      <a:endParaRPr lang="fr-FR" sz="1200" b="0" i="0" u="none" strike="noStrike" dirty="0">
                        <a:solidFill>
                          <a:schemeClr val="bg1"/>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4022660476"/>
                  </a:ext>
                </a:extLst>
              </a:tr>
              <a:tr h="588963">
                <a:tc>
                  <a:txBody>
                    <a:bodyPr/>
                    <a:lstStyle/>
                    <a:p>
                      <a:pPr algn="r" fontAlgn="ctr"/>
                      <a:r>
                        <a:rPr lang="fr-FR" sz="1200" u="none" strike="noStrike" dirty="0">
                          <a:solidFill>
                            <a:schemeClr val="bg1"/>
                          </a:solidFill>
                          <a:effectLst/>
                        </a:rPr>
                        <a:t>Auction.fr</a:t>
                      </a:r>
                      <a:endParaRPr lang="fr-FR" sz="1200" b="0" i="0" u="none" strike="noStrike" dirty="0">
                        <a:solidFill>
                          <a:schemeClr val="bg1"/>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944530669"/>
                  </a:ext>
                </a:extLst>
              </a:tr>
              <a:tr h="588963">
                <a:tc>
                  <a:txBody>
                    <a:bodyPr/>
                    <a:lstStyle/>
                    <a:p>
                      <a:pPr algn="r" fontAlgn="ctr"/>
                      <a:r>
                        <a:rPr lang="fr-FR" sz="1200" u="none" strike="noStrike" dirty="0">
                          <a:solidFill>
                            <a:schemeClr val="bg1"/>
                          </a:solidFill>
                          <a:effectLst/>
                        </a:rPr>
                        <a:t>Invaluable.com</a:t>
                      </a:r>
                      <a:endParaRPr lang="fr-FR" sz="1200" b="0" i="0" u="none" strike="noStrike" dirty="0">
                        <a:solidFill>
                          <a:schemeClr val="bg1"/>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6433696"/>
                  </a:ext>
                </a:extLst>
              </a:tr>
              <a:tr h="588963">
                <a:tc>
                  <a:txBody>
                    <a:bodyPr/>
                    <a:lstStyle/>
                    <a:p>
                      <a:pPr algn="r" fontAlgn="ctr"/>
                      <a:r>
                        <a:rPr lang="fr-FR" sz="1200" u="none" strike="noStrike" dirty="0">
                          <a:solidFill>
                            <a:schemeClr val="bg1"/>
                          </a:solidFill>
                          <a:effectLst/>
                        </a:rPr>
                        <a:t>Moniteurlive.com</a:t>
                      </a:r>
                      <a:endParaRPr lang="fr-FR" sz="1200" b="0" i="0" u="none" strike="noStrike" dirty="0">
                        <a:solidFill>
                          <a:schemeClr val="bg1"/>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721147707"/>
                  </a:ext>
                </a:extLst>
              </a:tr>
              <a:tr h="588963">
                <a:tc>
                  <a:txBody>
                    <a:bodyPr/>
                    <a:lstStyle/>
                    <a:p>
                      <a:pPr algn="r" fontAlgn="ctr"/>
                      <a:r>
                        <a:rPr lang="fr-FR" sz="1600" b="1" u="none" strike="noStrike" dirty="0">
                          <a:solidFill>
                            <a:schemeClr val="tx1"/>
                          </a:solidFill>
                          <a:effectLst/>
                        </a:rPr>
                        <a:t>Autre</a:t>
                      </a:r>
                      <a:endParaRPr lang="fr-FR" sz="1600" b="1" i="0" u="none" strike="noStrike" dirty="0">
                        <a:solidFill>
                          <a:schemeClr val="tx1"/>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640780134"/>
                  </a:ext>
                </a:extLst>
              </a:tr>
            </a:tbl>
          </a:graphicData>
        </a:graphic>
      </p:graphicFrame>
      <p:pic>
        <p:nvPicPr>
          <p:cNvPr id="14338" name="Picture 2" descr="Drouot Live et Online, enchères en ligne : avis des acheteurs">
            <a:extLst>
              <a:ext uri="{FF2B5EF4-FFF2-40B4-BE49-F238E27FC236}">
                <a16:creationId xmlns:a16="http://schemas.microsoft.com/office/drawing/2014/main" xmlns="" id="{514B7DA3-6C4A-4F5D-B4B2-2907110B99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665" t="40439" r="15035" b="29894"/>
          <a:stretch/>
        </p:blipFill>
        <p:spPr bwMode="auto">
          <a:xfrm>
            <a:off x="933626" y="3338512"/>
            <a:ext cx="2200275" cy="391043"/>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que 8">
            <a:extLst>
              <a:ext uri="{FF2B5EF4-FFF2-40B4-BE49-F238E27FC236}">
                <a16:creationId xmlns:a16="http://schemas.microsoft.com/office/drawing/2014/main" xmlns="" id="{0D542E47-9378-47FC-A4CD-BEF87D08A29C}"/>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t="4440" r="76447"/>
          <a:stretch/>
        </p:blipFill>
        <p:spPr>
          <a:xfrm>
            <a:off x="2388194" y="2782888"/>
            <a:ext cx="529901" cy="479425"/>
          </a:xfrm>
          <a:prstGeom prst="rect">
            <a:avLst/>
          </a:prstGeom>
        </p:spPr>
      </p:pic>
      <p:pic>
        <p:nvPicPr>
          <p:cNvPr id="11" name="Graphique 10">
            <a:extLst>
              <a:ext uri="{FF2B5EF4-FFF2-40B4-BE49-F238E27FC236}">
                <a16:creationId xmlns:a16="http://schemas.microsoft.com/office/drawing/2014/main" xmlns="" id="{A5330E93-21EF-4196-A556-EA9646FD652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37452" y="4540785"/>
            <a:ext cx="1817687" cy="319808"/>
          </a:xfrm>
          <a:prstGeom prst="rect">
            <a:avLst/>
          </a:prstGeom>
        </p:spPr>
      </p:pic>
      <p:pic>
        <p:nvPicPr>
          <p:cNvPr id="13" name="Image 12">
            <a:extLst>
              <a:ext uri="{FF2B5EF4-FFF2-40B4-BE49-F238E27FC236}">
                <a16:creationId xmlns:a16="http://schemas.microsoft.com/office/drawing/2014/main" xmlns="" id="{AD0013A9-0CC0-4F99-B7D1-571EE56AECE9}"/>
              </a:ext>
            </a:extLst>
          </p:cNvPr>
          <p:cNvPicPr>
            <a:picLocks noChangeAspect="1"/>
          </p:cNvPicPr>
          <p:nvPr/>
        </p:nvPicPr>
        <p:blipFill>
          <a:blip r:embed="rId11"/>
          <a:stretch>
            <a:fillRect/>
          </a:stretch>
        </p:blipFill>
        <p:spPr>
          <a:xfrm>
            <a:off x="1392961" y="5147210"/>
            <a:ext cx="1595277" cy="319808"/>
          </a:xfrm>
          <a:prstGeom prst="rect">
            <a:avLst/>
          </a:prstGeom>
        </p:spPr>
      </p:pic>
      <p:pic>
        <p:nvPicPr>
          <p:cNvPr id="16" name="Image 15" descr="Une image contenant dessin, lumière&#10;&#10;Description générée automatiquement">
            <a:extLst>
              <a:ext uri="{FF2B5EF4-FFF2-40B4-BE49-F238E27FC236}">
                <a16:creationId xmlns:a16="http://schemas.microsoft.com/office/drawing/2014/main" xmlns="" id="{74A29BEF-2E28-41F8-A2CE-31A417BDE685}"/>
              </a:ext>
            </a:extLst>
          </p:cNvPr>
          <p:cNvPicPr>
            <a:picLocks noChangeAspect="1"/>
          </p:cNvPicPr>
          <p:nvPr/>
        </p:nvPicPr>
        <p:blipFill>
          <a:blip r:embed="rId12"/>
          <a:stretch>
            <a:fillRect/>
          </a:stretch>
        </p:blipFill>
        <p:spPr>
          <a:xfrm>
            <a:off x="1237452" y="3954231"/>
            <a:ext cx="1817687" cy="379644"/>
          </a:xfrm>
          <a:prstGeom prst="rect">
            <a:avLst/>
          </a:prstGeom>
        </p:spPr>
      </p:pic>
      <p:sp>
        <p:nvSpPr>
          <p:cNvPr id="21" name="Rectangle 20">
            <a:extLst>
              <a:ext uri="{FF2B5EF4-FFF2-40B4-BE49-F238E27FC236}">
                <a16:creationId xmlns:a16="http://schemas.microsoft.com/office/drawing/2014/main" xmlns="" id="{2A831901-8ADC-4BC6-9E25-13AFCEB18BBD}"/>
              </a:ext>
            </a:extLst>
          </p:cNvPr>
          <p:cNvSpPr/>
          <p:nvPr/>
        </p:nvSpPr>
        <p:spPr>
          <a:xfrm>
            <a:off x="5675920" y="4380464"/>
            <a:ext cx="189906" cy="142875"/>
          </a:xfrm>
          <a:prstGeom prst="rect">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xmlns="" id="{3F665575-8FE6-4CF5-9330-CA6B0D25124E}"/>
              </a:ext>
            </a:extLst>
          </p:cNvPr>
          <p:cNvSpPr/>
          <p:nvPr/>
        </p:nvSpPr>
        <p:spPr>
          <a:xfrm>
            <a:off x="5675920" y="4574777"/>
            <a:ext cx="189906" cy="142875"/>
          </a:xfrm>
          <a:prstGeom prst="rect">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4" name="Tableau 23">
            <a:extLst>
              <a:ext uri="{FF2B5EF4-FFF2-40B4-BE49-F238E27FC236}">
                <a16:creationId xmlns:a16="http://schemas.microsoft.com/office/drawing/2014/main" xmlns="" id="{40E38FA7-49E0-4087-8290-9F500551C5A3}"/>
              </a:ext>
            </a:extLst>
          </p:cNvPr>
          <p:cNvGraphicFramePr>
            <a:graphicFrameLocks noGrp="1"/>
          </p:cNvGraphicFramePr>
          <p:nvPr>
            <p:extLst>
              <p:ext uri="{D42A27DB-BD31-4B8C-83A1-F6EECF244321}">
                <p14:modId xmlns:p14="http://schemas.microsoft.com/office/powerpoint/2010/main" val="4093922584"/>
              </p:ext>
            </p:extLst>
          </p:nvPr>
        </p:nvGraphicFramePr>
        <p:xfrm>
          <a:off x="5944412" y="4331223"/>
          <a:ext cx="1771805" cy="416102"/>
        </p:xfrm>
        <a:graphic>
          <a:graphicData uri="http://schemas.openxmlformats.org/drawingml/2006/table">
            <a:tbl>
              <a:tblPr>
                <a:tableStyleId>{5C22544A-7EE6-4342-B048-85BDC9FD1C3A}</a:tableStyleId>
              </a:tblPr>
              <a:tblGrid>
                <a:gridCol w="1771805">
                  <a:extLst>
                    <a:ext uri="{9D8B030D-6E8A-4147-A177-3AD203B41FA5}">
                      <a16:colId xmlns:a16="http://schemas.microsoft.com/office/drawing/2014/main" xmlns="" val="1612616389"/>
                    </a:ext>
                  </a:extLst>
                </a:gridCol>
              </a:tblGrid>
              <a:tr h="208051">
                <a:tc>
                  <a:txBody>
                    <a:bodyPr/>
                    <a:lstStyle/>
                    <a:p>
                      <a:pPr algn="l" fontAlgn="ctr"/>
                      <a:r>
                        <a:rPr lang="fr-FR" sz="1000" u="none" strike="noStrike" dirty="0">
                          <a:effectLst/>
                        </a:rPr>
                        <a:t>Plateformes utilisées</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142801687"/>
                  </a:ext>
                </a:extLst>
              </a:tr>
              <a:tr h="208051">
                <a:tc>
                  <a:txBody>
                    <a:bodyPr/>
                    <a:lstStyle/>
                    <a:p>
                      <a:pPr algn="l" fontAlgn="ctr"/>
                      <a:r>
                        <a:rPr lang="fr-FR" sz="1000" u="none" strike="noStrike" dirty="0">
                          <a:effectLst/>
                        </a:rPr>
                        <a:t>Plateforme principale</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373670436"/>
                  </a:ext>
                </a:extLst>
              </a:tr>
            </a:tbl>
          </a:graphicData>
        </a:graphic>
      </p:graphicFrame>
      <p:graphicFrame>
        <p:nvGraphicFramePr>
          <p:cNvPr id="17" name="Tableau 16">
            <a:extLst>
              <a:ext uri="{FF2B5EF4-FFF2-40B4-BE49-F238E27FC236}">
                <a16:creationId xmlns:a16="http://schemas.microsoft.com/office/drawing/2014/main" xmlns="" id="{02390F14-D8D4-4787-B8D0-6062D7E74767}"/>
              </a:ext>
            </a:extLst>
          </p:cNvPr>
          <p:cNvGraphicFramePr>
            <a:graphicFrameLocks noGrp="1"/>
          </p:cNvGraphicFramePr>
          <p:nvPr>
            <p:extLst>
              <p:ext uri="{D42A27DB-BD31-4B8C-83A1-F6EECF244321}">
                <p14:modId xmlns:p14="http://schemas.microsoft.com/office/powerpoint/2010/main" val="1923333956"/>
              </p:ext>
            </p:extLst>
          </p:nvPr>
        </p:nvGraphicFramePr>
        <p:xfrm>
          <a:off x="8548960" y="2312431"/>
          <a:ext cx="3183748" cy="323850"/>
        </p:xfrm>
        <a:graphic>
          <a:graphicData uri="http://schemas.openxmlformats.org/drawingml/2006/table">
            <a:tbl>
              <a:tblPr/>
              <a:tblGrid>
                <a:gridCol w="795937">
                  <a:extLst>
                    <a:ext uri="{9D8B030D-6E8A-4147-A177-3AD203B41FA5}">
                      <a16:colId xmlns:a16="http://schemas.microsoft.com/office/drawing/2014/main" xmlns="" val="97474015"/>
                    </a:ext>
                  </a:extLst>
                </a:gridCol>
                <a:gridCol w="795937">
                  <a:extLst>
                    <a:ext uri="{9D8B030D-6E8A-4147-A177-3AD203B41FA5}">
                      <a16:colId xmlns:a16="http://schemas.microsoft.com/office/drawing/2014/main" xmlns="" val="3406220932"/>
                    </a:ext>
                  </a:extLst>
                </a:gridCol>
                <a:gridCol w="795937">
                  <a:extLst>
                    <a:ext uri="{9D8B030D-6E8A-4147-A177-3AD203B41FA5}">
                      <a16:colId xmlns:a16="http://schemas.microsoft.com/office/drawing/2014/main" xmlns="" val="3507127428"/>
                    </a:ext>
                  </a:extLst>
                </a:gridCol>
                <a:gridCol w="795937">
                  <a:extLst>
                    <a:ext uri="{9D8B030D-6E8A-4147-A177-3AD203B41FA5}">
                      <a16:colId xmlns:a16="http://schemas.microsoft.com/office/drawing/2014/main" xmlns="" val="1475343339"/>
                    </a:ext>
                  </a:extLst>
                </a:gridCol>
              </a:tblGrid>
              <a:tr h="0">
                <a:tc gridSpan="4">
                  <a:txBody>
                    <a:bodyPr/>
                    <a:lstStyle/>
                    <a:p>
                      <a:pPr algn="ctr" fontAlgn="ctr"/>
                      <a:endParaRPr lang="fr-FR" sz="10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632795933"/>
                  </a:ext>
                </a:extLst>
              </a:tr>
              <a:tr h="82863">
                <a:tc>
                  <a:txBody>
                    <a:bodyPr/>
                    <a:lstStyle/>
                    <a:p>
                      <a:pPr algn="ctr" fontAlgn="ctr"/>
                      <a:r>
                        <a:rPr lang="fr-FR" sz="1000" b="0" i="0" u="none" strike="noStrike">
                          <a:solidFill>
                            <a:srgbClr val="FFFFFF"/>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83A46"/>
                    </a:solidFill>
                  </a:tcPr>
                </a:tc>
                <a:tc>
                  <a:txBody>
                    <a:bodyPr/>
                    <a:lstStyle/>
                    <a:p>
                      <a:pPr algn="ctr" fontAlgn="ctr"/>
                      <a:r>
                        <a:rPr lang="fr-FR" sz="1000" b="0" i="0" u="none" strike="noStrike">
                          <a:solidFill>
                            <a:srgbClr val="FFFFFF"/>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83A46"/>
                    </a:solidFill>
                  </a:tcPr>
                </a:tc>
                <a:tc>
                  <a:txBody>
                    <a:bodyPr/>
                    <a:lstStyle/>
                    <a:p>
                      <a:pPr algn="ctr" fontAlgn="ctr"/>
                      <a:r>
                        <a:rPr lang="fr-FR" sz="1000" b="0" i="0" u="none" strike="noStrike" dirty="0">
                          <a:solidFill>
                            <a:srgbClr val="FFFFFF"/>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83A46"/>
                    </a:solidFill>
                  </a:tcPr>
                </a:tc>
                <a:tc>
                  <a:txBody>
                    <a:bodyPr/>
                    <a:lstStyle/>
                    <a:p>
                      <a:pPr algn="ctr" fontAlgn="ctr"/>
                      <a:r>
                        <a:rPr lang="fr-FR" sz="1000" b="0" i="0" u="none" strike="noStrike" dirty="0">
                          <a:solidFill>
                            <a:srgbClr val="FFFFFF"/>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83A46"/>
                    </a:solidFill>
                  </a:tcPr>
                </a:tc>
                <a:extLst>
                  <a:ext uri="{0D108BD9-81ED-4DB2-BD59-A6C34878D82A}">
                    <a16:rowId xmlns:a16="http://schemas.microsoft.com/office/drawing/2014/main" xmlns="" val="4189538785"/>
                  </a:ext>
                </a:extLst>
              </a:tr>
            </a:tbl>
          </a:graphicData>
        </a:graphic>
      </p:graphicFrame>
      <p:graphicFrame>
        <p:nvGraphicFramePr>
          <p:cNvPr id="20" name="Tableau 19">
            <a:extLst>
              <a:ext uri="{FF2B5EF4-FFF2-40B4-BE49-F238E27FC236}">
                <a16:creationId xmlns:a16="http://schemas.microsoft.com/office/drawing/2014/main" xmlns="" id="{05797856-A6B9-4EE8-BBC8-63971F39A747}"/>
              </a:ext>
            </a:extLst>
          </p:cNvPr>
          <p:cNvGraphicFramePr>
            <a:graphicFrameLocks noGrp="1"/>
          </p:cNvGraphicFramePr>
          <p:nvPr>
            <p:extLst>
              <p:ext uri="{D42A27DB-BD31-4B8C-83A1-F6EECF244321}">
                <p14:modId xmlns:p14="http://schemas.microsoft.com/office/powerpoint/2010/main" val="572082321"/>
              </p:ext>
            </p:extLst>
          </p:nvPr>
        </p:nvGraphicFramePr>
        <p:xfrm>
          <a:off x="8548960" y="2648918"/>
          <a:ext cx="3183748" cy="231775"/>
        </p:xfrm>
        <a:graphic>
          <a:graphicData uri="http://schemas.openxmlformats.org/drawingml/2006/table">
            <a:tbl>
              <a:tblPr/>
              <a:tblGrid>
                <a:gridCol w="795937">
                  <a:extLst>
                    <a:ext uri="{9D8B030D-6E8A-4147-A177-3AD203B41FA5}">
                      <a16:colId xmlns:a16="http://schemas.microsoft.com/office/drawing/2014/main" xmlns="" val="2473504991"/>
                    </a:ext>
                  </a:extLst>
                </a:gridCol>
                <a:gridCol w="795937">
                  <a:extLst>
                    <a:ext uri="{9D8B030D-6E8A-4147-A177-3AD203B41FA5}">
                      <a16:colId xmlns:a16="http://schemas.microsoft.com/office/drawing/2014/main" xmlns="" val="3463554128"/>
                    </a:ext>
                  </a:extLst>
                </a:gridCol>
                <a:gridCol w="795937">
                  <a:extLst>
                    <a:ext uri="{9D8B030D-6E8A-4147-A177-3AD203B41FA5}">
                      <a16:colId xmlns:a16="http://schemas.microsoft.com/office/drawing/2014/main" xmlns="" val="2061562786"/>
                    </a:ext>
                  </a:extLst>
                </a:gridCol>
                <a:gridCol w="795937">
                  <a:extLst>
                    <a:ext uri="{9D8B030D-6E8A-4147-A177-3AD203B41FA5}">
                      <a16:colId xmlns:a16="http://schemas.microsoft.com/office/drawing/2014/main" xmlns="" val="48871772"/>
                    </a:ext>
                  </a:extLst>
                </a:gridCol>
              </a:tblGrid>
              <a:tr h="231775">
                <a:tc>
                  <a:txBody>
                    <a:bodyPr/>
                    <a:lstStyle/>
                    <a:p>
                      <a:pPr algn="ctr" fontAlgn="ctr"/>
                      <a:r>
                        <a:rPr lang="fr-FR" sz="900" b="0" i="1" u="none" strike="noStrike" dirty="0">
                          <a:solidFill>
                            <a:srgbClr val="808080"/>
                          </a:solidFill>
                          <a:effectLst/>
                          <a:latin typeface="Arial" panose="020B0604020202020204" pitchFamily="34" charset="0"/>
                        </a:rPr>
                        <a:t> 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1" u="none" strike="noStrike" dirty="0">
                          <a:solidFill>
                            <a:srgbClr val="808080"/>
                          </a:solidFill>
                          <a:effectLst/>
                          <a:latin typeface="Arial" panose="020B0604020202020204" pitchFamily="34" charset="0"/>
                        </a:rPr>
                        <a:t> 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1" u="none" strike="noStrike" dirty="0">
                          <a:solidFill>
                            <a:srgbClr val="808080"/>
                          </a:solidFill>
                          <a:effectLst/>
                          <a:latin typeface="Arial" panose="020B0604020202020204" pitchFamily="34" charset="0"/>
                        </a:rPr>
                        <a:t> 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1" u="none" strike="noStrike" dirty="0">
                          <a:solidFill>
                            <a:srgbClr val="808080"/>
                          </a:solidFill>
                          <a:effectLst/>
                          <a:latin typeface="Arial" panose="020B0604020202020204" pitchFamily="34" charset="0"/>
                        </a:rPr>
                        <a:t> 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112044171"/>
                  </a:ext>
                </a:extLst>
              </a:tr>
            </a:tbl>
          </a:graphicData>
        </a:graphic>
      </p:graphicFrame>
      <p:sp>
        <p:nvSpPr>
          <p:cNvPr id="23" name="Rectangle 22">
            <a:extLst>
              <a:ext uri="{FF2B5EF4-FFF2-40B4-BE49-F238E27FC236}">
                <a16:creationId xmlns:a16="http://schemas.microsoft.com/office/drawing/2014/main" xmlns="" id="{2C08EFA9-7AC8-4586-9679-A09757EE498B}"/>
              </a:ext>
            </a:extLst>
          </p:cNvPr>
          <p:cNvSpPr/>
          <p:nvPr/>
        </p:nvSpPr>
        <p:spPr>
          <a:xfrm>
            <a:off x="8566034" y="2233924"/>
            <a:ext cx="3149600" cy="246221"/>
          </a:xfrm>
          <a:prstGeom prst="rect">
            <a:avLst/>
          </a:prstGeom>
          <a:ln>
            <a:noFill/>
          </a:ln>
        </p:spPr>
        <p:txBody>
          <a:bodyPr wrap="square">
            <a:spAutoFit/>
          </a:bodyPr>
          <a:lstStyle/>
          <a:p>
            <a:pPr algn="ctr"/>
            <a:r>
              <a:rPr lang="fr-FR" sz="1000" dirty="0">
                <a:solidFill>
                  <a:srgbClr val="183A46"/>
                </a:solidFill>
                <a:ea typeface="Open Sans" panose="020B0606030504020204" pitchFamily="34" charset="0"/>
                <a:cs typeface="Open Sans" panose="020B0606030504020204" pitchFamily="34" charset="0"/>
              </a:rPr>
              <a:t>Montant de ventes 2019</a:t>
            </a:r>
            <a:endParaRPr lang="fr-FR" sz="1000" dirty="0"/>
          </a:p>
        </p:txBody>
      </p:sp>
      <p:sp>
        <p:nvSpPr>
          <p:cNvPr id="4" name="Rectangle 3">
            <a:extLst>
              <a:ext uri="{FF2B5EF4-FFF2-40B4-BE49-F238E27FC236}">
                <a16:creationId xmlns:a16="http://schemas.microsoft.com/office/drawing/2014/main" xmlns="" id="{28390A1D-851B-4C59-B40F-67209C7D70B0}"/>
              </a:ext>
            </a:extLst>
          </p:cNvPr>
          <p:cNvSpPr/>
          <p:nvPr/>
        </p:nvSpPr>
        <p:spPr>
          <a:xfrm>
            <a:off x="9340775" y="1943099"/>
            <a:ext cx="1600118" cy="276999"/>
          </a:xfrm>
          <a:prstGeom prst="rect">
            <a:avLst/>
          </a:prstGeom>
        </p:spPr>
        <p:txBody>
          <a:bodyPr wrap="none">
            <a:spAutoFit/>
          </a:bodyPr>
          <a:lstStyle/>
          <a:p>
            <a:pPr fontAlgn="ctr"/>
            <a:r>
              <a:rPr lang="fr-FR" sz="1200" dirty="0"/>
              <a:t>Plateformes utilisées</a:t>
            </a:r>
            <a:endParaRPr lang="fr-FR" sz="1200" dirty="0">
              <a:solidFill>
                <a:srgbClr val="003333"/>
              </a:solidFill>
              <a:latin typeface="Arial" panose="020B0604020202020204" pitchFamily="34" charset="0"/>
            </a:endParaRPr>
          </a:p>
        </p:txBody>
      </p:sp>
      <p:graphicFrame>
        <p:nvGraphicFramePr>
          <p:cNvPr id="12" name="Tableau 11">
            <a:extLst>
              <a:ext uri="{FF2B5EF4-FFF2-40B4-BE49-F238E27FC236}">
                <a16:creationId xmlns:a16="http://schemas.microsoft.com/office/drawing/2014/main" xmlns="" id="{181E367F-B130-4C63-9658-2447140263E9}"/>
              </a:ext>
            </a:extLst>
          </p:cNvPr>
          <p:cNvGraphicFramePr>
            <a:graphicFrameLocks noGrp="1"/>
          </p:cNvGraphicFramePr>
          <p:nvPr>
            <p:extLst>
              <p:ext uri="{D42A27DB-BD31-4B8C-83A1-F6EECF244321}">
                <p14:modId xmlns:p14="http://schemas.microsoft.com/office/powerpoint/2010/main" val="1498141977"/>
              </p:ext>
            </p:extLst>
          </p:nvPr>
        </p:nvGraphicFramePr>
        <p:xfrm>
          <a:off x="8566036" y="2673715"/>
          <a:ext cx="3166672" cy="3651522"/>
        </p:xfrm>
        <a:graphic>
          <a:graphicData uri="http://schemas.openxmlformats.org/drawingml/2006/table">
            <a:tbl>
              <a:tblPr/>
              <a:tblGrid>
                <a:gridCol w="791668">
                  <a:extLst>
                    <a:ext uri="{9D8B030D-6E8A-4147-A177-3AD203B41FA5}">
                      <a16:colId xmlns:a16="http://schemas.microsoft.com/office/drawing/2014/main" xmlns="" val="933937674"/>
                    </a:ext>
                  </a:extLst>
                </a:gridCol>
                <a:gridCol w="791668">
                  <a:extLst>
                    <a:ext uri="{9D8B030D-6E8A-4147-A177-3AD203B41FA5}">
                      <a16:colId xmlns:a16="http://schemas.microsoft.com/office/drawing/2014/main" xmlns="" val="4129325754"/>
                    </a:ext>
                  </a:extLst>
                </a:gridCol>
                <a:gridCol w="791668">
                  <a:extLst>
                    <a:ext uri="{9D8B030D-6E8A-4147-A177-3AD203B41FA5}">
                      <a16:colId xmlns:a16="http://schemas.microsoft.com/office/drawing/2014/main" xmlns="" val="119443147"/>
                    </a:ext>
                  </a:extLst>
                </a:gridCol>
                <a:gridCol w="791668">
                  <a:extLst>
                    <a:ext uri="{9D8B030D-6E8A-4147-A177-3AD203B41FA5}">
                      <a16:colId xmlns:a16="http://schemas.microsoft.com/office/drawing/2014/main" xmlns="" val="4176770271"/>
                    </a:ext>
                  </a:extLst>
                </a:gridCol>
              </a:tblGrid>
              <a:tr h="608587">
                <a:tc>
                  <a:txBody>
                    <a:bodyPr/>
                    <a:lstStyle/>
                    <a:p>
                      <a:pPr algn="ctr" fontAlgn="ctr"/>
                      <a:r>
                        <a:rPr lang="fr-FR" sz="1000" b="0" i="0" u="none" strike="noStrike" dirty="0">
                          <a:solidFill>
                            <a:srgbClr val="000000"/>
                          </a:solidFill>
                          <a:effectLst/>
                          <a:latin typeface="Arial" panose="020B060402020202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C00000"/>
                          </a:solidFill>
                          <a:effectLst/>
                          <a:latin typeface="Arial" panose="020B060402020202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565509229"/>
                  </a:ext>
                </a:extLst>
              </a:tr>
              <a:tr h="608587">
                <a:tc>
                  <a:txBody>
                    <a:bodyPr/>
                    <a:lstStyle/>
                    <a:p>
                      <a:pPr algn="ctr" fontAlgn="ctr"/>
                      <a:r>
                        <a:rPr lang="fr-FR" sz="1000" b="1" i="0" u="none" strike="noStrike" dirty="0">
                          <a:solidFill>
                            <a:srgbClr val="C00000"/>
                          </a:solidFill>
                          <a:effectLst/>
                          <a:latin typeface="Arial" panose="020B0604020202020204" pitchFamily="34" charset="0"/>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00B050"/>
                          </a:solidFill>
                          <a:effectLst/>
                          <a:latin typeface="Arial" panose="020B060402020202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542292552"/>
                  </a:ext>
                </a:extLst>
              </a:tr>
              <a:tr h="608587">
                <a:tc>
                  <a:txBody>
                    <a:bodyPr/>
                    <a:lstStyle/>
                    <a:p>
                      <a:pPr algn="ctr" fontAlgn="ctr"/>
                      <a:r>
                        <a:rPr lang="fr-FR" sz="1000" b="0" i="0" u="none" strike="noStrike">
                          <a:solidFill>
                            <a:srgbClr val="000000"/>
                          </a:solidFill>
                          <a:effectLst/>
                          <a:latin typeface="Arial" panose="020B060402020202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58737409"/>
                  </a:ext>
                </a:extLst>
              </a:tr>
              <a:tr h="608587">
                <a:tc>
                  <a:txBody>
                    <a:bodyPr/>
                    <a:lstStyle/>
                    <a:p>
                      <a:pPr algn="ctr" fontAlgn="ctr"/>
                      <a:r>
                        <a:rPr lang="fr-FR" sz="1000" b="1" i="0" u="none" strike="noStrike">
                          <a:solidFill>
                            <a:srgbClr val="C00000"/>
                          </a:solidFill>
                          <a:effectLst/>
                          <a:latin typeface="Arial" panose="020B060402020202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00B050"/>
                          </a:solidFill>
                          <a:effectLst/>
                          <a:latin typeface="Arial" panose="020B060402020202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596017937"/>
                  </a:ext>
                </a:extLst>
              </a:tr>
              <a:tr h="608587">
                <a:tc>
                  <a:txBody>
                    <a:bodyPr/>
                    <a:lstStyle/>
                    <a:p>
                      <a:pPr algn="ctr" fontAlgn="ctr"/>
                      <a:r>
                        <a:rPr lang="fr-FR" sz="1000" b="1" i="0" u="none" strike="noStrike">
                          <a:solidFill>
                            <a:srgbClr val="00B050"/>
                          </a:solidFill>
                          <a:effectLst/>
                          <a:latin typeface="Arial" panose="020B060402020202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C00000"/>
                          </a:solidFill>
                          <a:effectLst/>
                          <a:latin typeface="Arial" panose="020B0604020202020204" pitchFamily="34" charset="0"/>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491141006"/>
                  </a:ext>
                </a:extLst>
              </a:tr>
              <a:tr h="608587">
                <a:tc>
                  <a:txBody>
                    <a:bodyPr/>
                    <a:lstStyle/>
                    <a:p>
                      <a:pPr algn="ctr" fontAlgn="ctr"/>
                      <a:r>
                        <a:rPr lang="fr-FR"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504387504"/>
                  </a:ext>
                </a:extLst>
              </a:tr>
            </a:tbl>
          </a:graphicData>
        </a:graphic>
      </p:graphicFrame>
    </p:spTree>
    <p:extLst>
      <p:ext uri="{BB962C8B-B14F-4D97-AF65-F5344CB8AC3E}">
        <p14:creationId xmlns:p14="http://schemas.microsoft.com/office/powerpoint/2010/main" val="1640454068"/>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Part d’adjudicataires apportée par les plateformes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28</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2804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D3. Sur la totalité des ventes réalisées en un an, la plateforme apporte...</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830997"/>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La part d’adjudicataires apportée par les plateformes de ventes est de plus d’un tiers pour une majorité des maisons de ventes (7 / 10). Cette part est toutefois moins élevée auprès des maisons de ventes ayant réalisé plus de 15 d’euros de montant de vente en 2019 : pour presque la presque moitié d’entre elle est de moins de 5%.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xmlns="" id="{8850A0F8-F050-4005-A475-D068A10CBCF2}"/>
              </a:ext>
            </a:extLst>
          </p:cNvPr>
          <p:cNvSpPr/>
          <p:nvPr/>
        </p:nvSpPr>
        <p:spPr>
          <a:xfrm>
            <a:off x="368436" y="1865043"/>
            <a:ext cx="8432664" cy="246221"/>
          </a:xfrm>
          <a:prstGeom prst="rect">
            <a:avLst/>
          </a:prstGeom>
          <a:noFill/>
          <a:ln>
            <a:noFill/>
          </a:ln>
        </p:spPr>
        <p:txBody>
          <a:bodyPr wrap="square">
            <a:spAutoFit/>
          </a:bodyPr>
          <a:lstStyle/>
          <a:p>
            <a:r>
              <a:rPr lang="fr-FR" sz="1000" dirty="0"/>
              <a:t>Maisons de ventes utilisant des plateformes (Base = 196) </a:t>
            </a:r>
          </a:p>
        </p:txBody>
      </p:sp>
      <p:graphicFrame>
        <p:nvGraphicFramePr>
          <p:cNvPr id="3" name="Objet 2">
            <a:extLst>
              <a:ext uri="{FF2B5EF4-FFF2-40B4-BE49-F238E27FC236}">
                <a16:creationId xmlns:a16="http://schemas.microsoft.com/office/drawing/2014/main" xmlns="" id="{27861A1F-7770-49FD-B686-9754E2CD90D4}"/>
              </a:ext>
            </a:extLst>
          </p:cNvPr>
          <p:cNvGraphicFramePr>
            <a:graphicFrameLocks noChangeAspect="1"/>
          </p:cNvGraphicFramePr>
          <p:nvPr>
            <p:extLst>
              <p:ext uri="{D42A27DB-BD31-4B8C-83A1-F6EECF244321}">
                <p14:modId xmlns:p14="http://schemas.microsoft.com/office/powerpoint/2010/main" val="696657994"/>
              </p:ext>
            </p:extLst>
          </p:nvPr>
        </p:nvGraphicFramePr>
        <p:xfrm>
          <a:off x="2636838" y="2242279"/>
          <a:ext cx="6075362" cy="3036887"/>
        </p:xfrm>
        <a:graphic>
          <a:graphicData uri="http://schemas.openxmlformats.org/presentationml/2006/ole">
            <mc:AlternateContent xmlns:mc="http://schemas.openxmlformats.org/markup-compatibility/2006">
              <mc:Choice xmlns:v="urn:schemas-microsoft-com:vml" Requires="v">
                <p:oleObj spid="_x0000_s14338" name="Worksheet" r:id="rId4" imgW="5810121" imgH="2905010" progId="Excel.Sheet.12">
                  <p:link updateAutomatic="1"/>
                </p:oleObj>
              </mc:Choice>
              <mc:Fallback>
                <p:oleObj name="Worksheet" r:id="rId4" imgW="5810121" imgH="2905010" progId="Excel.Sheet.12">
                  <p:link updateAutomatic="1"/>
                  <p:pic>
                    <p:nvPicPr>
                      <p:cNvPr id="0" name=""/>
                      <p:cNvPicPr/>
                      <p:nvPr/>
                    </p:nvPicPr>
                    <p:blipFill>
                      <a:blip r:embed="rId5"/>
                      <a:stretch>
                        <a:fillRect/>
                      </a:stretch>
                    </p:blipFill>
                    <p:spPr>
                      <a:xfrm>
                        <a:off x="2636838" y="2242279"/>
                        <a:ext cx="6075362" cy="30368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xmlns="" id="{75552EAD-DCC2-4721-B00A-AA15915D6BD5}"/>
              </a:ext>
            </a:extLst>
          </p:cNvPr>
          <p:cNvSpPr/>
          <p:nvPr/>
        </p:nvSpPr>
        <p:spPr>
          <a:xfrm>
            <a:off x="2360458" y="5638800"/>
            <a:ext cx="2143434" cy="553998"/>
          </a:xfrm>
          <a:prstGeom prst="rect">
            <a:avLst/>
          </a:prstGeom>
        </p:spPr>
        <p:txBody>
          <a:bodyPr wrap="square">
            <a:spAutoFit/>
          </a:bodyPr>
          <a:lstStyle/>
          <a:p>
            <a:pPr algn="ctr"/>
            <a:r>
              <a:rPr lang="fr-FR" sz="1000" dirty="0">
                <a:solidFill>
                  <a:srgbClr val="C00000"/>
                </a:solidFill>
              </a:rPr>
              <a:t>45% </a:t>
            </a:r>
            <a:r>
              <a:rPr lang="fr-FR" sz="1000" dirty="0"/>
              <a:t>auprès des maisons de ventes ayant réalisé un montant de ventes de + 15 M€ en 2019</a:t>
            </a:r>
          </a:p>
        </p:txBody>
      </p:sp>
      <p:sp>
        <p:nvSpPr>
          <p:cNvPr id="9" name="Rectangle 8">
            <a:extLst>
              <a:ext uri="{FF2B5EF4-FFF2-40B4-BE49-F238E27FC236}">
                <a16:creationId xmlns:a16="http://schemas.microsoft.com/office/drawing/2014/main" xmlns="" id="{5C08ACEF-A9A1-4545-93EB-02ECE0358BEE}"/>
              </a:ext>
            </a:extLst>
          </p:cNvPr>
          <p:cNvSpPr/>
          <p:nvPr/>
        </p:nvSpPr>
        <p:spPr>
          <a:xfrm>
            <a:off x="5272940" y="5638800"/>
            <a:ext cx="2114048" cy="553998"/>
          </a:xfrm>
          <a:prstGeom prst="rect">
            <a:avLst/>
          </a:prstGeom>
        </p:spPr>
        <p:txBody>
          <a:bodyPr wrap="square">
            <a:spAutoFit/>
          </a:bodyPr>
          <a:lstStyle/>
          <a:p>
            <a:pPr algn="ctr"/>
            <a:r>
              <a:rPr lang="fr-FR" sz="1000" dirty="0">
                <a:solidFill>
                  <a:srgbClr val="00B050"/>
                </a:solidFill>
              </a:rPr>
              <a:t>75% </a:t>
            </a:r>
            <a:r>
              <a:rPr lang="fr-FR" sz="1000" dirty="0"/>
              <a:t>auprès des maisons de ventes ayant réalisé un montant de ventes de ≤ 2 M€ en 2019</a:t>
            </a:r>
          </a:p>
        </p:txBody>
      </p:sp>
      <p:cxnSp>
        <p:nvCxnSpPr>
          <p:cNvPr id="10" name="Connecteur droit 9">
            <a:extLst>
              <a:ext uri="{FF2B5EF4-FFF2-40B4-BE49-F238E27FC236}">
                <a16:creationId xmlns:a16="http://schemas.microsoft.com/office/drawing/2014/main" xmlns="" id="{36CBB4E5-FCC8-4274-A134-BD6FF43D2B8F}"/>
              </a:ext>
            </a:extLst>
          </p:cNvPr>
          <p:cNvCxnSpPr>
            <a:cxnSpLocks/>
          </p:cNvCxnSpPr>
          <p:nvPr/>
        </p:nvCxnSpPr>
        <p:spPr>
          <a:xfrm>
            <a:off x="3453414" y="5279166"/>
            <a:ext cx="0" cy="298373"/>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xmlns="" id="{B8D6E388-F8AC-4226-8639-1FC60DC9F0EB}"/>
              </a:ext>
            </a:extLst>
          </p:cNvPr>
          <p:cNvCxnSpPr>
            <a:cxnSpLocks/>
          </p:cNvCxnSpPr>
          <p:nvPr/>
        </p:nvCxnSpPr>
        <p:spPr>
          <a:xfrm>
            <a:off x="6329964" y="5279166"/>
            <a:ext cx="0" cy="298373"/>
          </a:xfrm>
          <a:prstGeom prst="line">
            <a:avLst/>
          </a:prstGeom>
          <a:ln w="952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052036"/>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xmlns="" id="{0A530D19-C633-4703-A711-C0C9A1766927}"/>
              </a:ext>
            </a:extLst>
          </p:cNvPr>
          <p:cNvGraphicFramePr>
            <a:graphicFrameLocks noChangeAspect="1"/>
          </p:cNvGraphicFramePr>
          <p:nvPr>
            <p:extLst>
              <p:ext uri="{D42A27DB-BD31-4B8C-83A1-F6EECF244321}">
                <p14:modId xmlns:p14="http://schemas.microsoft.com/office/powerpoint/2010/main" val="3990641367"/>
              </p:ext>
            </p:extLst>
          </p:nvPr>
        </p:nvGraphicFramePr>
        <p:xfrm>
          <a:off x="7237103" y="2790881"/>
          <a:ext cx="3543300" cy="2171700"/>
        </p:xfrm>
        <a:graphic>
          <a:graphicData uri="http://schemas.openxmlformats.org/presentationml/2006/ole">
            <mc:AlternateContent xmlns:mc="http://schemas.openxmlformats.org/markup-compatibility/2006">
              <mc:Choice xmlns:v="urn:schemas-microsoft-com:vml" Requires="v">
                <p:oleObj spid="_x0000_s15362" name="Worksheet" r:id="rId4" imgW="3543386" imgH="2171700" progId="Excel.Sheet.12">
                  <p:link updateAutomatic="1"/>
                </p:oleObj>
              </mc:Choice>
              <mc:Fallback>
                <p:oleObj name="Worksheet" r:id="rId4" imgW="3543386" imgH="2171700" progId="Excel.Sheet.12">
                  <p:link updateAutomatic="1"/>
                  <p:pic>
                    <p:nvPicPr>
                      <p:cNvPr id="0" name=""/>
                      <p:cNvPicPr/>
                      <p:nvPr/>
                    </p:nvPicPr>
                    <p:blipFill>
                      <a:blip r:embed="rId5"/>
                      <a:stretch>
                        <a:fillRect/>
                      </a:stretch>
                    </p:blipFill>
                    <p:spPr>
                      <a:xfrm>
                        <a:off x="7237103" y="2790881"/>
                        <a:ext cx="3543300" cy="2171700"/>
                      </a:xfrm>
                      <a:prstGeom prst="rect">
                        <a:avLst/>
                      </a:prstGeom>
                    </p:spPr>
                  </p:pic>
                </p:oleObj>
              </mc:Fallback>
            </mc:AlternateContent>
          </a:graphicData>
        </a:graphic>
      </p:graphicFrame>
      <p:sp>
        <p:nvSpPr>
          <p:cNvPr id="21" name="Espace réservé du texte 6">
            <a:extLst>
              <a:ext uri="{FF2B5EF4-FFF2-40B4-BE49-F238E27FC236}">
                <a16:creationId xmlns:a16="http://schemas.microsoft.com/office/drawing/2014/main" xmlns="" id="{95940B7D-7127-49D3-B738-DB6775D650F5}"/>
              </a:ext>
            </a:extLst>
          </p:cNvPr>
          <p:cNvSpPr txBox="1">
            <a:spLocks/>
          </p:cNvSpPr>
          <p:nvPr/>
        </p:nvSpPr>
        <p:spPr>
          <a:xfrm>
            <a:off x="1112989" y="5101081"/>
            <a:ext cx="3108725" cy="938768"/>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FR" sz="1000" dirty="0"/>
          </a:p>
        </p:txBody>
      </p:sp>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Exploitation des services de la plateforme</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29</a:t>
            </a:fld>
            <a:endParaRPr lang="en-US" dirty="0">
              <a:latin typeface="+mn-lt"/>
            </a:endParaRP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830997"/>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Un tiers seulement des maisons de ventes exploite les données collectées par les plateformes. </a:t>
            </a:r>
          </a:p>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Le service des plateformes « déposer un ordre secret » / « enchères automatiques » est apprécié par les maisons de ventes</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8" name="Espace réservé du texte 6">
            <a:extLst>
              <a:ext uri="{FF2B5EF4-FFF2-40B4-BE49-F238E27FC236}">
                <a16:creationId xmlns:a16="http://schemas.microsoft.com/office/drawing/2014/main" xmlns="" id="{84AFFB21-D441-4C7E-9916-C157D6BA9698}"/>
              </a:ext>
            </a:extLst>
          </p:cNvPr>
          <p:cNvSpPr txBox="1">
            <a:spLocks/>
          </p:cNvSpPr>
          <p:nvPr/>
        </p:nvSpPr>
        <p:spPr>
          <a:xfrm>
            <a:off x="462993" y="1586473"/>
            <a:ext cx="11141652" cy="412384"/>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D4. Utilisez-vous les données collectées par la plateforme, concernant vos ventes, pour améliorer votre connaissance  des clients ?</a:t>
            </a:r>
          </a:p>
          <a:p>
            <a:pPr marL="0" indent="0">
              <a:spcBef>
                <a:spcPts val="0"/>
              </a:spcBef>
              <a:buNone/>
            </a:pPr>
            <a:r>
              <a:rPr lang="fr-FR" sz="1000" dirty="0"/>
              <a:t>E4. Concernant le service “déposer un ordre secret” ou ” « enchères automatiques » proposé par certaines plateformes, vous considérez que :</a:t>
            </a:r>
          </a:p>
        </p:txBody>
      </p:sp>
      <p:sp>
        <p:nvSpPr>
          <p:cNvPr id="9" name="Rectangle 8">
            <a:extLst>
              <a:ext uri="{FF2B5EF4-FFF2-40B4-BE49-F238E27FC236}">
                <a16:creationId xmlns:a16="http://schemas.microsoft.com/office/drawing/2014/main" xmlns="" id="{3B57FAC5-7EEB-49E0-905E-031B7EF94A92}"/>
              </a:ext>
            </a:extLst>
          </p:cNvPr>
          <p:cNvSpPr/>
          <p:nvPr/>
        </p:nvSpPr>
        <p:spPr>
          <a:xfrm>
            <a:off x="368436" y="1998857"/>
            <a:ext cx="8432664" cy="246221"/>
          </a:xfrm>
          <a:prstGeom prst="rect">
            <a:avLst/>
          </a:prstGeom>
          <a:noFill/>
          <a:ln>
            <a:noFill/>
          </a:ln>
        </p:spPr>
        <p:txBody>
          <a:bodyPr wrap="square">
            <a:spAutoFit/>
          </a:bodyPr>
          <a:lstStyle/>
          <a:p>
            <a:r>
              <a:rPr lang="fr-FR" sz="1000" dirty="0"/>
              <a:t>Maisons de ventes utilisant des plateformes (Base = 196) </a:t>
            </a:r>
          </a:p>
        </p:txBody>
      </p:sp>
      <p:graphicFrame>
        <p:nvGraphicFramePr>
          <p:cNvPr id="3" name="Objet 2">
            <a:extLst>
              <a:ext uri="{FF2B5EF4-FFF2-40B4-BE49-F238E27FC236}">
                <a16:creationId xmlns:a16="http://schemas.microsoft.com/office/drawing/2014/main" xmlns="" id="{1156844A-4631-4A67-A4E7-318909CC865A}"/>
              </a:ext>
            </a:extLst>
          </p:cNvPr>
          <p:cNvGraphicFramePr>
            <a:graphicFrameLocks noChangeAspect="1"/>
          </p:cNvGraphicFramePr>
          <p:nvPr>
            <p:extLst>
              <p:ext uri="{D42A27DB-BD31-4B8C-83A1-F6EECF244321}">
                <p14:modId xmlns:p14="http://schemas.microsoft.com/office/powerpoint/2010/main" val="3780044815"/>
              </p:ext>
            </p:extLst>
          </p:nvPr>
        </p:nvGraphicFramePr>
        <p:xfrm>
          <a:off x="1403366" y="2795569"/>
          <a:ext cx="3543300" cy="2171700"/>
        </p:xfrm>
        <a:graphic>
          <a:graphicData uri="http://schemas.openxmlformats.org/presentationml/2006/ole">
            <mc:AlternateContent xmlns:mc="http://schemas.openxmlformats.org/markup-compatibility/2006">
              <mc:Choice xmlns:v="urn:schemas-microsoft-com:vml" Requires="v">
                <p:oleObj spid="_x0000_s15363" name="Worksheet" r:id="rId6" imgW="3543386" imgH="2171700" progId="Excel.Sheet.12">
                  <p:link updateAutomatic="1"/>
                </p:oleObj>
              </mc:Choice>
              <mc:Fallback>
                <p:oleObj name="Worksheet" r:id="rId6" imgW="3543386" imgH="2171700" progId="Excel.Sheet.12">
                  <p:link updateAutomatic="1"/>
                  <p:pic>
                    <p:nvPicPr>
                      <p:cNvPr id="0" name=""/>
                      <p:cNvPicPr/>
                      <p:nvPr/>
                    </p:nvPicPr>
                    <p:blipFill>
                      <a:blip r:embed="rId7"/>
                      <a:stretch>
                        <a:fillRect/>
                      </a:stretch>
                    </p:blipFill>
                    <p:spPr>
                      <a:xfrm>
                        <a:off x="1403366" y="2795569"/>
                        <a:ext cx="3543300" cy="21717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xmlns="" id="{88DD6D41-ADA2-40B8-AA39-1B46308C7F20}"/>
              </a:ext>
            </a:extLst>
          </p:cNvPr>
          <p:cNvSpPr/>
          <p:nvPr/>
        </p:nvSpPr>
        <p:spPr>
          <a:xfrm>
            <a:off x="1777772" y="3756482"/>
            <a:ext cx="423514" cy="276999"/>
          </a:xfrm>
          <a:prstGeom prst="rect">
            <a:avLst/>
          </a:prstGeom>
        </p:spPr>
        <p:txBody>
          <a:bodyPr wrap="none">
            <a:spAutoFit/>
          </a:bodyPr>
          <a:lstStyle/>
          <a:p>
            <a:r>
              <a:rPr lang="fr-FR" sz="1200" dirty="0"/>
              <a:t>Oui</a:t>
            </a:r>
          </a:p>
        </p:txBody>
      </p:sp>
      <p:sp>
        <p:nvSpPr>
          <p:cNvPr id="11" name="Rectangle 10">
            <a:extLst>
              <a:ext uri="{FF2B5EF4-FFF2-40B4-BE49-F238E27FC236}">
                <a16:creationId xmlns:a16="http://schemas.microsoft.com/office/drawing/2014/main" xmlns="" id="{59CD67BC-6F23-414E-843C-7C042911AD76}"/>
              </a:ext>
            </a:extLst>
          </p:cNvPr>
          <p:cNvSpPr/>
          <p:nvPr/>
        </p:nvSpPr>
        <p:spPr>
          <a:xfrm>
            <a:off x="3897993" y="3756482"/>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sp>
        <p:nvSpPr>
          <p:cNvPr id="12" name="Rectangle 11">
            <a:extLst>
              <a:ext uri="{FF2B5EF4-FFF2-40B4-BE49-F238E27FC236}">
                <a16:creationId xmlns:a16="http://schemas.microsoft.com/office/drawing/2014/main" xmlns="" id="{91C07EF8-F02A-4332-A465-24656DFFFAFA}"/>
              </a:ext>
            </a:extLst>
          </p:cNvPr>
          <p:cNvSpPr/>
          <p:nvPr/>
        </p:nvSpPr>
        <p:spPr>
          <a:xfrm>
            <a:off x="1112989" y="2413513"/>
            <a:ext cx="4080901" cy="36003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Usage des données collectées par la plateforme pour améliorer la connaissance client</a:t>
            </a:r>
          </a:p>
        </p:txBody>
      </p:sp>
      <p:sp>
        <p:nvSpPr>
          <p:cNvPr id="4" name="Rectangle 3">
            <a:extLst>
              <a:ext uri="{FF2B5EF4-FFF2-40B4-BE49-F238E27FC236}">
                <a16:creationId xmlns:a16="http://schemas.microsoft.com/office/drawing/2014/main" xmlns="" id="{E284A1C9-787F-4D35-BF7C-28B0CBFA02A3}"/>
              </a:ext>
            </a:extLst>
          </p:cNvPr>
          <p:cNvSpPr/>
          <p:nvPr/>
        </p:nvSpPr>
        <p:spPr>
          <a:xfrm>
            <a:off x="6791577" y="2749687"/>
            <a:ext cx="4019049" cy="318998"/>
          </a:xfrm>
          <a:prstGeom prst="rect">
            <a:avLst/>
          </a:prstGeom>
        </p:spPr>
        <p:txBody>
          <a:bodyPr wrap="none">
            <a:spAutoFit/>
          </a:bodyPr>
          <a:lstStyle/>
          <a:p>
            <a:pPr marL="457200" algn="ctr">
              <a:lnSpc>
                <a:spcPct val="115000"/>
              </a:lnSpc>
              <a:spcBef>
                <a:spcPts val="1000"/>
              </a:spcBef>
              <a:spcAft>
                <a:spcPts val="0"/>
              </a:spcAft>
            </a:pPr>
            <a:r>
              <a:rPr lang="fr-FR" sz="1400" dirty="0">
                <a:ea typeface="Times New Roman" panose="02020603050405020304" pitchFamily="18" charset="0"/>
                <a:cs typeface="Calibri" panose="020F0502020204030204" pitchFamily="34" charset="0"/>
              </a:rPr>
              <a:t>C’est un </a:t>
            </a:r>
            <a:r>
              <a:rPr lang="fr-FR" sz="1400" i="1" dirty="0">
                <a:ea typeface="Times New Roman" panose="02020603050405020304" pitchFamily="18" charset="0"/>
                <a:cs typeface="Calibri" panose="020F0502020204030204" pitchFamily="34" charset="0"/>
              </a:rPr>
              <a:t>bon service qui incite à enchérir </a:t>
            </a:r>
            <a:r>
              <a:rPr lang="fr-FR" sz="1400" dirty="0">
                <a:ea typeface="Times New Roman" panose="02020603050405020304" pitchFamily="18" charset="0"/>
                <a:cs typeface="Calibri" panose="020F0502020204030204" pitchFamily="34" charset="0"/>
              </a:rPr>
              <a:t>?</a:t>
            </a:r>
            <a:endParaRPr lang="fr-FR" sz="1400" dirty="0">
              <a:effectLst/>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F914F384-3171-46CF-BB15-1861B0E92461}"/>
              </a:ext>
            </a:extLst>
          </p:cNvPr>
          <p:cNvSpPr/>
          <p:nvPr/>
        </p:nvSpPr>
        <p:spPr>
          <a:xfrm>
            <a:off x="6800269" y="2413514"/>
            <a:ext cx="4065162" cy="36003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lt1"/>
                </a:solidFill>
              </a:rPr>
              <a:t>Service « déposer un ordre secret » ou « enchères automatiques » </a:t>
            </a:r>
          </a:p>
        </p:txBody>
      </p:sp>
      <p:sp>
        <p:nvSpPr>
          <p:cNvPr id="15" name="Rectangle 14">
            <a:extLst>
              <a:ext uri="{FF2B5EF4-FFF2-40B4-BE49-F238E27FC236}">
                <a16:creationId xmlns:a16="http://schemas.microsoft.com/office/drawing/2014/main" xmlns="" id="{C7C846DF-CEB5-485A-893C-C294A7E16F02}"/>
              </a:ext>
            </a:extLst>
          </p:cNvPr>
          <p:cNvSpPr/>
          <p:nvPr/>
        </p:nvSpPr>
        <p:spPr>
          <a:xfrm>
            <a:off x="7595583" y="3756482"/>
            <a:ext cx="423514" cy="276999"/>
          </a:xfrm>
          <a:prstGeom prst="rect">
            <a:avLst/>
          </a:prstGeom>
        </p:spPr>
        <p:txBody>
          <a:bodyPr wrap="none">
            <a:spAutoFit/>
          </a:bodyPr>
          <a:lstStyle/>
          <a:p>
            <a:r>
              <a:rPr lang="fr-FR" sz="1200" dirty="0"/>
              <a:t>Oui</a:t>
            </a:r>
          </a:p>
        </p:txBody>
      </p:sp>
      <p:sp>
        <p:nvSpPr>
          <p:cNvPr id="16" name="Rectangle 15">
            <a:extLst>
              <a:ext uri="{FF2B5EF4-FFF2-40B4-BE49-F238E27FC236}">
                <a16:creationId xmlns:a16="http://schemas.microsoft.com/office/drawing/2014/main" xmlns="" id="{2ED4042B-FE09-4955-9398-87A044803027}"/>
              </a:ext>
            </a:extLst>
          </p:cNvPr>
          <p:cNvSpPr/>
          <p:nvPr/>
        </p:nvSpPr>
        <p:spPr>
          <a:xfrm>
            <a:off x="9684829" y="4015800"/>
            <a:ext cx="1491172" cy="276999"/>
          </a:xfrm>
          <a:prstGeom prst="rect">
            <a:avLst/>
          </a:prstGeom>
        </p:spPr>
        <p:txBody>
          <a:bodyPr wrap="square">
            <a:spAutoFit/>
          </a:bodyPr>
          <a:lstStyle/>
          <a:p>
            <a:pPr algn="ctr"/>
            <a:r>
              <a:rPr lang="fr-FR" sz="1200" dirty="0"/>
              <a:t>Sans opinion </a:t>
            </a:r>
            <a:endParaRPr lang="fr-FR" sz="1200" b="1" dirty="0">
              <a:solidFill>
                <a:srgbClr val="3EAD95"/>
              </a:solidFill>
            </a:endParaRPr>
          </a:p>
        </p:txBody>
      </p:sp>
      <p:sp>
        <p:nvSpPr>
          <p:cNvPr id="17" name="Rectangle 16">
            <a:extLst>
              <a:ext uri="{FF2B5EF4-FFF2-40B4-BE49-F238E27FC236}">
                <a16:creationId xmlns:a16="http://schemas.microsoft.com/office/drawing/2014/main" xmlns="" id="{525DEFFF-E8CF-432A-9B8C-3ADCFBD472DB}"/>
              </a:ext>
            </a:extLst>
          </p:cNvPr>
          <p:cNvSpPr/>
          <p:nvPr/>
        </p:nvSpPr>
        <p:spPr>
          <a:xfrm>
            <a:off x="9684829" y="3479483"/>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graphicFrame>
        <p:nvGraphicFramePr>
          <p:cNvPr id="13" name="Tableau 12">
            <a:extLst>
              <a:ext uri="{FF2B5EF4-FFF2-40B4-BE49-F238E27FC236}">
                <a16:creationId xmlns:a16="http://schemas.microsoft.com/office/drawing/2014/main" xmlns="" id="{92757D42-52DD-4780-9D8A-B9133DF06181}"/>
              </a:ext>
            </a:extLst>
          </p:cNvPr>
          <p:cNvGraphicFramePr>
            <a:graphicFrameLocks noGrp="1"/>
          </p:cNvGraphicFramePr>
          <p:nvPr>
            <p:extLst>
              <p:ext uri="{D42A27DB-BD31-4B8C-83A1-F6EECF244321}">
                <p14:modId xmlns:p14="http://schemas.microsoft.com/office/powerpoint/2010/main" val="3623914559"/>
              </p:ext>
            </p:extLst>
          </p:nvPr>
        </p:nvGraphicFramePr>
        <p:xfrm>
          <a:off x="855762" y="5691373"/>
          <a:ext cx="2984500" cy="323850"/>
        </p:xfrm>
        <a:graphic>
          <a:graphicData uri="http://schemas.openxmlformats.org/drawingml/2006/table">
            <a:tbl>
              <a:tblPr/>
              <a:tblGrid>
                <a:gridCol w="2222500">
                  <a:extLst>
                    <a:ext uri="{9D8B030D-6E8A-4147-A177-3AD203B41FA5}">
                      <a16:colId xmlns:a16="http://schemas.microsoft.com/office/drawing/2014/main" xmlns="" val="693250344"/>
                    </a:ext>
                  </a:extLst>
                </a:gridCol>
                <a:gridCol w="762000">
                  <a:extLst>
                    <a:ext uri="{9D8B030D-6E8A-4147-A177-3AD203B41FA5}">
                      <a16:colId xmlns:a16="http://schemas.microsoft.com/office/drawing/2014/main" xmlns="" val="609161021"/>
                    </a:ext>
                  </a:extLst>
                </a:gridCol>
              </a:tblGrid>
              <a:tr h="161925">
                <a:tc>
                  <a:txBody>
                    <a:bodyPr/>
                    <a:lstStyle/>
                    <a:p>
                      <a:pPr algn="r" fontAlgn="ctr"/>
                      <a:r>
                        <a:rPr lang="fr-FR" sz="1000" b="0" i="0" u="none" strike="noStrike" dirty="0">
                          <a:solidFill>
                            <a:schemeClr val="tx1"/>
                          </a:solidFill>
                          <a:effectLst/>
                          <a:latin typeface="Arial" panose="020B0604020202020204" pitchFamily="34" charset="0"/>
                        </a:rPr>
                        <a:t>Ventes « Live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C00000"/>
                          </a:solidFill>
                          <a:effectLst/>
                          <a:latin typeface="Arial" panose="020B0604020202020204" pitchFamily="34" charset="0"/>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480304798"/>
                  </a:ext>
                </a:extLst>
              </a:tr>
              <a:tr h="161925">
                <a:tc>
                  <a:txBody>
                    <a:bodyPr/>
                    <a:lstStyle/>
                    <a:p>
                      <a:pPr algn="r" fontAlgn="ctr"/>
                      <a:r>
                        <a:rPr lang="fr-FR" sz="1000" b="0" i="0" u="none" strike="noStrike" dirty="0">
                          <a:solidFill>
                            <a:schemeClr val="tx1"/>
                          </a:solidFill>
                          <a:effectLst/>
                          <a:latin typeface="Arial" panose="020B0604020202020204" pitchFamily="34" charset="0"/>
                        </a:rPr>
                        <a:t>Ventes 100% dématérialisées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714283297"/>
                  </a:ext>
                </a:extLst>
              </a:tr>
            </a:tbl>
          </a:graphicData>
        </a:graphic>
      </p:graphicFrame>
      <p:sp>
        <p:nvSpPr>
          <p:cNvPr id="19" name="Rectangle 18">
            <a:extLst>
              <a:ext uri="{FF2B5EF4-FFF2-40B4-BE49-F238E27FC236}">
                <a16:creationId xmlns:a16="http://schemas.microsoft.com/office/drawing/2014/main" xmlns="" id="{77FDF193-9AFD-42DF-862B-A7EC506BECF9}"/>
              </a:ext>
            </a:extLst>
          </p:cNvPr>
          <p:cNvSpPr/>
          <p:nvPr/>
        </p:nvSpPr>
        <p:spPr>
          <a:xfrm>
            <a:off x="1112989" y="5101081"/>
            <a:ext cx="423514" cy="276999"/>
          </a:xfrm>
          <a:prstGeom prst="rect">
            <a:avLst/>
          </a:prstGeom>
        </p:spPr>
        <p:txBody>
          <a:bodyPr wrap="none">
            <a:spAutoFit/>
          </a:bodyPr>
          <a:lstStyle/>
          <a:p>
            <a:r>
              <a:rPr lang="fr-FR" sz="1200" dirty="0"/>
              <a:t>Oui</a:t>
            </a:r>
          </a:p>
        </p:txBody>
      </p:sp>
      <p:sp>
        <p:nvSpPr>
          <p:cNvPr id="20" name="Rectangle 19">
            <a:extLst>
              <a:ext uri="{FF2B5EF4-FFF2-40B4-BE49-F238E27FC236}">
                <a16:creationId xmlns:a16="http://schemas.microsoft.com/office/drawing/2014/main" xmlns="" id="{47914579-83D4-4678-B0B5-4A03981C17D4}"/>
              </a:ext>
            </a:extLst>
          </p:cNvPr>
          <p:cNvSpPr/>
          <p:nvPr/>
        </p:nvSpPr>
        <p:spPr>
          <a:xfrm>
            <a:off x="1112989" y="5372127"/>
            <a:ext cx="2611418" cy="246221"/>
          </a:xfrm>
          <a:prstGeom prst="rect">
            <a:avLst/>
          </a:prstGeom>
          <a:noFill/>
          <a:ln>
            <a:noFill/>
          </a:ln>
        </p:spPr>
        <p:txBody>
          <a:bodyPr wrap="square">
            <a:spAutoFit/>
          </a:bodyPr>
          <a:lstStyle/>
          <a:p>
            <a:r>
              <a:rPr lang="fr-FR" sz="1000" dirty="0"/>
              <a:t>Maisons de ventes réalisant des ventes...</a:t>
            </a:r>
          </a:p>
        </p:txBody>
      </p:sp>
    </p:spTree>
    <p:extLst>
      <p:ext uri="{BB962C8B-B14F-4D97-AF65-F5344CB8AC3E}">
        <p14:creationId xmlns:p14="http://schemas.microsoft.com/office/powerpoint/2010/main" val="131319236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xmlns="" id="{8425C10D-7AC5-45B1-9DAB-92C0A639C8D5}"/>
              </a:ext>
            </a:extLst>
          </p:cNvPr>
          <p:cNvSpPr>
            <a:spLocks noGrp="1"/>
          </p:cNvSpPr>
          <p:nvPr>
            <p:ph type="body" sz="quarter" idx="13"/>
          </p:nvPr>
        </p:nvSpPr>
        <p:spPr>
          <a:xfrm>
            <a:off x="2994754" y="3864676"/>
            <a:ext cx="8357459" cy="469768"/>
          </a:xfrm>
        </p:spPr>
        <p:txBody>
          <a:bodyPr/>
          <a:lstStyle/>
          <a:p>
            <a:r>
              <a:rPr lang="fr-FR" sz="3800" dirty="0"/>
              <a:t>Présentation de l’étude</a:t>
            </a:r>
          </a:p>
        </p:txBody>
      </p:sp>
      <p:sp>
        <p:nvSpPr>
          <p:cNvPr id="5" name="Espace réservé du texte 7">
            <a:extLst>
              <a:ext uri="{FF2B5EF4-FFF2-40B4-BE49-F238E27FC236}">
                <a16:creationId xmlns:a16="http://schemas.microsoft.com/office/drawing/2014/main" xmlns="" id="{45722159-D011-41E5-B299-CFAF3BF14F1A}"/>
              </a:ext>
            </a:extLst>
          </p:cNvPr>
          <p:cNvSpPr txBox="1">
            <a:spLocks/>
          </p:cNvSpPr>
          <p:nvPr/>
        </p:nvSpPr>
        <p:spPr>
          <a:xfrm>
            <a:off x="473504" y="1374667"/>
            <a:ext cx="8357459" cy="469768"/>
          </a:xfrm>
          <a:prstGeom prst="rect">
            <a:avLst/>
          </a:prstGeom>
          <a:effectLst/>
        </p:spPr>
        <p:txBody>
          <a:bodyPr vert="horz" lIns="34290" tIns="17145" rIns="34290" bIns="17145"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3200" b="1" i="0" kern="0" cap="none" spc="0" baseline="0">
                <a:solidFill>
                  <a:schemeClr val="bg1"/>
                </a:solidFill>
                <a:effectLst/>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0" b="0" dirty="0"/>
              <a:t>1.</a:t>
            </a:r>
          </a:p>
        </p:txBody>
      </p:sp>
    </p:spTree>
    <p:extLst>
      <p:ext uri="{BB962C8B-B14F-4D97-AF65-F5344CB8AC3E}">
        <p14:creationId xmlns:p14="http://schemas.microsoft.com/office/powerpoint/2010/main" val="86336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319492"/>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Bénéfices et leviers </a:t>
            </a: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30</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607635"/>
            <a:ext cx="11141652" cy="380120"/>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D6. Diriez-vous que l’usage de la plateforme... ?</a:t>
            </a:r>
          </a:p>
          <a:p>
            <a:pPr marL="0" indent="0">
              <a:spcBef>
                <a:spcPts val="0"/>
              </a:spcBef>
              <a:buNone/>
            </a:pPr>
            <a:r>
              <a:rPr lang="fr-FR" sz="1000" dirty="0"/>
              <a:t>D8. Quels sont les moyens que vous mettez en place pour améliorer votre notoriété et vous différencier sur la  plateforme ? </a:t>
            </a:r>
            <a:r>
              <a:rPr lang="fr-FR" sz="1000" dirty="0">
                <a:solidFill>
                  <a:srgbClr val="3EAD95"/>
                </a:solidFill>
              </a:rPr>
              <a:t>(commentaires spontanés)</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12981"/>
            <a:ext cx="11141652" cy="830997"/>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Selon les maisons de ventes, les plateformes n’ont pas d’impact négatif sur leur image. Pour 2/3 même un effet positif. Le soin apporté aux photos et, dans une moindre mesure, la communication autour de la vente sont les deux principaux leviers pour améliorer notoriété et différenciation.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xmlns="" id="{558E6292-7FEE-48FF-AB36-3DFFC945138A}"/>
              </a:ext>
            </a:extLst>
          </p:cNvPr>
          <p:cNvSpPr/>
          <p:nvPr/>
        </p:nvSpPr>
        <p:spPr>
          <a:xfrm>
            <a:off x="368436" y="1987755"/>
            <a:ext cx="8432664" cy="246221"/>
          </a:xfrm>
          <a:prstGeom prst="rect">
            <a:avLst/>
          </a:prstGeom>
          <a:noFill/>
          <a:ln>
            <a:noFill/>
          </a:ln>
        </p:spPr>
        <p:txBody>
          <a:bodyPr wrap="square">
            <a:spAutoFit/>
          </a:bodyPr>
          <a:lstStyle/>
          <a:p>
            <a:r>
              <a:rPr lang="fr-FR" sz="1000" dirty="0"/>
              <a:t>Maisons de ventes utilisant des plateformes (Base = 196) </a:t>
            </a:r>
          </a:p>
        </p:txBody>
      </p:sp>
      <p:sp>
        <p:nvSpPr>
          <p:cNvPr id="9" name="Rectangle 8">
            <a:extLst>
              <a:ext uri="{FF2B5EF4-FFF2-40B4-BE49-F238E27FC236}">
                <a16:creationId xmlns:a16="http://schemas.microsoft.com/office/drawing/2014/main" xmlns="" id="{7110F3C0-2044-48C0-9196-A1DADE4E0F9F}"/>
              </a:ext>
            </a:extLst>
          </p:cNvPr>
          <p:cNvSpPr/>
          <p:nvPr/>
        </p:nvSpPr>
        <p:spPr>
          <a:xfrm>
            <a:off x="462993" y="2494823"/>
            <a:ext cx="4700022" cy="36003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Valorisation de l’image </a:t>
            </a:r>
          </a:p>
          <a:p>
            <a:pPr algn="ctr"/>
            <a:r>
              <a:rPr lang="fr-FR" sz="1200" dirty="0"/>
              <a:t>de la maison de vente via les plateformes</a:t>
            </a:r>
          </a:p>
        </p:txBody>
      </p:sp>
      <p:sp>
        <p:nvSpPr>
          <p:cNvPr id="10" name="Rectangle 9">
            <a:extLst>
              <a:ext uri="{FF2B5EF4-FFF2-40B4-BE49-F238E27FC236}">
                <a16:creationId xmlns:a16="http://schemas.microsoft.com/office/drawing/2014/main" xmlns="" id="{FA1DE50A-EF87-4874-B90C-00EA3687EB48}"/>
              </a:ext>
            </a:extLst>
          </p:cNvPr>
          <p:cNvSpPr/>
          <p:nvPr/>
        </p:nvSpPr>
        <p:spPr>
          <a:xfrm>
            <a:off x="6155919" y="2497855"/>
            <a:ext cx="4698148" cy="36003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Moyens mis en œuvre pour améliorer </a:t>
            </a:r>
          </a:p>
          <a:p>
            <a:pPr algn="ctr"/>
            <a:r>
              <a:rPr lang="fr-FR" sz="1200" dirty="0"/>
              <a:t>notoriété et différenciation </a:t>
            </a:r>
          </a:p>
        </p:txBody>
      </p:sp>
      <p:sp>
        <p:nvSpPr>
          <p:cNvPr id="11" name="Rectangle 10">
            <a:extLst>
              <a:ext uri="{FF2B5EF4-FFF2-40B4-BE49-F238E27FC236}">
                <a16:creationId xmlns:a16="http://schemas.microsoft.com/office/drawing/2014/main" xmlns="" id="{B3684E44-0F53-48D2-8F44-23B2C72F32BF}"/>
              </a:ext>
            </a:extLst>
          </p:cNvPr>
          <p:cNvSpPr/>
          <p:nvPr/>
        </p:nvSpPr>
        <p:spPr>
          <a:xfrm>
            <a:off x="6155919" y="3128002"/>
            <a:ext cx="5216931" cy="29158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1200" dirty="0">
                <a:solidFill>
                  <a:schemeClr val="tx1"/>
                </a:solidFill>
              </a:rPr>
              <a:t>Plus de la moitié des commentaires est relatif aux soins apportés aux </a:t>
            </a:r>
            <a:r>
              <a:rPr lang="fr-FR" sz="1200" b="1" dirty="0">
                <a:solidFill>
                  <a:srgbClr val="3EAD95"/>
                </a:solidFill>
              </a:rPr>
              <a:t>photos</a:t>
            </a:r>
            <a:r>
              <a:rPr lang="fr-FR" sz="1200" dirty="0">
                <a:solidFill>
                  <a:schemeClr val="tx1"/>
                </a:solidFill>
              </a:rPr>
              <a:t> : quantité ; qualité (photos HD)</a:t>
            </a:r>
          </a:p>
          <a:p>
            <a:pPr marL="171450" indent="-171450" defTabSz="457200">
              <a:buClr>
                <a:srgbClr val="3EAD95"/>
              </a:buClr>
              <a:buFont typeface="Arial" panose="020B0604020202020204" pitchFamily="34" charset="0"/>
              <a:buChar char="•"/>
            </a:pPr>
            <a:r>
              <a:rPr lang="fr-FR" sz="1000" dirty="0">
                <a:solidFill>
                  <a:schemeClr val="tx1"/>
                </a:solidFill>
              </a:rPr>
              <a:t>Également, dans une moindre mesure, le soin apporté aux descriptifs précis et détaillés : description en anglais, avec utilisation des mots clés</a:t>
            </a:r>
          </a:p>
          <a:p>
            <a:pPr defTabSz="457200">
              <a:buClr>
                <a:srgbClr val="3EAD95"/>
              </a:buClr>
            </a:pPr>
            <a:endParaRPr lang="fr-FR" sz="1200" dirty="0">
              <a:solidFill>
                <a:schemeClr val="tx1"/>
              </a:solidFill>
            </a:endParaRPr>
          </a:p>
          <a:p>
            <a:pPr defTabSz="457200">
              <a:buClr>
                <a:srgbClr val="3EAD95"/>
              </a:buClr>
            </a:pPr>
            <a:r>
              <a:rPr lang="fr-FR" sz="1200" dirty="0">
                <a:solidFill>
                  <a:schemeClr val="tx1"/>
                </a:solidFill>
              </a:rPr>
              <a:t>Le deuxième moyen est relatif à la </a:t>
            </a:r>
            <a:r>
              <a:rPr lang="fr-FR" sz="1200" b="1" dirty="0">
                <a:solidFill>
                  <a:srgbClr val="3EAD95"/>
                </a:solidFill>
              </a:rPr>
              <a:t>communication</a:t>
            </a:r>
            <a:r>
              <a:rPr lang="fr-FR" sz="1200" dirty="0">
                <a:solidFill>
                  <a:schemeClr val="tx1"/>
                </a:solidFill>
              </a:rPr>
              <a:t> :</a:t>
            </a:r>
          </a:p>
          <a:p>
            <a:pPr marL="171450" indent="-171450" defTabSz="457200">
              <a:buClr>
                <a:srgbClr val="3EAD95"/>
              </a:buClr>
              <a:buFont typeface="Arial" panose="020B0604020202020204" pitchFamily="34" charset="0"/>
              <a:buChar char="•"/>
            </a:pPr>
            <a:r>
              <a:rPr lang="fr-FR" sz="1200" dirty="0">
                <a:solidFill>
                  <a:schemeClr val="tx1"/>
                </a:solidFill>
              </a:rPr>
              <a:t>Via les réseaux sociaux (Facebook et Instagram essentiellement)</a:t>
            </a:r>
          </a:p>
          <a:p>
            <a:pPr marL="171450" indent="-171450" defTabSz="457200">
              <a:buClr>
                <a:srgbClr val="3EAD95"/>
              </a:buClr>
              <a:buFont typeface="Arial" panose="020B0604020202020204" pitchFamily="34" charset="0"/>
              <a:buChar char="•"/>
            </a:pPr>
            <a:r>
              <a:rPr lang="fr-FR" sz="1200" dirty="0">
                <a:solidFill>
                  <a:schemeClr val="tx1"/>
                </a:solidFill>
              </a:rPr>
              <a:t>Via la presse traditionnelle : publicités  locales, PQR, affiche dédiée pour une vente,...</a:t>
            </a:r>
          </a:p>
          <a:p>
            <a:pPr marL="171450" indent="-171450" defTabSz="457200">
              <a:buClr>
                <a:srgbClr val="3EAD95"/>
              </a:buClr>
              <a:buFont typeface="Arial" panose="020B0604020202020204" pitchFamily="34" charset="0"/>
              <a:buChar char="•"/>
            </a:pPr>
            <a:endParaRPr lang="fr-FR" sz="1200" dirty="0">
              <a:solidFill>
                <a:schemeClr val="tx1"/>
              </a:solidFill>
            </a:endParaRPr>
          </a:p>
          <a:p>
            <a:pPr defTabSz="457200">
              <a:buClr>
                <a:srgbClr val="3EAD95"/>
              </a:buClr>
            </a:pPr>
            <a:r>
              <a:rPr lang="fr-FR" sz="1200" dirty="0">
                <a:solidFill>
                  <a:schemeClr val="tx1"/>
                </a:solidFill>
              </a:rPr>
              <a:t>La </a:t>
            </a:r>
            <a:r>
              <a:rPr lang="fr-FR" sz="1200" b="1" dirty="0">
                <a:solidFill>
                  <a:srgbClr val="3EAD95"/>
                </a:solidFill>
              </a:rPr>
              <a:t>qualité</a:t>
            </a:r>
            <a:r>
              <a:rPr lang="fr-FR" sz="1200" dirty="0">
                <a:solidFill>
                  <a:schemeClr val="tx1"/>
                </a:solidFill>
              </a:rPr>
              <a:t> de </a:t>
            </a:r>
            <a:r>
              <a:rPr lang="fr-FR" sz="1200" b="1" dirty="0">
                <a:solidFill>
                  <a:srgbClr val="3EAD95"/>
                </a:solidFill>
              </a:rPr>
              <a:t>l’offre</a:t>
            </a:r>
            <a:r>
              <a:rPr lang="fr-FR" sz="1200" dirty="0">
                <a:solidFill>
                  <a:schemeClr val="tx1"/>
                </a:solidFill>
              </a:rPr>
              <a:t> : qualité des lots présentés, diversification des ventes associée à des estimations justes</a:t>
            </a:r>
          </a:p>
          <a:p>
            <a:pPr marL="171450" indent="-171450" defTabSz="457200">
              <a:buClr>
                <a:srgbClr val="3EAD95"/>
              </a:buClr>
              <a:buFont typeface="Arial" panose="020B0604020202020204" pitchFamily="34" charset="0"/>
              <a:buChar char="•"/>
            </a:pPr>
            <a:endParaRPr lang="fr-FR" sz="1200" dirty="0">
              <a:solidFill>
                <a:schemeClr val="tx1"/>
              </a:solidFill>
            </a:endParaRPr>
          </a:p>
          <a:p>
            <a:pPr defTabSz="457200">
              <a:buClr>
                <a:srgbClr val="3EAD95"/>
              </a:buClr>
            </a:pPr>
            <a:r>
              <a:rPr lang="fr-FR" sz="1200" dirty="0">
                <a:solidFill>
                  <a:schemeClr val="tx1"/>
                </a:solidFill>
              </a:rPr>
              <a:t>Le </a:t>
            </a:r>
            <a:r>
              <a:rPr lang="fr-FR" sz="1200" b="1" dirty="0">
                <a:solidFill>
                  <a:srgbClr val="3EAD95"/>
                </a:solidFill>
              </a:rPr>
              <a:t>site Internet, </a:t>
            </a:r>
            <a:r>
              <a:rPr lang="fr-FR" sz="1200" dirty="0">
                <a:solidFill>
                  <a:srgbClr val="FF0000"/>
                </a:solidFill>
              </a:rPr>
              <a:t>bien mis à jour, est un moyen de construire une notoriété</a:t>
            </a:r>
          </a:p>
        </p:txBody>
      </p:sp>
      <p:graphicFrame>
        <p:nvGraphicFramePr>
          <p:cNvPr id="12" name="Objet 11">
            <a:extLst>
              <a:ext uri="{FF2B5EF4-FFF2-40B4-BE49-F238E27FC236}">
                <a16:creationId xmlns:a16="http://schemas.microsoft.com/office/drawing/2014/main" xmlns="" id="{90C3FDF9-F861-4B9B-81C5-D488D9A425A1}"/>
              </a:ext>
            </a:extLst>
          </p:cNvPr>
          <p:cNvGraphicFramePr>
            <a:graphicFrameLocks noChangeAspect="1"/>
          </p:cNvGraphicFramePr>
          <p:nvPr>
            <p:extLst>
              <p:ext uri="{D42A27DB-BD31-4B8C-83A1-F6EECF244321}">
                <p14:modId xmlns:p14="http://schemas.microsoft.com/office/powerpoint/2010/main" val="1325077053"/>
              </p:ext>
            </p:extLst>
          </p:nvPr>
        </p:nvGraphicFramePr>
        <p:xfrm>
          <a:off x="716465" y="3009901"/>
          <a:ext cx="4562475" cy="2733675"/>
        </p:xfrm>
        <a:graphic>
          <a:graphicData uri="http://schemas.openxmlformats.org/presentationml/2006/ole">
            <mc:AlternateContent xmlns:mc="http://schemas.openxmlformats.org/markup-compatibility/2006">
              <mc:Choice xmlns:v="urn:schemas-microsoft-com:vml" Requires="v">
                <p:oleObj spid="_x0000_s16386" name="Worksheet" r:id="rId4" imgW="4562367" imgH="2733560" progId="Excel.Sheet.12">
                  <p:link updateAutomatic="1"/>
                </p:oleObj>
              </mc:Choice>
              <mc:Fallback>
                <p:oleObj name="Worksheet" r:id="rId4" imgW="4562367" imgH="2733560" progId="Excel.Sheet.12">
                  <p:link updateAutomatic="1"/>
                  <p:pic>
                    <p:nvPicPr>
                      <p:cNvPr id="4" name="Objet 3">
                        <a:extLst>
                          <a:ext uri="{FF2B5EF4-FFF2-40B4-BE49-F238E27FC236}">
                            <a16:creationId xmlns:a16="http://schemas.microsoft.com/office/drawing/2014/main" xmlns="" id="{556157D2-0E4B-42C5-923B-D13FBAB3755B}"/>
                          </a:ext>
                        </a:extLst>
                      </p:cNvPr>
                      <p:cNvPicPr/>
                      <p:nvPr/>
                    </p:nvPicPr>
                    <p:blipFill>
                      <a:blip r:embed="rId5"/>
                      <a:stretch>
                        <a:fillRect/>
                      </a:stretch>
                    </p:blipFill>
                    <p:spPr>
                      <a:xfrm>
                        <a:off x="716465" y="3009901"/>
                        <a:ext cx="4562475" cy="2733675"/>
                      </a:xfrm>
                      <a:prstGeom prst="rect">
                        <a:avLst/>
                      </a:prstGeom>
                    </p:spPr>
                  </p:pic>
                </p:oleObj>
              </mc:Fallback>
            </mc:AlternateContent>
          </a:graphicData>
        </a:graphic>
      </p:graphicFrame>
      <p:pic>
        <p:nvPicPr>
          <p:cNvPr id="13" name="Graphique 12">
            <a:extLst>
              <a:ext uri="{FF2B5EF4-FFF2-40B4-BE49-F238E27FC236}">
                <a16:creationId xmlns:a16="http://schemas.microsoft.com/office/drawing/2014/main" xmlns="" id="{736F8D2B-CF15-4232-8E40-476BF15F6EA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091458" y="2399399"/>
            <a:ext cx="736924" cy="736924"/>
          </a:xfrm>
          <a:prstGeom prst="rect">
            <a:avLst/>
          </a:prstGeom>
        </p:spPr>
      </p:pic>
      <p:sp>
        <p:nvSpPr>
          <p:cNvPr id="14" name="Rectangle 13">
            <a:extLst>
              <a:ext uri="{FF2B5EF4-FFF2-40B4-BE49-F238E27FC236}">
                <a16:creationId xmlns:a16="http://schemas.microsoft.com/office/drawing/2014/main" xmlns="" id="{3B5A3643-BC48-422A-9ED7-85389595809F}"/>
              </a:ext>
            </a:extLst>
          </p:cNvPr>
          <p:cNvSpPr/>
          <p:nvPr/>
        </p:nvSpPr>
        <p:spPr>
          <a:xfrm>
            <a:off x="1224140" y="5854021"/>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spTree>
    <p:extLst>
      <p:ext uri="{BB962C8B-B14F-4D97-AF65-F5344CB8AC3E}">
        <p14:creationId xmlns:p14="http://schemas.microsoft.com/office/powerpoint/2010/main" val="2208760743"/>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Services à développer par les plateformes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31</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2804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E8. Quels sont, parmi les services offerts par les plateformes, ceux qui devraient être développés ?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584775"/>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Les impayés étant l’une des principales préoccupations, la première attente des maisons de ventes est de s’en prémunir : via des dispositifs qui en limitent le risque ou via, en amont de la vente, la vérification des enchérisseurs.</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xmlns="" id="{06F5F804-D4A3-47F2-94A3-901CC46E43DD}"/>
              </a:ext>
            </a:extLst>
          </p:cNvPr>
          <p:cNvSpPr/>
          <p:nvPr/>
        </p:nvSpPr>
        <p:spPr>
          <a:xfrm>
            <a:off x="368436" y="1865043"/>
            <a:ext cx="8432664" cy="246221"/>
          </a:xfrm>
          <a:prstGeom prst="rect">
            <a:avLst/>
          </a:prstGeom>
          <a:noFill/>
          <a:ln>
            <a:noFill/>
          </a:ln>
        </p:spPr>
        <p:txBody>
          <a:bodyPr wrap="square">
            <a:spAutoFit/>
          </a:bodyPr>
          <a:lstStyle/>
          <a:p>
            <a:r>
              <a:rPr lang="fr-FR" sz="1000" dirty="0"/>
              <a:t>Maisons de ventes utilisant des plateformes (Base = 196) </a:t>
            </a:r>
          </a:p>
        </p:txBody>
      </p:sp>
      <p:pic>
        <p:nvPicPr>
          <p:cNvPr id="15" name="Graphique 14">
            <a:extLst>
              <a:ext uri="{FF2B5EF4-FFF2-40B4-BE49-F238E27FC236}">
                <a16:creationId xmlns:a16="http://schemas.microsoft.com/office/drawing/2014/main" xmlns="" id="{534CC816-D575-45A0-92D0-73F111B828C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589747" y="3954309"/>
            <a:ext cx="371789" cy="371789"/>
          </a:xfrm>
          <a:prstGeom prst="rect">
            <a:avLst/>
          </a:prstGeom>
        </p:spPr>
      </p:pic>
      <p:graphicFrame>
        <p:nvGraphicFramePr>
          <p:cNvPr id="10" name="Objet 9">
            <a:extLst>
              <a:ext uri="{FF2B5EF4-FFF2-40B4-BE49-F238E27FC236}">
                <a16:creationId xmlns:a16="http://schemas.microsoft.com/office/drawing/2014/main" xmlns="" id="{6D338D62-D045-4DB5-BB3B-A9E88187B5E7}"/>
              </a:ext>
            </a:extLst>
          </p:cNvPr>
          <p:cNvGraphicFramePr>
            <a:graphicFrameLocks noChangeAspect="1"/>
          </p:cNvGraphicFramePr>
          <p:nvPr>
            <p:extLst>
              <p:ext uri="{D42A27DB-BD31-4B8C-83A1-F6EECF244321}">
                <p14:modId xmlns:p14="http://schemas.microsoft.com/office/powerpoint/2010/main" val="3803535848"/>
              </p:ext>
            </p:extLst>
          </p:nvPr>
        </p:nvGraphicFramePr>
        <p:xfrm>
          <a:off x="368436" y="2297113"/>
          <a:ext cx="8316912" cy="3411537"/>
        </p:xfrm>
        <a:graphic>
          <a:graphicData uri="http://schemas.openxmlformats.org/presentationml/2006/ole">
            <mc:AlternateContent xmlns:mc="http://schemas.openxmlformats.org/markup-compatibility/2006">
              <mc:Choice xmlns:v="urn:schemas-microsoft-com:vml" Requires="v">
                <p:oleObj spid="_x0000_s17410" name="Worksheet" r:id="rId6" imgW="6781972" imgH="2781415" progId="Excel.Sheet.12">
                  <p:link updateAutomatic="1"/>
                </p:oleObj>
              </mc:Choice>
              <mc:Fallback>
                <p:oleObj name="Worksheet" r:id="rId6" imgW="6781972" imgH="2781415" progId="Excel.Sheet.12">
                  <p:link updateAutomatic="1"/>
                  <p:pic>
                    <p:nvPicPr>
                      <p:cNvPr id="0" name=""/>
                      <p:cNvPicPr/>
                      <p:nvPr/>
                    </p:nvPicPr>
                    <p:blipFill>
                      <a:blip r:embed="rId7"/>
                      <a:stretch>
                        <a:fillRect/>
                      </a:stretch>
                    </p:blipFill>
                    <p:spPr>
                      <a:xfrm>
                        <a:off x="368436" y="2297113"/>
                        <a:ext cx="8316912" cy="3411537"/>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xmlns="" id="{C1705494-C299-424B-A373-F1B9B39B4760}"/>
              </a:ext>
            </a:extLst>
          </p:cNvPr>
          <p:cNvSpPr/>
          <p:nvPr/>
        </p:nvSpPr>
        <p:spPr>
          <a:xfrm>
            <a:off x="8832850" y="4140204"/>
            <a:ext cx="3359150" cy="1480011"/>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1000" dirty="0">
                <a:solidFill>
                  <a:schemeClr val="tx1"/>
                </a:solidFill>
              </a:rPr>
              <a:t>Détail autres : des suggestions dispersées : </a:t>
            </a:r>
          </a:p>
          <a:p>
            <a:pPr marL="171450" indent="-171450" defTabSz="457200">
              <a:buClr>
                <a:srgbClr val="3EAD95"/>
              </a:buClr>
              <a:buFont typeface="Arial" panose="020B0604020202020204" pitchFamily="34" charset="0"/>
              <a:buChar char="•"/>
            </a:pPr>
            <a:r>
              <a:rPr lang="fr-FR" sz="1000" dirty="0">
                <a:solidFill>
                  <a:schemeClr val="tx1"/>
                </a:solidFill>
              </a:rPr>
              <a:t>Amélioration du dispositif de paiement </a:t>
            </a:r>
          </a:p>
          <a:p>
            <a:pPr marL="171450" indent="-171450" defTabSz="457200">
              <a:buClr>
                <a:srgbClr val="3EAD95"/>
              </a:buClr>
              <a:buFont typeface="Arial" panose="020B0604020202020204" pitchFamily="34" charset="0"/>
              <a:buChar char="•"/>
            </a:pPr>
            <a:r>
              <a:rPr lang="fr-FR" sz="1000" dirty="0">
                <a:solidFill>
                  <a:schemeClr val="tx1"/>
                </a:solidFill>
              </a:rPr>
              <a:t>Traduction des fiches descriptives en plusieurs langues</a:t>
            </a:r>
          </a:p>
          <a:p>
            <a:pPr marL="171450" indent="-171450" defTabSz="457200">
              <a:buClr>
                <a:srgbClr val="3EAD95"/>
              </a:buClr>
              <a:buFont typeface="Arial" panose="020B0604020202020204" pitchFamily="34" charset="0"/>
              <a:buChar char="•"/>
            </a:pPr>
            <a:r>
              <a:rPr lang="fr-FR" sz="1000" dirty="0">
                <a:solidFill>
                  <a:schemeClr val="tx1"/>
                </a:solidFill>
              </a:rPr>
              <a:t>Ajout des frais d'envois postaux par défaut, expédition des lots, aide aux devis de transport</a:t>
            </a:r>
          </a:p>
          <a:p>
            <a:pPr marL="171450" indent="-171450" defTabSz="457200">
              <a:buClr>
                <a:srgbClr val="3EAD95"/>
              </a:buClr>
              <a:buFont typeface="Arial" panose="020B0604020202020204" pitchFamily="34" charset="0"/>
              <a:buChar char="•"/>
            </a:pPr>
            <a:r>
              <a:rPr lang="fr-FR" sz="1000" dirty="0">
                <a:solidFill>
                  <a:schemeClr val="tx1"/>
                </a:solidFill>
              </a:rPr>
              <a:t>Possibilité de mettre des vidéos pour présenter les lots, des photos 3D</a:t>
            </a:r>
          </a:p>
        </p:txBody>
      </p:sp>
      <p:sp>
        <p:nvSpPr>
          <p:cNvPr id="11" name="Rectangle 10">
            <a:extLst>
              <a:ext uri="{FF2B5EF4-FFF2-40B4-BE49-F238E27FC236}">
                <a16:creationId xmlns:a16="http://schemas.microsoft.com/office/drawing/2014/main" xmlns="" id="{F680D7DB-1576-4312-90A3-3D7AF46CF81F}"/>
              </a:ext>
            </a:extLst>
          </p:cNvPr>
          <p:cNvSpPr/>
          <p:nvPr/>
        </p:nvSpPr>
        <p:spPr>
          <a:xfrm>
            <a:off x="2086735" y="5728087"/>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spTree>
    <p:extLst>
      <p:ext uri="{BB962C8B-B14F-4D97-AF65-F5344CB8AC3E}">
        <p14:creationId xmlns:p14="http://schemas.microsoft.com/office/powerpoint/2010/main" val="3645453394"/>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Raisons de non utilisation des plateformes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32</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364990"/>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F1. Vous n’utilisez pas les plateformes. Pour quelles raisons ? </a:t>
            </a:r>
          </a:p>
          <a:p>
            <a:pPr marL="0" indent="0">
              <a:spcBef>
                <a:spcPts val="0"/>
              </a:spcBef>
              <a:buNone/>
            </a:pPr>
            <a:r>
              <a:rPr lang="fr-FR" sz="1000" dirty="0"/>
              <a:t>F2. Comptez-vous proposer à l’avenir des ventes sur une plateforme ? </a:t>
            </a:r>
          </a:p>
        </p:txBody>
      </p:sp>
      <p:sp>
        <p:nvSpPr>
          <p:cNvPr id="14" name="Rectangle 13">
            <a:extLst>
              <a:ext uri="{FF2B5EF4-FFF2-40B4-BE49-F238E27FC236}">
                <a16:creationId xmlns:a16="http://schemas.microsoft.com/office/drawing/2014/main" xmlns="" id="{84DA56F9-37D9-49AE-9CF1-07D7BA8CE6FA}"/>
              </a:ext>
            </a:extLst>
          </p:cNvPr>
          <p:cNvSpPr/>
          <p:nvPr/>
        </p:nvSpPr>
        <p:spPr>
          <a:xfrm>
            <a:off x="368436" y="1962097"/>
            <a:ext cx="8432664" cy="246221"/>
          </a:xfrm>
          <a:prstGeom prst="rect">
            <a:avLst/>
          </a:prstGeom>
          <a:noFill/>
          <a:ln>
            <a:noFill/>
          </a:ln>
        </p:spPr>
        <p:txBody>
          <a:bodyPr wrap="square">
            <a:spAutoFit/>
          </a:bodyPr>
          <a:lstStyle/>
          <a:p>
            <a:r>
              <a:rPr lang="fr-FR" sz="1000" dirty="0"/>
              <a:t>Maisons de ventes n’utilisant des plateformes (Base = 11) – </a:t>
            </a:r>
            <a:r>
              <a:rPr lang="fr-FR" sz="1000" dirty="0">
                <a:solidFill>
                  <a:srgbClr val="F0565A"/>
                </a:solidFill>
              </a:rPr>
              <a:t>Attention base faible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2" y="675636"/>
            <a:ext cx="11479963" cy="584775"/>
          </a:xfrm>
          <a:prstGeom prst="rect">
            <a:avLst/>
          </a:prstGeom>
        </p:spPr>
        <p:txBody>
          <a:bodyPr wrap="square">
            <a:spAutoFit/>
          </a:bodyPr>
          <a:lstStyle/>
          <a:p>
            <a:pPr marL="285750" lvl="0" indent="-285750">
              <a:buFont typeface="Arial" panose="020B0604020202020204" pitchFamily="34" charset="0"/>
              <a:buChar char="•"/>
            </a:pPr>
            <a:r>
              <a:rPr lang="fr-FR" sz="1600" dirty="0">
                <a:ea typeface="Open Sans" panose="020B0606030504020204" pitchFamily="34" charset="0"/>
                <a:cs typeface="Open Sans" panose="020B0606030504020204" pitchFamily="34" charset="0"/>
              </a:rPr>
              <a:t>Parmi le très faible nombre de maisons de ventes qui n’utilisent pas de plateformes externes, la principale raison est qu’elles proposent elles-mêmes via leur site Internet des ventes « </a:t>
            </a:r>
            <a:r>
              <a:rPr lang="fr-FR" sz="1600" i="1" dirty="0">
                <a:ea typeface="Open Sans" panose="020B0606030504020204" pitchFamily="34" charset="0"/>
                <a:cs typeface="Open Sans" panose="020B0606030504020204" pitchFamily="34" charset="0"/>
              </a:rPr>
              <a:t>live</a:t>
            </a:r>
            <a:r>
              <a:rPr lang="fr-FR" sz="1600" dirty="0">
                <a:ea typeface="Open Sans" panose="020B0606030504020204" pitchFamily="34" charset="0"/>
                <a:cs typeface="Open Sans" panose="020B0606030504020204" pitchFamily="34" charset="0"/>
              </a:rPr>
              <a:t> » ou « dématérialisées ». </a:t>
            </a:r>
            <a:r>
              <a:rPr lang="fr-FR" sz="1600" dirty="0">
                <a:solidFill>
                  <a:srgbClr val="FF0000"/>
                </a:solidFill>
                <a:ea typeface="Open Sans" panose="020B0606030504020204" pitchFamily="34" charset="0"/>
                <a:cs typeface="Open Sans" panose="020B0606030504020204" pitchFamily="34" charset="0"/>
              </a:rPr>
              <a:t>Mais….</a:t>
            </a:r>
            <a:endParaRPr kumimoji="0" lang="fr-FR" sz="1600" i="0" u="none" strike="noStrike" kern="1200" cap="none" spc="0" normalizeH="0" baseline="0" noProof="0" dirty="0">
              <a:ln>
                <a:noFill/>
              </a:ln>
              <a:solidFill>
                <a:srgbClr val="FF0000"/>
              </a:solidFill>
              <a:effectLst/>
              <a:uLnTx/>
              <a:uFillTx/>
              <a:ea typeface="Open Sans" panose="020B0606030504020204" pitchFamily="34" charset="0"/>
              <a:cs typeface="Open Sans" panose="020B0606030504020204" pitchFamily="34" charset="0"/>
            </a:endParaRPr>
          </a:p>
        </p:txBody>
      </p:sp>
      <p:graphicFrame>
        <p:nvGraphicFramePr>
          <p:cNvPr id="3" name="Objet 2">
            <a:extLst>
              <a:ext uri="{FF2B5EF4-FFF2-40B4-BE49-F238E27FC236}">
                <a16:creationId xmlns:a16="http://schemas.microsoft.com/office/drawing/2014/main" xmlns="" id="{035892E0-31BF-401E-A9DD-B32356C469B0}"/>
              </a:ext>
            </a:extLst>
          </p:cNvPr>
          <p:cNvGraphicFramePr>
            <a:graphicFrameLocks noChangeAspect="1"/>
          </p:cNvGraphicFramePr>
          <p:nvPr>
            <p:extLst>
              <p:ext uri="{D42A27DB-BD31-4B8C-83A1-F6EECF244321}">
                <p14:modId xmlns:p14="http://schemas.microsoft.com/office/powerpoint/2010/main" val="3504049281"/>
              </p:ext>
            </p:extLst>
          </p:nvPr>
        </p:nvGraphicFramePr>
        <p:xfrm>
          <a:off x="1122363" y="3159125"/>
          <a:ext cx="6134100" cy="2314575"/>
        </p:xfrm>
        <a:graphic>
          <a:graphicData uri="http://schemas.openxmlformats.org/presentationml/2006/ole">
            <mc:AlternateContent xmlns:mc="http://schemas.openxmlformats.org/markup-compatibility/2006">
              <mc:Choice xmlns:v="urn:schemas-microsoft-com:vml" Requires="v">
                <p:oleObj spid="_x0000_s18434" name="Worksheet" r:id="rId4" imgW="6134186" imgH="2314575" progId="Excel.Sheet.12">
                  <p:link updateAutomatic="1"/>
                </p:oleObj>
              </mc:Choice>
              <mc:Fallback>
                <p:oleObj name="Worksheet" r:id="rId4" imgW="6134186" imgH="2314575" progId="Excel.Sheet.12">
                  <p:link updateAutomatic="1"/>
                  <p:pic>
                    <p:nvPicPr>
                      <p:cNvPr id="0" name=""/>
                      <p:cNvPicPr/>
                      <p:nvPr/>
                    </p:nvPicPr>
                    <p:blipFill>
                      <a:blip r:embed="rId5"/>
                      <a:stretch>
                        <a:fillRect/>
                      </a:stretch>
                    </p:blipFill>
                    <p:spPr>
                      <a:xfrm>
                        <a:off x="1122363" y="3159125"/>
                        <a:ext cx="6134100" cy="2314575"/>
                      </a:xfrm>
                      <a:prstGeom prst="rect">
                        <a:avLst/>
                      </a:prstGeom>
                    </p:spPr>
                  </p:pic>
                </p:oleObj>
              </mc:Fallback>
            </mc:AlternateContent>
          </a:graphicData>
        </a:graphic>
      </p:graphicFrame>
      <p:graphicFrame>
        <p:nvGraphicFramePr>
          <p:cNvPr id="4" name="Tableau 3">
            <a:extLst>
              <a:ext uri="{FF2B5EF4-FFF2-40B4-BE49-F238E27FC236}">
                <a16:creationId xmlns:a16="http://schemas.microsoft.com/office/drawing/2014/main" xmlns="" id="{13F8E3E5-5CC7-4EFB-92E8-F03D1A901CD1}"/>
              </a:ext>
            </a:extLst>
          </p:cNvPr>
          <p:cNvGraphicFramePr>
            <a:graphicFrameLocks noGrp="1"/>
          </p:cNvGraphicFramePr>
          <p:nvPr>
            <p:extLst>
              <p:ext uri="{D42A27DB-BD31-4B8C-83A1-F6EECF244321}">
                <p14:modId xmlns:p14="http://schemas.microsoft.com/office/powerpoint/2010/main" val="2533203260"/>
              </p:ext>
            </p:extLst>
          </p:nvPr>
        </p:nvGraphicFramePr>
        <p:xfrm>
          <a:off x="368436" y="3321670"/>
          <a:ext cx="3784639" cy="2156796"/>
        </p:xfrm>
        <a:graphic>
          <a:graphicData uri="http://schemas.openxmlformats.org/drawingml/2006/table">
            <a:tbl>
              <a:tblPr>
                <a:tableStyleId>{5C22544A-7EE6-4342-B048-85BDC9FD1C3A}</a:tableStyleId>
              </a:tblPr>
              <a:tblGrid>
                <a:gridCol w="3784639">
                  <a:extLst>
                    <a:ext uri="{9D8B030D-6E8A-4147-A177-3AD203B41FA5}">
                      <a16:colId xmlns:a16="http://schemas.microsoft.com/office/drawing/2014/main" xmlns="" val="3440771032"/>
                    </a:ext>
                  </a:extLst>
                </a:gridCol>
              </a:tblGrid>
              <a:tr h="718932">
                <a:tc>
                  <a:txBody>
                    <a:bodyPr/>
                    <a:lstStyle/>
                    <a:p>
                      <a:pPr algn="r" fontAlgn="ctr"/>
                      <a:r>
                        <a:rPr lang="fr-FR" sz="1200" u="none" strike="noStrike">
                          <a:effectLst/>
                        </a:rPr>
                        <a:t>Trop chronophage (photos, SAV,...)</a:t>
                      </a:r>
                      <a:endParaRPr lang="fr-FR" sz="1200" b="0" i="0" u="none" strike="noStrike">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190551492"/>
                  </a:ext>
                </a:extLst>
              </a:tr>
              <a:tr h="718932">
                <a:tc>
                  <a:txBody>
                    <a:bodyPr/>
                    <a:lstStyle/>
                    <a:p>
                      <a:pPr algn="r" fontAlgn="ctr"/>
                      <a:r>
                        <a:rPr lang="fr-FR" sz="1200" u="none" strike="noStrike">
                          <a:effectLst/>
                        </a:rPr>
                        <a:t>Pas adapté à votre offre de biens aux enchères</a:t>
                      </a:r>
                      <a:endParaRPr lang="fr-FR" sz="1200" b="0" i="0" u="none" strike="noStrike">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085907813"/>
                  </a:ext>
                </a:extLst>
              </a:tr>
              <a:tr h="718932">
                <a:tc>
                  <a:txBody>
                    <a:bodyPr/>
                    <a:lstStyle/>
                    <a:p>
                      <a:pPr algn="r" fontAlgn="ctr"/>
                      <a:r>
                        <a:rPr lang="fr-FR" sz="1200" u="none" strike="noStrike" dirty="0">
                          <a:effectLst/>
                        </a:rPr>
                        <a:t>Autre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837796063"/>
                  </a:ext>
                </a:extLst>
              </a:tr>
            </a:tbl>
          </a:graphicData>
        </a:graphic>
      </p:graphicFrame>
      <p:graphicFrame>
        <p:nvGraphicFramePr>
          <p:cNvPr id="5" name="Objet 4">
            <a:extLst>
              <a:ext uri="{FF2B5EF4-FFF2-40B4-BE49-F238E27FC236}">
                <a16:creationId xmlns:a16="http://schemas.microsoft.com/office/drawing/2014/main" xmlns="" id="{DD96A21A-E57F-412A-B677-A2EF38D9AE7E}"/>
              </a:ext>
            </a:extLst>
          </p:cNvPr>
          <p:cNvGraphicFramePr>
            <a:graphicFrameLocks noChangeAspect="1"/>
          </p:cNvGraphicFramePr>
          <p:nvPr>
            <p:extLst>
              <p:ext uri="{D42A27DB-BD31-4B8C-83A1-F6EECF244321}">
                <p14:modId xmlns:p14="http://schemas.microsoft.com/office/powerpoint/2010/main" val="1696300850"/>
              </p:ext>
            </p:extLst>
          </p:nvPr>
        </p:nvGraphicFramePr>
        <p:xfrm>
          <a:off x="7632701" y="3165325"/>
          <a:ext cx="3543300" cy="2171700"/>
        </p:xfrm>
        <a:graphic>
          <a:graphicData uri="http://schemas.openxmlformats.org/presentationml/2006/ole">
            <mc:AlternateContent xmlns:mc="http://schemas.openxmlformats.org/markup-compatibility/2006">
              <mc:Choice xmlns:v="urn:schemas-microsoft-com:vml" Requires="v">
                <p:oleObj spid="_x0000_s18435" name="Worksheet" r:id="rId6" imgW="3543386" imgH="2171700" progId="Excel.Sheet.12">
                  <p:link updateAutomatic="1"/>
                </p:oleObj>
              </mc:Choice>
              <mc:Fallback>
                <p:oleObj name="Worksheet" r:id="rId6" imgW="3543386" imgH="2171700" progId="Excel.Sheet.12">
                  <p:link updateAutomatic="1"/>
                  <p:pic>
                    <p:nvPicPr>
                      <p:cNvPr id="0" name=""/>
                      <p:cNvPicPr/>
                      <p:nvPr/>
                    </p:nvPicPr>
                    <p:blipFill>
                      <a:blip r:embed="rId7"/>
                      <a:stretch>
                        <a:fillRect/>
                      </a:stretch>
                    </p:blipFill>
                    <p:spPr>
                      <a:xfrm>
                        <a:off x="7632701" y="3165325"/>
                        <a:ext cx="3543300" cy="21717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xmlns="" id="{E55F3798-D1C5-4E25-BFE7-94DA7AAAE66C}"/>
              </a:ext>
            </a:extLst>
          </p:cNvPr>
          <p:cNvSpPr/>
          <p:nvPr/>
        </p:nvSpPr>
        <p:spPr>
          <a:xfrm>
            <a:off x="8002731" y="4116518"/>
            <a:ext cx="423514" cy="276999"/>
          </a:xfrm>
          <a:prstGeom prst="rect">
            <a:avLst/>
          </a:prstGeom>
        </p:spPr>
        <p:txBody>
          <a:bodyPr wrap="none">
            <a:spAutoFit/>
          </a:bodyPr>
          <a:lstStyle/>
          <a:p>
            <a:r>
              <a:rPr lang="fr-FR" sz="1200" dirty="0"/>
              <a:t>Oui</a:t>
            </a:r>
          </a:p>
        </p:txBody>
      </p:sp>
      <p:sp>
        <p:nvSpPr>
          <p:cNvPr id="12" name="Rectangle 11">
            <a:extLst>
              <a:ext uri="{FF2B5EF4-FFF2-40B4-BE49-F238E27FC236}">
                <a16:creationId xmlns:a16="http://schemas.microsoft.com/office/drawing/2014/main" xmlns="" id="{66324A50-BBF8-4CB7-A1E6-8D13B40A9D7B}"/>
              </a:ext>
            </a:extLst>
          </p:cNvPr>
          <p:cNvSpPr/>
          <p:nvPr/>
        </p:nvSpPr>
        <p:spPr>
          <a:xfrm>
            <a:off x="10183424" y="4116518"/>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sp>
        <p:nvSpPr>
          <p:cNvPr id="7" name="Rectangle 6">
            <a:extLst>
              <a:ext uri="{FF2B5EF4-FFF2-40B4-BE49-F238E27FC236}">
                <a16:creationId xmlns:a16="http://schemas.microsoft.com/office/drawing/2014/main" xmlns="" id="{F60AEF8A-CF5C-4409-AF75-230261F9042C}"/>
              </a:ext>
            </a:extLst>
          </p:cNvPr>
          <p:cNvSpPr/>
          <p:nvPr/>
        </p:nvSpPr>
        <p:spPr>
          <a:xfrm>
            <a:off x="2238642" y="2463800"/>
            <a:ext cx="4251058" cy="373321"/>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lt1"/>
                </a:solidFill>
              </a:rPr>
              <a:t>Raisons de ne pas utiliser les plateformes </a:t>
            </a:r>
          </a:p>
        </p:txBody>
      </p:sp>
      <p:sp>
        <p:nvSpPr>
          <p:cNvPr id="15" name="Rectangle 14">
            <a:extLst>
              <a:ext uri="{FF2B5EF4-FFF2-40B4-BE49-F238E27FC236}">
                <a16:creationId xmlns:a16="http://schemas.microsoft.com/office/drawing/2014/main" xmlns="" id="{9C19BEC5-E7A8-4098-B135-447519FC4E12}"/>
              </a:ext>
            </a:extLst>
          </p:cNvPr>
          <p:cNvSpPr/>
          <p:nvPr/>
        </p:nvSpPr>
        <p:spPr>
          <a:xfrm>
            <a:off x="7175810" y="2463800"/>
            <a:ext cx="4428815" cy="373321"/>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lt1"/>
                </a:solidFill>
              </a:rPr>
              <a:t>Intentions de proposer des ventes sur une plateforme</a:t>
            </a:r>
          </a:p>
        </p:txBody>
      </p:sp>
      <p:sp>
        <p:nvSpPr>
          <p:cNvPr id="16" name="Rectangle 15">
            <a:extLst>
              <a:ext uri="{FF2B5EF4-FFF2-40B4-BE49-F238E27FC236}">
                <a16:creationId xmlns:a16="http://schemas.microsoft.com/office/drawing/2014/main" xmlns="" id="{EDF67EEE-2832-4BD1-8AC3-129B2B140907}"/>
              </a:ext>
            </a:extLst>
          </p:cNvPr>
          <p:cNvSpPr/>
          <p:nvPr/>
        </p:nvSpPr>
        <p:spPr>
          <a:xfrm>
            <a:off x="2807635" y="5478466"/>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sp>
        <p:nvSpPr>
          <p:cNvPr id="21" name="Rectangle 20">
            <a:extLst>
              <a:ext uri="{FF2B5EF4-FFF2-40B4-BE49-F238E27FC236}">
                <a16:creationId xmlns:a16="http://schemas.microsoft.com/office/drawing/2014/main" xmlns="" id="{896DDBC6-E9EB-42F5-87D9-D1BD1B5F9CD3}"/>
              </a:ext>
            </a:extLst>
          </p:cNvPr>
          <p:cNvSpPr/>
          <p:nvPr/>
        </p:nvSpPr>
        <p:spPr>
          <a:xfrm>
            <a:off x="2486026" y="5693910"/>
            <a:ext cx="4003674" cy="659265"/>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1000" dirty="0">
                <a:solidFill>
                  <a:schemeClr val="tx1"/>
                </a:solidFill>
              </a:rPr>
              <a:t>Détail autres :</a:t>
            </a:r>
          </a:p>
          <a:p>
            <a:pPr marL="171450" indent="-171450" defTabSz="457200">
              <a:buClr>
                <a:srgbClr val="3EAD95"/>
              </a:buClr>
              <a:buFont typeface="Arial" panose="020B0604020202020204" pitchFamily="34" charset="0"/>
              <a:buChar char="•"/>
            </a:pPr>
            <a:r>
              <a:rPr lang="fr-FR" sz="1000" dirty="0">
                <a:solidFill>
                  <a:schemeClr val="tx1"/>
                </a:solidFill>
              </a:rPr>
              <a:t>A son propre site Internet permettant d’effectuer des ventes « </a:t>
            </a:r>
            <a:r>
              <a:rPr lang="fr-FR" sz="1000" i="1" dirty="0">
                <a:solidFill>
                  <a:schemeClr val="tx1"/>
                </a:solidFill>
              </a:rPr>
              <a:t>live</a:t>
            </a:r>
            <a:r>
              <a:rPr lang="fr-FR" sz="1000" dirty="0">
                <a:solidFill>
                  <a:schemeClr val="tx1"/>
                </a:solidFill>
              </a:rPr>
              <a:t> » ou dématérialisées (4 citations)</a:t>
            </a:r>
          </a:p>
          <a:p>
            <a:pPr marL="171450" indent="-171450" defTabSz="457200">
              <a:buClr>
                <a:srgbClr val="3EAD95"/>
              </a:buClr>
              <a:buFont typeface="Arial" panose="020B0604020202020204" pitchFamily="34" charset="0"/>
              <a:buChar char="•"/>
            </a:pPr>
            <a:r>
              <a:rPr lang="fr-FR" sz="1000" dirty="0">
                <a:solidFill>
                  <a:schemeClr val="tx1"/>
                </a:solidFill>
              </a:rPr>
              <a:t>Nécessité de personnel additionnel</a:t>
            </a:r>
          </a:p>
        </p:txBody>
      </p:sp>
    </p:spTree>
    <p:extLst>
      <p:ext uri="{BB962C8B-B14F-4D97-AF65-F5344CB8AC3E}">
        <p14:creationId xmlns:p14="http://schemas.microsoft.com/office/powerpoint/2010/main" val="3267583650"/>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D1ABB49E-E096-40A3-AD72-ABB8A014C5FF}"/>
              </a:ext>
            </a:extLst>
          </p:cNvPr>
          <p:cNvSpPr>
            <a:spLocks noGrp="1"/>
          </p:cNvSpPr>
          <p:nvPr>
            <p:ph type="sldNum" sz="quarter" idx="4"/>
          </p:nvPr>
        </p:nvSpPr>
        <p:spPr/>
        <p:txBody>
          <a:bodyPr/>
          <a:lstStyle/>
          <a:p>
            <a:fld id="{8B466926-FFCF-D849-BE20-83CC7D4E4416}" type="slidenum">
              <a:rPr lang="en-US" smtClean="0"/>
              <a:pPr/>
              <a:t>33</a:t>
            </a:fld>
            <a:endParaRPr lang="en-US" dirty="0"/>
          </a:p>
        </p:txBody>
      </p:sp>
      <p:sp>
        <p:nvSpPr>
          <p:cNvPr id="7" name="Espace réservé du texte 7">
            <a:extLst>
              <a:ext uri="{FF2B5EF4-FFF2-40B4-BE49-F238E27FC236}">
                <a16:creationId xmlns:a16="http://schemas.microsoft.com/office/drawing/2014/main" xmlns="" id="{67F0ADA1-DD6F-4360-B323-7E44931A783C}"/>
              </a:ext>
            </a:extLst>
          </p:cNvPr>
          <p:cNvSpPr txBox="1">
            <a:spLocks/>
          </p:cNvSpPr>
          <p:nvPr/>
        </p:nvSpPr>
        <p:spPr>
          <a:xfrm>
            <a:off x="473505" y="2316597"/>
            <a:ext cx="1979764" cy="2756464"/>
          </a:xfrm>
          <a:prstGeom prst="rect">
            <a:avLst/>
          </a:prstGeom>
        </p:spPr>
        <p:txBody>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0" dirty="0">
                <a:solidFill>
                  <a:srgbClr val="00A28B"/>
                </a:solidFill>
              </a:rPr>
              <a:t>4.</a:t>
            </a:r>
            <a:r>
              <a:rPr lang="fr-FR" sz="16000" dirty="0"/>
              <a:t> </a:t>
            </a:r>
            <a:endParaRPr lang="fr-FR" dirty="0"/>
          </a:p>
        </p:txBody>
      </p:sp>
      <p:sp>
        <p:nvSpPr>
          <p:cNvPr id="8" name="Espace réservé du texte 7">
            <a:extLst>
              <a:ext uri="{FF2B5EF4-FFF2-40B4-BE49-F238E27FC236}">
                <a16:creationId xmlns:a16="http://schemas.microsoft.com/office/drawing/2014/main" xmlns="" id="{A98D32CA-A1E6-4AB5-B860-2C7D8E7A8A5C}"/>
              </a:ext>
            </a:extLst>
          </p:cNvPr>
          <p:cNvSpPr txBox="1">
            <a:spLocks/>
          </p:cNvSpPr>
          <p:nvPr/>
        </p:nvSpPr>
        <p:spPr>
          <a:xfrm>
            <a:off x="2726563" y="3954966"/>
            <a:ext cx="10542536" cy="523902"/>
          </a:xfrm>
          <a:prstGeom prst="rect">
            <a:avLst/>
          </a:prstGeom>
          <a:effectLst/>
        </p:spPr>
        <p:txBody>
          <a:bodyPr vert="horz" lIns="34290" tIns="17145" rIns="34290" bIns="17145"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3200" b="1" i="0" kern="0" cap="none" spc="0" baseline="0">
                <a:solidFill>
                  <a:schemeClr val="bg1"/>
                </a:solidFill>
                <a:effectLst/>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00A28B"/>
                </a:solidFill>
              </a:rPr>
              <a:t>Le marketing des ventes</a:t>
            </a:r>
          </a:p>
        </p:txBody>
      </p:sp>
    </p:spTree>
    <p:extLst>
      <p:ext uri="{BB962C8B-B14F-4D97-AF65-F5344CB8AC3E}">
        <p14:creationId xmlns:p14="http://schemas.microsoft.com/office/powerpoint/2010/main" val="3642802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Ressources exploitées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34</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797440"/>
            <a:ext cx="11141652" cy="566751"/>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G2. Votre logiciel de gestion des ventes permet-t-il de travailler sur la « connaissance client » (avoir une vision synthétique de ses achats, ses ventes, son inscription à des ventes aux enchères de votre société, des thématiques de vente qui l’intéressent…? </a:t>
            </a:r>
          </a:p>
          <a:p>
            <a:pPr marL="0" indent="0">
              <a:spcBef>
                <a:spcPts val="0"/>
              </a:spcBef>
              <a:buNone/>
            </a:pPr>
            <a:r>
              <a:rPr lang="fr-FR" sz="1000" dirty="0"/>
              <a:t>C6. Vous utilisez les adresses mail de vos clients acheteurs en ligne pour…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954107"/>
          </a:xfrm>
          <a:prstGeom prst="rect">
            <a:avLst/>
          </a:prstGeom>
        </p:spPr>
        <p:txBody>
          <a:bodyPr wrap="square">
            <a:spAutoFit/>
          </a:bodyPr>
          <a:lstStyle/>
          <a:p>
            <a:pPr marL="285750" lvl="0" indent="-285750">
              <a:buFont typeface="Arial" panose="020B0604020202020204" pitchFamily="34" charset="0"/>
              <a:buChar char="•"/>
            </a:pPr>
            <a:r>
              <a:rPr lang="fr-FR" sz="1400" dirty="0">
                <a:solidFill>
                  <a:srgbClr val="183A46"/>
                </a:solidFill>
                <a:ea typeface="Open Sans" panose="020B0606030504020204" pitchFamily="34" charset="0"/>
                <a:cs typeface="Open Sans" panose="020B0606030504020204" pitchFamily="34" charset="0"/>
              </a:rPr>
              <a:t>Une forte dichotomie entre maisons selon le montant de vente : les maisons de vente </a:t>
            </a:r>
            <a:r>
              <a:rPr lang="fr-FR" sz="1400" dirty="0">
                <a:solidFill>
                  <a:srgbClr val="014537"/>
                </a:solidFill>
                <a:latin typeface="Arial" charset="0"/>
                <a:cs typeface="Arial" charset="0"/>
              </a:rPr>
              <a:t>ayant réalisé moins de 2 millions d’euros de montant de vente en 2019 sont 4 sur 10 à </a:t>
            </a:r>
            <a:r>
              <a:rPr lang="fr-FR" sz="1400" dirty="0">
                <a:solidFill>
                  <a:srgbClr val="183A46"/>
                </a:solidFill>
                <a:ea typeface="Open Sans" panose="020B0606030504020204" pitchFamily="34" charset="0"/>
                <a:cs typeface="Open Sans" panose="020B0606030504020204" pitchFamily="34" charset="0"/>
              </a:rPr>
              <a:t>exploiter le logiciel de gestion pour améliorer la connaissance client et les maisons de ventes ayant réalisé plus de 15 d’euros de montant de vente en 2019 dont 9 / 10 exploitent ces ressources. </a:t>
            </a:r>
          </a:p>
          <a:p>
            <a:pPr marL="285750" lvl="0" indent="-285750">
              <a:buFont typeface="Arial" panose="020B0604020202020204" pitchFamily="34" charset="0"/>
              <a:buChar char="•"/>
            </a:pPr>
            <a:r>
              <a:rPr lang="fr-FR" sz="1400" dirty="0">
                <a:solidFill>
                  <a:srgbClr val="183A46"/>
                </a:solidFill>
                <a:ea typeface="Open Sans" panose="020B0606030504020204" pitchFamily="34" charset="0"/>
                <a:cs typeface="Open Sans" panose="020B0606030504020204" pitchFamily="34" charset="0"/>
              </a:rPr>
              <a:t>Une majorité de maisons de ventes informent par mail sur leurs futures ventes</a:t>
            </a:r>
            <a:endParaRPr kumimoji="0" lang="fr-FR" sz="14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xmlns="" id="{9CA47C98-A5EA-4BD9-B21A-676C9FFDC89F}"/>
              </a:ext>
            </a:extLst>
          </p:cNvPr>
          <p:cNvSpPr/>
          <p:nvPr/>
        </p:nvSpPr>
        <p:spPr>
          <a:xfrm>
            <a:off x="368436" y="2364192"/>
            <a:ext cx="3356071" cy="246221"/>
          </a:xfrm>
          <a:prstGeom prst="rect">
            <a:avLst/>
          </a:prstGeom>
          <a:noFill/>
          <a:ln>
            <a:noFill/>
          </a:ln>
        </p:spPr>
        <p:txBody>
          <a:bodyPr wrap="square">
            <a:spAutoFit/>
          </a:bodyPr>
          <a:lstStyle/>
          <a:p>
            <a:r>
              <a:rPr lang="fr-FR" sz="1000" dirty="0"/>
              <a:t>Ensemble des maisons de ventes (Base = 220)</a:t>
            </a:r>
          </a:p>
        </p:txBody>
      </p:sp>
      <p:graphicFrame>
        <p:nvGraphicFramePr>
          <p:cNvPr id="3" name="Objet 2">
            <a:extLst>
              <a:ext uri="{FF2B5EF4-FFF2-40B4-BE49-F238E27FC236}">
                <a16:creationId xmlns:a16="http://schemas.microsoft.com/office/drawing/2014/main" xmlns="" id="{BCD9E89D-D335-4265-BBAD-D06809D67E5E}"/>
              </a:ext>
            </a:extLst>
          </p:cNvPr>
          <p:cNvGraphicFramePr>
            <a:graphicFrameLocks noChangeAspect="1"/>
          </p:cNvGraphicFramePr>
          <p:nvPr>
            <p:extLst>
              <p:ext uri="{D42A27DB-BD31-4B8C-83A1-F6EECF244321}">
                <p14:modId xmlns:p14="http://schemas.microsoft.com/office/powerpoint/2010/main" val="1449556821"/>
              </p:ext>
            </p:extLst>
          </p:nvPr>
        </p:nvGraphicFramePr>
        <p:xfrm>
          <a:off x="1182749" y="3068174"/>
          <a:ext cx="3543300" cy="2171700"/>
        </p:xfrm>
        <a:graphic>
          <a:graphicData uri="http://schemas.openxmlformats.org/presentationml/2006/ole">
            <mc:AlternateContent xmlns:mc="http://schemas.openxmlformats.org/markup-compatibility/2006">
              <mc:Choice xmlns:v="urn:schemas-microsoft-com:vml" Requires="v">
                <p:oleObj spid="_x0000_s19458" name="Worksheet" r:id="rId4" imgW="3543386" imgH="2171700" progId="Excel.Sheet.12">
                  <p:link updateAutomatic="1"/>
                </p:oleObj>
              </mc:Choice>
              <mc:Fallback>
                <p:oleObj name="Worksheet" r:id="rId4" imgW="3543386" imgH="2171700" progId="Excel.Sheet.12">
                  <p:link updateAutomatic="1"/>
                  <p:pic>
                    <p:nvPicPr>
                      <p:cNvPr id="0" name=""/>
                      <p:cNvPicPr/>
                      <p:nvPr/>
                    </p:nvPicPr>
                    <p:blipFill>
                      <a:blip r:embed="rId5"/>
                      <a:stretch>
                        <a:fillRect/>
                      </a:stretch>
                    </p:blipFill>
                    <p:spPr>
                      <a:xfrm>
                        <a:off x="1182749" y="3068174"/>
                        <a:ext cx="3543300" cy="21717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xmlns="" id="{26A28A5B-061F-4FC3-9FF3-DEC64F95B236}"/>
              </a:ext>
            </a:extLst>
          </p:cNvPr>
          <p:cNvSpPr/>
          <p:nvPr/>
        </p:nvSpPr>
        <p:spPr>
          <a:xfrm>
            <a:off x="1493462" y="4034278"/>
            <a:ext cx="423514" cy="276999"/>
          </a:xfrm>
          <a:prstGeom prst="rect">
            <a:avLst/>
          </a:prstGeom>
        </p:spPr>
        <p:txBody>
          <a:bodyPr wrap="none">
            <a:spAutoFit/>
          </a:bodyPr>
          <a:lstStyle/>
          <a:p>
            <a:r>
              <a:rPr lang="fr-FR" sz="1200" dirty="0"/>
              <a:t>Oui</a:t>
            </a:r>
          </a:p>
        </p:txBody>
      </p:sp>
      <p:sp>
        <p:nvSpPr>
          <p:cNvPr id="11" name="Rectangle 10">
            <a:extLst>
              <a:ext uri="{FF2B5EF4-FFF2-40B4-BE49-F238E27FC236}">
                <a16:creationId xmlns:a16="http://schemas.microsoft.com/office/drawing/2014/main" xmlns="" id="{D213BA49-5722-4617-BECB-2EBCAFEB204B}"/>
              </a:ext>
            </a:extLst>
          </p:cNvPr>
          <p:cNvSpPr/>
          <p:nvPr/>
        </p:nvSpPr>
        <p:spPr>
          <a:xfrm>
            <a:off x="3729910" y="4034278"/>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sp>
        <p:nvSpPr>
          <p:cNvPr id="12" name="Rectangle 11">
            <a:extLst>
              <a:ext uri="{FF2B5EF4-FFF2-40B4-BE49-F238E27FC236}">
                <a16:creationId xmlns:a16="http://schemas.microsoft.com/office/drawing/2014/main" xmlns="" id="{23C2A90F-4331-43C3-A543-15694C23D454}"/>
              </a:ext>
            </a:extLst>
          </p:cNvPr>
          <p:cNvSpPr/>
          <p:nvPr/>
        </p:nvSpPr>
        <p:spPr>
          <a:xfrm>
            <a:off x="6415087" y="2566763"/>
            <a:ext cx="4545013" cy="36003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Exploitation des adresses emails des clients acheteurs</a:t>
            </a:r>
          </a:p>
        </p:txBody>
      </p:sp>
      <p:sp>
        <p:nvSpPr>
          <p:cNvPr id="13" name="Rectangle 12">
            <a:extLst>
              <a:ext uri="{FF2B5EF4-FFF2-40B4-BE49-F238E27FC236}">
                <a16:creationId xmlns:a16="http://schemas.microsoft.com/office/drawing/2014/main" xmlns="" id="{05D23BDB-FB50-40A0-8C94-FE9CAC79F4BA}"/>
              </a:ext>
            </a:extLst>
          </p:cNvPr>
          <p:cNvSpPr/>
          <p:nvPr/>
        </p:nvSpPr>
        <p:spPr>
          <a:xfrm>
            <a:off x="724037" y="2564770"/>
            <a:ext cx="4664610" cy="36003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Exploitation de la connaissance client via le logiciel de gestion </a:t>
            </a:r>
          </a:p>
        </p:txBody>
      </p:sp>
      <p:graphicFrame>
        <p:nvGraphicFramePr>
          <p:cNvPr id="4" name="Objet 3">
            <a:extLst>
              <a:ext uri="{FF2B5EF4-FFF2-40B4-BE49-F238E27FC236}">
                <a16:creationId xmlns:a16="http://schemas.microsoft.com/office/drawing/2014/main" xmlns="" id="{B53B5046-C8B4-4376-8375-F035876FB163}"/>
              </a:ext>
            </a:extLst>
          </p:cNvPr>
          <p:cNvGraphicFramePr>
            <a:graphicFrameLocks noChangeAspect="1"/>
          </p:cNvGraphicFramePr>
          <p:nvPr>
            <p:extLst>
              <p:ext uri="{D42A27DB-BD31-4B8C-83A1-F6EECF244321}">
                <p14:modId xmlns:p14="http://schemas.microsoft.com/office/powerpoint/2010/main" val="1223896182"/>
              </p:ext>
            </p:extLst>
          </p:nvPr>
        </p:nvGraphicFramePr>
        <p:xfrm>
          <a:off x="6054725" y="2917825"/>
          <a:ext cx="6153150" cy="3343275"/>
        </p:xfrm>
        <a:graphic>
          <a:graphicData uri="http://schemas.openxmlformats.org/presentationml/2006/ole">
            <mc:AlternateContent xmlns:mc="http://schemas.openxmlformats.org/markup-compatibility/2006">
              <mc:Choice xmlns:v="urn:schemas-microsoft-com:vml" Requires="v">
                <p:oleObj spid="_x0000_s19459" name="Worksheet" r:id="rId6" imgW="6153107" imgH="3343275" progId="Excel.Sheet.12">
                  <p:link updateAutomatic="1"/>
                </p:oleObj>
              </mc:Choice>
              <mc:Fallback>
                <p:oleObj name="Worksheet" r:id="rId6" imgW="6153107" imgH="3343275" progId="Excel.Sheet.12">
                  <p:link updateAutomatic="1"/>
                  <p:pic>
                    <p:nvPicPr>
                      <p:cNvPr id="0" name=""/>
                      <p:cNvPicPr/>
                      <p:nvPr/>
                    </p:nvPicPr>
                    <p:blipFill>
                      <a:blip r:embed="rId7"/>
                      <a:stretch>
                        <a:fillRect/>
                      </a:stretch>
                    </p:blipFill>
                    <p:spPr>
                      <a:xfrm>
                        <a:off x="6054725" y="2917825"/>
                        <a:ext cx="6153150" cy="3343275"/>
                      </a:xfrm>
                      <a:prstGeom prst="rect">
                        <a:avLst/>
                      </a:prstGeom>
                    </p:spPr>
                  </p:pic>
                </p:oleObj>
              </mc:Fallback>
            </mc:AlternateContent>
          </a:graphicData>
        </a:graphic>
      </p:graphicFrame>
      <p:graphicFrame>
        <p:nvGraphicFramePr>
          <p:cNvPr id="5" name="Tableau 4">
            <a:extLst>
              <a:ext uri="{FF2B5EF4-FFF2-40B4-BE49-F238E27FC236}">
                <a16:creationId xmlns:a16="http://schemas.microsoft.com/office/drawing/2014/main" xmlns="" id="{01CBA478-6919-4FFE-9974-C882EC7EC72F}"/>
              </a:ext>
            </a:extLst>
          </p:cNvPr>
          <p:cNvGraphicFramePr>
            <a:graphicFrameLocks noGrp="1"/>
          </p:cNvGraphicFramePr>
          <p:nvPr>
            <p:extLst>
              <p:ext uri="{D42A27DB-BD31-4B8C-83A1-F6EECF244321}">
                <p14:modId xmlns:p14="http://schemas.microsoft.com/office/powerpoint/2010/main" val="1006180032"/>
              </p:ext>
            </p:extLst>
          </p:nvPr>
        </p:nvGraphicFramePr>
        <p:xfrm>
          <a:off x="5388647" y="3068176"/>
          <a:ext cx="3689666" cy="3025107"/>
        </p:xfrm>
        <a:graphic>
          <a:graphicData uri="http://schemas.openxmlformats.org/drawingml/2006/table">
            <a:tbl>
              <a:tblPr>
                <a:tableStyleId>{5C22544A-7EE6-4342-B048-85BDC9FD1C3A}</a:tableStyleId>
              </a:tblPr>
              <a:tblGrid>
                <a:gridCol w="3689666">
                  <a:extLst>
                    <a:ext uri="{9D8B030D-6E8A-4147-A177-3AD203B41FA5}">
                      <a16:colId xmlns:a16="http://schemas.microsoft.com/office/drawing/2014/main" xmlns="" val="840224680"/>
                    </a:ext>
                  </a:extLst>
                </a:gridCol>
              </a:tblGrid>
              <a:tr h="738515">
                <a:tc>
                  <a:txBody>
                    <a:bodyPr/>
                    <a:lstStyle/>
                    <a:p>
                      <a:pPr algn="r" fontAlgn="ctr"/>
                      <a:r>
                        <a:rPr lang="fr-FR" sz="1200" u="none" strike="noStrike" dirty="0">
                          <a:effectLst/>
                        </a:rPr>
                        <a:t>Informer de vos ventes aux </a:t>
                      </a:r>
                      <a:r>
                        <a:rPr lang="fr-FR" sz="1200" b="1" u="none" strike="noStrike" kern="1200" dirty="0">
                          <a:solidFill>
                            <a:srgbClr val="3EAD95"/>
                          </a:solidFill>
                          <a:effectLst/>
                          <a:latin typeface="+mn-lt"/>
                          <a:ea typeface="+mn-ea"/>
                          <a:cs typeface="+mn-cs"/>
                        </a:rPr>
                        <a:t>enchères</a:t>
                      </a:r>
                      <a:r>
                        <a:rPr lang="fr-FR" sz="1200" u="none" strike="noStrike" dirty="0">
                          <a:effectLst/>
                        </a:rPr>
                        <a:t> </a:t>
                      </a:r>
                      <a:r>
                        <a:rPr lang="fr-FR" sz="1200" b="1" u="none" strike="noStrike" kern="1200" dirty="0">
                          <a:solidFill>
                            <a:srgbClr val="3EAD95"/>
                          </a:solidFill>
                          <a:effectLst/>
                          <a:latin typeface="+mn-lt"/>
                          <a:ea typeface="+mn-ea"/>
                          <a:cs typeface="+mn-cs"/>
                        </a:rPr>
                        <a:t>futures</a:t>
                      </a:r>
                    </a:p>
                  </a:txBody>
                  <a:tcPr marL="9525" marR="9525" marT="9525" marB="0" anchor="ctr">
                    <a:solidFill>
                      <a:schemeClr val="bg1"/>
                    </a:solidFill>
                  </a:tcPr>
                </a:tc>
                <a:extLst>
                  <a:ext uri="{0D108BD9-81ED-4DB2-BD59-A6C34878D82A}">
                    <a16:rowId xmlns:a16="http://schemas.microsoft.com/office/drawing/2014/main" xmlns="" val="410037390"/>
                  </a:ext>
                </a:extLst>
              </a:tr>
              <a:tr h="809562">
                <a:tc>
                  <a:txBody>
                    <a:bodyPr/>
                    <a:lstStyle/>
                    <a:p>
                      <a:pPr algn="r" fontAlgn="ctr"/>
                      <a:r>
                        <a:rPr lang="fr-FR" sz="1200" u="none" strike="noStrike" dirty="0">
                          <a:effectLst/>
                        </a:rPr>
                        <a:t>Informer de vos ventes aux enchères futures dans une </a:t>
                      </a:r>
                      <a:r>
                        <a:rPr lang="fr-FR" sz="1200" b="1" u="none" strike="noStrike" kern="1200" dirty="0">
                          <a:solidFill>
                            <a:srgbClr val="3EAD95"/>
                          </a:solidFill>
                          <a:effectLst/>
                          <a:latin typeface="+mn-lt"/>
                          <a:ea typeface="+mn-ea"/>
                          <a:cs typeface="+mn-cs"/>
                        </a:rPr>
                        <a:t>thématique</a:t>
                      </a:r>
                      <a:r>
                        <a:rPr lang="fr-FR" sz="1200" u="none" strike="noStrike" dirty="0">
                          <a:effectLst/>
                        </a:rPr>
                        <a:t> pour laquelle ils ont déjà manifesté un intérêt dans une </a:t>
                      </a:r>
                      <a:r>
                        <a:rPr lang="fr-FR" sz="1200" b="1" u="none" strike="noStrike" dirty="0">
                          <a:solidFill>
                            <a:srgbClr val="3EAD95"/>
                          </a:solidFill>
                          <a:effectLst/>
                        </a:rPr>
                        <a:t>précédente</a:t>
                      </a:r>
                      <a:r>
                        <a:rPr lang="fr-FR" sz="1200" u="none" strike="noStrike" dirty="0">
                          <a:effectLst/>
                        </a:rPr>
                        <a:t> vente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75088790"/>
                  </a:ext>
                </a:extLst>
              </a:tr>
              <a:tr h="738515">
                <a:tc>
                  <a:txBody>
                    <a:bodyPr/>
                    <a:lstStyle/>
                    <a:p>
                      <a:pPr algn="r" fontAlgn="ctr"/>
                      <a:r>
                        <a:rPr lang="fr-FR" sz="1200" u="none" strike="noStrike" dirty="0">
                          <a:effectLst/>
                        </a:rPr>
                        <a:t>Adresser les </a:t>
                      </a:r>
                      <a:r>
                        <a:rPr lang="fr-FR" sz="1200" b="1" u="none" strike="noStrike" kern="1200" dirty="0">
                          <a:solidFill>
                            <a:srgbClr val="3EAD95"/>
                          </a:solidFill>
                          <a:effectLst/>
                          <a:latin typeface="+mn-lt"/>
                          <a:ea typeface="+mn-ea"/>
                          <a:cs typeface="+mn-cs"/>
                        </a:rPr>
                        <a:t>actualités</a:t>
                      </a:r>
                      <a:r>
                        <a:rPr lang="fr-FR" sz="1200" u="none" strike="noStrike" dirty="0">
                          <a:effectLst/>
                        </a:rPr>
                        <a:t> de votre maison de vente (Newsletter, annonce d'évènement, invitation privée.)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574690053"/>
                  </a:ext>
                </a:extLst>
              </a:tr>
              <a:tr h="738515">
                <a:tc>
                  <a:txBody>
                    <a:bodyPr/>
                    <a:lstStyle/>
                    <a:p>
                      <a:pPr algn="r" fontAlgn="ctr"/>
                      <a:r>
                        <a:rPr lang="fr-FR" sz="1200" u="none" strike="noStrike" dirty="0">
                          <a:effectLst/>
                        </a:rPr>
                        <a:t>Autre motif</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045134879"/>
                  </a:ext>
                </a:extLst>
              </a:tr>
            </a:tbl>
          </a:graphicData>
        </a:graphic>
      </p:graphicFrame>
      <p:graphicFrame>
        <p:nvGraphicFramePr>
          <p:cNvPr id="8" name="Tableau 7">
            <a:extLst>
              <a:ext uri="{FF2B5EF4-FFF2-40B4-BE49-F238E27FC236}">
                <a16:creationId xmlns:a16="http://schemas.microsoft.com/office/drawing/2014/main" xmlns="" id="{FDE50264-A1F3-48F7-A777-4899B2294C27}"/>
              </a:ext>
            </a:extLst>
          </p:cNvPr>
          <p:cNvGraphicFramePr>
            <a:graphicFrameLocks noGrp="1"/>
          </p:cNvGraphicFramePr>
          <p:nvPr>
            <p:extLst>
              <p:ext uri="{D42A27DB-BD31-4B8C-83A1-F6EECF244321}">
                <p14:modId xmlns:p14="http://schemas.microsoft.com/office/powerpoint/2010/main" val="935873709"/>
              </p:ext>
            </p:extLst>
          </p:nvPr>
        </p:nvGraphicFramePr>
        <p:xfrm>
          <a:off x="1237214" y="5492170"/>
          <a:ext cx="2984500" cy="647700"/>
        </p:xfrm>
        <a:graphic>
          <a:graphicData uri="http://schemas.openxmlformats.org/drawingml/2006/table">
            <a:tbl>
              <a:tblPr/>
              <a:tblGrid>
                <a:gridCol w="2222500">
                  <a:extLst>
                    <a:ext uri="{9D8B030D-6E8A-4147-A177-3AD203B41FA5}">
                      <a16:colId xmlns:a16="http://schemas.microsoft.com/office/drawing/2014/main" xmlns="" val="2453115027"/>
                    </a:ext>
                  </a:extLst>
                </a:gridCol>
                <a:gridCol w="762000">
                  <a:extLst>
                    <a:ext uri="{9D8B030D-6E8A-4147-A177-3AD203B41FA5}">
                      <a16:colId xmlns:a16="http://schemas.microsoft.com/office/drawing/2014/main" xmlns="" val="1636401587"/>
                    </a:ext>
                  </a:extLst>
                </a:gridCol>
              </a:tblGrid>
              <a:tr h="161925">
                <a:tc>
                  <a:txBody>
                    <a:bodyPr/>
                    <a:lstStyle/>
                    <a:p>
                      <a:pPr algn="r" rtl="0" fontAlgn="ctr"/>
                      <a:r>
                        <a:rPr lang="fr-FR" sz="1000" b="0" i="0" u="none" strike="noStrike">
                          <a:solidFill>
                            <a:srgbClr val="000000"/>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C00000"/>
                          </a:solidFill>
                          <a:effectLst/>
                          <a:latin typeface="Arial" panose="020B060402020202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938614708"/>
                  </a:ext>
                </a:extLst>
              </a:tr>
              <a:tr h="161925">
                <a:tc>
                  <a:txBody>
                    <a:bodyPr/>
                    <a:lstStyle/>
                    <a:p>
                      <a:pPr algn="r" rtl="0" fontAlgn="ctr"/>
                      <a:r>
                        <a:rPr lang="fr-FR" sz="1000" b="0" i="0" u="none" strike="noStrike">
                          <a:solidFill>
                            <a:srgbClr val="000000"/>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125834371"/>
                  </a:ext>
                </a:extLst>
              </a:tr>
              <a:tr h="161925">
                <a:tc>
                  <a:txBody>
                    <a:bodyPr/>
                    <a:lstStyle/>
                    <a:p>
                      <a:pPr algn="r" rtl="0" fontAlgn="ctr"/>
                      <a:r>
                        <a:rPr lang="fr-FR" sz="1000" b="0" i="0" u="none" strike="noStrike">
                          <a:solidFill>
                            <a:srgbClr val="000000"/>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00B050"/>
                          </a:solidFill>
                          <a:effectLst/>
                          <a:latin typeface="Arial" panose="020B0604020202020204" pitchFamily="34" charset="0"/>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690323494"/>
                  </a:ext>
                </a:extLst>
              </a:tr>
              <a:tr h="161925">
                <a:tc>
                  <a:txBody>
                    <a:bodyPr/>
                    <a:lstStyle/>
                    <a:p>
                      <a:pPr algn="r" rtl="0" fontAlgn="ctr"/>
                      <a:r>
                        <a:rPr lang="fr-FR" sz="1000" b="0" i="0" u="none" strike="noStrike">
                          <a:solidFill>
                            <a:srgbClr val="000000"/>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78367534"/>
                  </a:ext>
                </a:extLst>
              </a:tr>
            </a:tbl>
          </a:graphicData>
        </a:graphic>
      </p:graphicFrame>
      <p:sp>
        <p:nvSpPr>
          <p:cNvPr id="16" name="Espace réservé du texte 6">
            <a:extLst>
              <a:ext uri="{FF2B5EF4-FFF2-40B4-BE49-F238E27FC236}">
                <a16:creationId xmlns:a16="http://schemas.microsoft.com/office/drawing/2014/main" xmlns="" id="{5659B045-36A0-4F52-9AB7-6C4F8D23C184}"/>
              </a:ext>
            </a:extLst>
          </p:cNvPr>
          <p:cNvSpPr txBox="1">
            <a:spLocks/>
          </p:cNvSpPr>
          <p:nvPr/>
        </p:nvSpPr>
        <p:spPr>
          <a:xfrm>
            <a:off x="1112989" y="5239874"/>
            <a:ext cx="3108725" cy="899996"/>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FR" sz="1000" dirty="0"/>
          </a:p>
        </p:txBody>
      </p:sp>
      <p:sp>
        <p:nvSpPr>
          <p:cNvPr id="17" name="Rectangle 16">
            <a:extLst>
              <a:ext uri="{FF2B5EF4-FFF2-40B4-BE49-F238E27FC236}">
                <a16:creationId xmlns:a16="http://schemas.microsoft.com/office/drawing/2014/main" xmlns="" id="{45405654-3FA9-4B8E-B047-374F0A7A5DB8}"/>
              </a:ext>
            </a:extLst>
          </p:cNvPr>
          <p:cNvSpPr/>
          <p:nvPr/>
        </p:nvSpPr>
        <p:spPr>
          <a:xfrm>
            <a:off x="1112989" y="5239874"/>
            <a:ext cx="423514" cy="276999"/>
          </a:xfrm>
          <a:prstGeom prst="rect">
            <a:avLst/>
          </a:prstGeom>
        </p:spPr>
        <p:txBody>
          <a:bodyPr wrap="none">
            <a:spAutoFit/>
          </a:bodyPr>
          <a:lstStyle/>
          <a:p>
            <a:r>
              <a:rPr lang="fr-FR" sz="1200" dirty="0"/>
              <a:t>Oui</a:t>
            </a:r>
          </a:p>
        </p:txBody>
      </p:sp>
      <p:sp>
        <p:nvSpPr>
          <p:cNvPr id="19" name="Rectangle 18">
            <a:extLst>
              <a:ext uri="{FF2B5EF4-FFF2-40B4-BE49-F238E27FC236}">
                <a16:creationId xmlns:a16="http://schemas.microsoft.com/office/drawing/2014/main" xmlns="" id="{7353C889-C70F-46F3-8457-00B1C30E97D8}"/>
              </a:ext>
            </a:extLst>
          </p:cNvPr>
          <p:cNvSpPr/>
          <p:nvPr/>
        </p:nvSpPr>
        <p:spPr>
          <a:xfrm>
            <a:off x="1112989" y="5537914"/>
            <a:ext cx="1830933" cy="246221"/>
          </a:xfrm>
          <a:prstGeom prst="rect">
            <a:avLst/>
          </a:prstGeom>
          <a:noFill/>
          <a:ln>
            <a:noFill/>
          </a:ln>
        </p:spPr>
        <p:txBody>
          <a:bodyPr wrap="square">
            <a:spAutoFit/>
          </a:bodyPr>
          <a:lstStyle/>
          <a:p>
            <a:r>
              <a:rPr lang="fr-FR" sz="1000" dirty="0"/>
              <a:t>Montant de vente 2019</a:t>
            </a:r>
          </a:p>
        </p:txBody>
      </p:sp>
      <p:sp>
        <p:nvSpPr>
          <p:cNvPr id="20" name="Rectangle 19">
            <a:extLst>
              <a:ext uri="{FF2B5EF4-FFF2-40B4-BE49-F238E27FC236}">
                <a16:creationId xmlns:a16="http://schemas.microsoft.com/office/drawing/2014/main" xmlns="" id="{1E667F8A-062F-4A1E-B23C-3039AA28B9E4}"/>
              </a:ext>
            </a:extLst>
          </p:cNvPr>
          <p:cNvSpPr/>
          <p:nvPr/>
        </p:nvSpPr>
        <p:spPr>
          <a:xfrm>
            <a:off x="8137895" y="6093281"/>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spTree>
    <p:extLst>
      <p:ext uri="{BB962C8B-B14F-4D97-AF65-F5344CB8AC3E}">
        <p14:creationId xmlns:p14="http://schemas.microsoft.com/office/powerpoint/2010/main" val="496442147"/>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a:extLst>
              <a:ext uri="{FF2B5EF4-FFF2-40B4-BE49-F238E27FC236}">
                <a16:creationId xmlns:a16="http://schemas.microsoft.com/office/drawing/2014/main" xmlns="" id="{3620F3D2-8078-49EE-A710-602CEDDC2E6F}"/>
              </a:ext>
            </a:extLst>
          </p:cNvPr>
          <p:cNvGraphicFramePr>
            <a:graphicFrameLocks noChangeAspect="1"/>
          </p:cNvGraphicFramePr>
          <p:nvPr>
            <p:extLst>
              <p:ext uri="{D42A27DB-BD31-4B8C-83A1-F6EECF244321}">
                <p14:modId xmlns:p14="http://schemas.microsoft.com/office/powerpoint/2010/main" val="3907690670"/>
              </p:ext>
            </p:extLst>
          </p:nvPr>
        </p:nvGraphicFramePr>
        <p:xfrm>
          <a:off x="495381" y="3151098"/>
          <a:ext cx="3543300" cy="2171700"/>
        </p:xfrm>
        <a:graphic>
          <a:graphicData uri="http://schemas.openxmlformats.org/presentationml/2006/ole">
            <mc:AlternateContent xmlns:mc="http://schemas.openxmlformats.org/markup-compatibility/2006">
              <mc:Choice xmlns:v="urn:schemas-microsoft-com:vml" Requires="v">
                <p:oleObj spid="_x0000_s20482" name="Worksheet" r:id="rId4" imgW="3543386" imgH="2171700" progId="Excel.Sheet.12">
                  <p:link updateAutomatic="1"/>
                </p:oleObj>
              </mc:Choice>
              <mc:Fallback>
                <p:oleObj name="Worksheet" r:id="rId4" imgW="3543386" imgH="2171700" progId="Excel.Sheet.12">
                  <p:link updateAutomatic="1"/>
                  <p:pic>
                    <p:nvPicPr>
                      <p:cNvPr id="0" name=""/>
                      <p:cNvPicPr/>
                      <p:nvPr/>
                    </p:nvPicPr>
                    <p:blipFill>
                      <a:blip r:embed="rId5"/>
                      <a:stretch>
                        <a:fillRect/>
                      </a:stretch>
                    </p:blipFill>
                    <p:spPr>
                      <a:xfrm>
                        <a:off x="495381" y="3151098"/>
                        <a:ext cx="3543300" cy="2171700"/>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Ressources dédiées au marketing en ligne </a:t>
            </a: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35</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623327"/>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G13 Avez-vous des ressources humaines dédiées au marketing en ligne (au sens large : ayant une connaissance opérationnelle des modes de vente en ligne, du marketing sur les réseaux sociaux, du référencement naturel ou payant de sites Internet…) ? </a:t>
            </a:r>
          </a:p>
          <a:p>
            <a:pPr marL="0" indent="0">
              <a:spcBef>
                <a:spcPts val="0"/>
              </a:spcBef>
              <a:buNone/>
            </a:pPr>
            <a:r>
              <a:rPr lang="fr-FR" sz="1000" dirty="0"/>
              <a:t>G16. Développer une stratégie de ventes numériques, selon-vous, c’est :  </a:t>
            </a:r>
          </a:p>
          <a:p>
            <a:pPr marL="0" indent="0">
              <a:spcBef>
                <a:spcPts val="0"/>
              </a:spcBef>
              <a:buNone/>
            </a:pPr>
            <a:r>
              <a:rPr lang="fr-FR" sz="1000" dirty="0"/>
              <a:t>G7. Quelle part de votre budget annuel avez-vous consacré au développement numérique en 2019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51842" y="627551"/>
            <a:ext cx="11141652" cy="892552"/>
          </a:xfrm>
          <a:prstGeom prst="rect">
            <a:avLst/>
          </a:prstGeom>
        </p:spPr>
        <p:txBody>
          <a:bodyPr wrap="square">
            <a:spAutoFit/>
          </a:bodyPr>
          <a:lstStyle/>
          <a:p>
            <a:pPr marL="285750" lvl="0" indent="-285750">
              <a:buFont typeface="Arial" panose="020B0604020202020204" pitchFamily="34" charset="0"/>
              <a:buChar char="•"/>
            </a:pPr>
            <a:r>
              <a:rPr lang="fr-FR" sz="1300" dirty="0">
                <a:solidFill>
                  <a:srgbClr val="183A46"/>
                </a:solidFill>
                <a:ea typeface="Open Sans" panose="020B0606030504020204" pitchFamily="34" charset="0"/>
                <a:cs typeface="Open Sans" panose="020B0606030504020204" pitchFamily="34" charset="0"/>
              </a:rPr>
              <a:t>Une forte dichotomie entre maisons de vente : les maisons de vente ayant réalisé moins de 2 millions d’euros de montant de vente en 2019 sont 1 sur 10 a avoir des ressources dédiées au marketing en ligne ; versus 9 sur 10 des maisons de vente ayant réalisé plus de 15 millions d’euros de montant de vente en 2019. Une part du budget consacrée à ce domaine logiquement plus élevée pour ces dernières. L’impératif d’une stratégie de ventes numériques unanimement compris. </a:t>
            </a:r>
            <a:endParaRPr kumimoji="0" lang="fr-FR" sz="13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xmlns="" id="{3DE73EDC-13C1-4C88-AF3D-55E3575A5C8B}"/>
              </a:ext>
            </a:extLst>
          </p:cNvPr>
          <p:cNvSpPr/>
          <p:nvPr/>
        </p:nvSpPr>
        <p:spPr>
          <a:xfrm>
            <a:off x="490270" y="2343398"/>
            <a:ext cx="3553522" cy="419705"/>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Ressources </a:t>
            </a:r>
          </a:p>
          <a:p>
            <a:pPr algn="ctr"/>
            <a:r>
              <a:rPr lang="fr-FR" sz="1200" dirty="0"/>
              <a:t>dédiées au marketing en ligne </a:t>
            </a:r>
          </a:p>
        </p:txBody>
      </p:sp>
      <p:sp>
        <p:nvSpPr>
          <p:cNvPr id="13" name="Rectangle 12">
            <a:extLst>
              <a:ext uri="{FF2B5EF4-FFF2-40B4-BE49-F238E27FC236}">
                <a16:creationId xmlns:a16="http://schemas.microsoft.com/office/drawing/2014/main" xmlns="" id="{9657BB3F-0D66-4A17-8F39-DDC962E7194A}"/>
              </a:ext>
            </a:extLst>
          </p:cNvPr>
          <p:cNvSpPr/>
          <p:nvPr/>
        </p:nvSpPr>
        <p:spPr>
          <a:xfrm>
            <a:off x="499157" y="2763104"/>
            <a:ext cx="3356071" cy="246221"/>
          </a:xfrm>
          <a:prstGeom prst="rect">
            <a:avLst/>
          </a:prstGeom>
          <a:noFill/>
          <a:ln>
            <a:noFill/>
          </a:ln>
        </p:spPr>
        <p:txBody>
          <a:bodyPr wrap="square">
            <a:spAutoFit/>
          </a:bodyPr>
          <a:lstStyle/>
          <a:p>
            <a:r>
              <a:rPr lang="fr-FR" sz="1000" dirty="0"/>
              <a:t>Ensemble des maisons de ventes (Base = 220)</a:t>
            </a:r>
          </a:p>
        </p:txBody>
      </p:sp>
      <p:sp>
        <p:nvSpPr>
          <p:cNvPr id="24" name="Rectangle 23">
            <a:extLst>
              <a:ext uri="{FF2B5EF4-FFF2-40B4-BE49-F238E27FC236}">
                <a16:creationId xmlns:a16="http://schemas.microsoft.com/office/drawing/2014/main" xmlns="" id="{B33F3CE2-E7FB-477E-822A-77B845416B4E}"/>
              </a:ext>
            </a:extLst>
          </p:cNvPr>
          <p:cNvSpPr/>
          <p:nvPr/>
        </p:nvSpPr>
        <p:spPr>
          <a:xfrm>
            <a:off x="878751" y="4081849"/>
            <a:ext cx="423514" cy="276999"/>
          </a:xfrm>
          <a:prstGeom prst="rect">
            <a:avLst/>
          </a:prstGeom>
        </p:spPr>
        <p:txBody>
          <a:bodyPr wrap="none">
            <a:spAutoFit/>
          </a:bodyPr>
          <a:lstStyle/>
          <a:p>
            <a:pPr algn="ctr"/>
            <a:r>
              <a:rPr lang="fr-FR" sz="1200" dirty="0"/>
              <a:t>Oui</a:t>
            </a:r>
          </a:p>
        </p:txBody>
      </p:sp>
      <p:sp>
        <p:nvSpPr>
          <p:cNvPr id="25" name="Rectangle 24">
            <a:extLst>
              <a:ext uri="{FF2B5EF4-FFF2-40B4-BE49-F238E27FC236}">
                <a16:creationId xmlns:a16="http://schemas.microsoft.com/office/drawing/2014/main" xmlns="" id="{A6DEEA17-3243-478C-9482-D34DE7CAF1DB}"/>
              </a:ext>
            </a:extLst>
          </p:cNvPr>
          <p:cNvSpPr/>
          <p:nvPr/>
        </p:nvSpPr>
        <p:spPr>
          <a:xfrm>
            <a:off x="3003378" y="4081849"/>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graphicFrame>
        <p:nvGraphicFramePr>
          <p:cNvPr id="36" name="Objet 35">
            <a:extLst>
              <a:ext uri="{FF2B5EF4-FFF2-40B4-BE49-F238E27FC236}">
                <a16:creationId xmlns:a16="http://schemas.microsoft.com/office/drawing/2014/main" xmlns="" id="{3B0C4D80-7042-42CD-8F72-5B356BEFF1A2}"/>
              </a:ext>
            </a:extLst>
          </p:cNvPr>
          <p:cNvGraphicFramePr>
            <a:graphicFrameLocks noChangeAspect="1"/>
          </p:cNvGraphicFramePr>
          <p:nvPr>
            <p:extLst>
              <p:ext uri="{D42A27DB-BD31-4B8C-83A1-F6EECF244321}">
                <p14:modId xmlns:p14="http://schemas.microsoft.com/office/powerpoint/2010/main" val="199570517"/>
              </p:ext>
            </p:extLst>
          </p:nvPr>
        </p:nvGraphicFramePr>
        <p:xfrm>
          <a:off x="7894510" y="3395533"/>
          <a:ext cx="4214612" cy="2525248"/>
        </p:xfrm>
        <a:graphic>
          <a:graphicData uri="http://schemas.openxmlformats.org/presentationml/2006/ole">
            <mc:AlternateContent xmlns:mc="http://schemas.openxmlformats.org/markup-compatibility/2006">
              <mc:Choice xmlns:v="urn:schemas-microsoft-com:vml" Requires="v">
                <p:oleObj spid="_x0000_s20483" name="Worksheet" r:id="rId6" imgW="4562367" imgH="2733560" progId="Excel.Sheet.12">
                  <p:link updateAutomatic="1"/>
                </p:oleObj>
              </mc:Choice>
              <mc:Fallback>
                <p:oleObj name="Worksheet" r:id="rId6" imgW="4562367" imgH="2733560" progId="Excel.Sheet.12">
                  <p:link updateAutomatic="1"/>
                  <p:pic>
                    <p:nvPicPr>
                      <p:cNvPr id="3" name="Objet 2">
                        <a:extLst>
                          <a:ext uri="{FF2B5EF4-FFF2-40B4-BE49-F238E27FC236}">
                            <a16:creationId xmlns:a16="http://schemas.microsoft.com/office/drawing/2014/main" xmlns="" id="{65DDC0BB-F669-406A-A048-363F4A6789D7}"/>
                          </a:ext>
                        </a:extLst>
                      </p:cNvPr>
                      <p:cNvPicPr/>
                      <p:nvPr/>
                    </p:nvPicPr>
                    <p:blipFill>
                      <a:blip r:embed="rId7"/>
                      <a:stretch>
                        <a:fillRect/>
                      </a:stretch>
                    </p:blipFill>
                    <p:spPr>
                      <a:xfrm>
                        <a:off x="7894510" y="3395533"/>
                        <a:ext cx="4214612" cy="2525248"/>
                      </a:xfrm>
                      <a:prstGeom prst="rect">
                        <a:avLst/>
                      </a:prstGeom>
                    </p:spPr>
                  </p:pic>
                </p:oleObj>
              </mc:Fallback>
            </mc:AlternateContent>
          </a:graphicData>
        </a:graphic>
      </p:graphicFrame>
      <p:sp>
        <p:nvSpPr>
          <p:cNvPr id="37" name="Rectangle 36">
            <a:extLst>
              <a:ext uri="{FF2B5EF4-FFF2-40B4-BE49-F238E27FC236}">
                <a16:creationId xmlns:a16="http://schemas.microsoft.com/office/drawing/2014/main" xmlns="" id="{45E34880-2645-4559-83F1-9453515704C1}"/>
              </a:ext>
            </a:extLst>
          </p:cNvPr>
          <p:cNvSpPr/>
          <p:nvPr/>
        </p:nvSpPr>
        <p:spPr>
          <a:xfrm>
            <a:off x="8051123" y="2343398"/>
            <a:ext cx="355352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Part du budget consacré </a:t>
            </a:r>
          </a:p>
          <a:p>
            <a:pPr algn="ctr"/>
            <a:r>
              <a:rPr lang="fr-FR" sz="1200" dirty="0"/>
              <a:t>au développement numérique en 2019 </a:t>
            </a:r>
          </a:p>
        </p:txBody>
      </p:sp>
      <p:sp>
        <p:nvSpPr>
          <p:cNvPr id="38" name="Rectangle 37">
            <a:extLst>
              <a:ext uri="{FF2B5EF4-FFF2-40B4-BE49-F238E27FC236}">
                <a16:creationId xmlns:a16="http://schemas.microsoft.com/office/drawing/2014/main" xmlns="" id="{637660FF-5373-4110-94AF-4F4603C943A1}"/>
              </a:ext>
            </a:extLst>
          </p:cNvPr>
          <p:cNvSpPr/>
          <p:nvPr/>
        </p:nvSpPr>
        <p:spPr>
          <a:xfrm>
            <a:off x="8070430" y="2750988"/>
            <a:ext cx="3534195" cy="400110"/>
          </a:xfrm>
          <a:prstGeom prst="rect">
            <a:avLst/>
          </a:prstGeom>
          <a:noFill/>
          <a:ln>
            <a:noFill/>
          </a:ln>
        </p:spPr>
        <p:txBody>
          <a:bodyPr wrap="square">
            <a:spAutoFit/>
          </a:bodyPr>
          <a:lstStyle/>
          <a:p>
            <a:r>
              <a:rPr lang="fr-FR" sz="1000" dirty="0"/>
              <a:t>Maisons de ventes réalisant des ventes électroniques </a:t>
            </a:r>
          </a:p>
          <a:p>
            <a:r>
              <a:rPr lang="fr-FR" sz="1000" dirty="0"/>
              <a:t>(Base = 207) </a:t>
            </a:r>
          </a:p>
        </p:txBody>
      </p:sp>
      <p:graphicFrame>
        <p:nvGraphicFramePr>
          <p:cNvPr id="17" name="Objet 16">
            <a:extLst>
              <a:ext uri="{FF2B5EF4-FFF2-40B4-BE49-F238E27FC236}">
                <a16:creationId xmlns:a16="http://schemas.microsoft.com/office/drawing/2014/main" xmlns="" id="{8AC32463-0641-4F3B-A97C-C2C5A42919A7}"/>
              </a:ext>
            </a:extLst>
          </p:cNvPr>
          <p:cNvGraphicFramePr>
            <a:graphicFrameLocks noChangeAspect="1"/>
          </p:cNvGraphicFramePr>
          <p:nvPr>
            <p:extLst>
              <p:ext uri="{D42A27DB-BD31-4B8C-83A1-F6EECF244321}">
                <p14:modId xmlns:p14="http://schemas.microsoft.com/office/powerpoint/2010/main" val="1950289297"/>
              </p:ext>
            </p:extLst>
          </p:nvPr>
        </p:nvGraphicFramePr>
        <p:xfrm>
          <a:off x="4252913" y="3749081"/>
          <a:ext cx="3543300" cy="2171700"/>
        </p:xfrm>
        <a:graphic>
          <a:graphicData uri="http://schemas.openxmlformats.org/presentationml/2006/ole">
            <mc:AlternateContent xmlns:mc="http://schemas.openxmlformats.org/markup-compatibility/2006">
              <mc:Choice xmlns:v="urn:schemas-microsoft-com:vml" Requires="v">
                <p:oleObj spid="_x0000_s20484" name="Worksheet" r:id="rId8" imgW="3543386" imgH="2171700" progId="Excel.Sheet.12">
                  <p:link updateAutomatic="1"/>
                </p:oleObj>
              </mc:Choice>
              <mc:Fallback>
                <p:oleObj name="Worksheet" r:id="rId8" imgW="3543386" imgH="2171700" progId="Excel.Sheet.12">
                  <p:link updateAutomatic="1"/>
                  <p:pic>
                    <p:nvPicPr>
                      <p:cNvPr id="0" name=""/>
                      <p:cNvPicPr/>
                      <p:nvPr/>
                    </p:nvPicPr>
                    <p:blipFill>
                      <a:blip r:embed="rId9"/>
                      <a:stretch>
                        <a:fillRect/>
                      </a:stretch>
                    </p:blipFill>
                    <p:spPr>
                      <a:xfrm>
                        <a:off x="4252913" y="3749081"/>
                        <a:ext cx="3543300" cy="2171700"/>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xmlns="" id="{AFA74F39-2C40-4BDE-90CA-BFA48AE48B07}"/>
              </a:ext>
            </a:extLst>
          </p:cNvPr>
          <p:cNvSpPr/>
          <p:nvPr/>
        </p:nvSpPr>
        <p:spPr>
          <a:xfrm>
            <a:off x="4247802" y="2343398"/>
            <a:ext cx="3553522" cy="419705"/>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Importance du développement </a:t>
            </a:r>
          </a:p>
          <a:p>
            <a:pPr algn="ctr"/>
            <a:r>
              <a:rPr lang="fr-FR" sz="1200" dirty="0"/>
              <a:t>d’une stratégie de ventes numériques </a:t>
            </a:r>
          </a:p>
        </p:txBody>
      </p:sp>
      <p:sp>
        <p:nvSpPr>
          <p:cNvPr id="40" name="Rectangle 39">
            <a:extLst>
              <a:ext uri="{FF2B5EF4-FFF2-40B4-BE49-F238E27FC236}">
                <a16:creationId xmlns:a16="http://schemas.microsoft.com/office/drawing/2014/main" xmlns="" id="{7736B87D-CE2D-443F-8AEC-4C194BF016BD}"/>
              </a:ext>
            </a:extLst>
          </p:cNvPr>
          <p:cNvSpPr/>
          <p:nvPr/>
        </p:nvSpPr>
        <p:spPr>
          <a:xfrm>
            <a:off x="3855228" y="3758359"/>
            <a:ext cx="1489450" cy="461665"/>
          </a:xfrm>
          <a:prstGeom prst="rect">
            <a:avLst/>
          </a:prstGeom>
        </p:spPr>
        <p:txBody>
          <a:bodyPr wrap="square">
            <a:spAutoFit/>
          </a:bodyPr>
          <a:lstStyle/>
          <a:p>
            <a:pPr algn="r"/>
            <a:r>
              <a:rPr lang="fr-FR" sz="1200" dirty="0"/>
              <a:t>Incontournable aujourd'hui</a:t>
            </a:r>
          </a:p>
        </p:txBody>
      </p:sp>
      <p:sp>
        <p:nvSpPr>
          <p:cNvPr id="41" name="Rectangle 40">
            <a:extLst>
              <a:ext uri="{FF2B5EF4-FFF2-40B4-BE49-F238E27FC236}">
                <a16:creationId xmlns:a16="http://schemas.microsoft.com/office/drawing/2014/main" xmlns="" id="{6D563AC8-158B-4B7B-9C6F-0ECD81B77518}"/>
              </a:ext>
            </a:extLst>
          </p:cNvPr>
          <p:cNvSpPr/>
          <p:nvPr/>
        </p:nvSpPr>
        <p:spPr>
          <a:xfrm>
            <a:off x="6638602" y="3743012"/>
            <a:ext cx="1596546" cy="646331"/>
          </a:xfrm>
          <a:prstGeom prst="rect">
            <a:avLst/>
          </a:prstGeom>
        </p:spPr>
        <p:txBody>
          <a:bodyPr wrap="square">
            <a:spAutoFit/>
          </a:bodyPr>
          <a:lstStyle/>
          <a:p>
            <a:r>
              <a:rPr lang="fr-FR" sz="1200" dirty="0"/>
              <a:t>Pas prioritaire, </a:t>
            </a:r>
          </a:p>
          <a:p>
            <a:r>
              <a:rPr lang="fr-FR" sz="1200" dirty="0"/>
              <a:t>ce n'est pas mon cour de métier</a:t>
            </a:r>
          </a:p>
        </p:txBody>
      </p:sp>
      <p:sp>
        <p:nvSpPr>
          <p:cNvPr id="42" name="Rectangle 41">
            <a:extLst>
              <a:ext uri="{FF2B5EF4-FFF2-40B4-BE49-F238E27FC236}">
                <a16:creationId xmlns:a16="http://schemas.microsoft.com/office/drawing/2014/main" xmlns="" id="{0914D4CE-E87F-44EC-8E42-2AF15D648A48}"/>
              </a:ext>
            </a:extLst>
          </p:cNvPr>
          <p:cNvSpPr/>
          <p:nvPr/>
        </p:nvSpPr>
        <p:spPr>
          <a:xfrm>
            <a:off x="6918002" y="5028531"/>
            <a:ext cx="551754" cy="276999"/>
          </a:xfrm>
          <a:prstGeom prst="rect">
            <a:avLst/>
          </a:prstGeom>
        </p:spPr>
        <p:txBody>
          <a:bodyPr wrap="none">
            <a:spAutoFit/>
          </a:bodyPr>
          <a:lstStyle/>
          <a:p>
            <a:r>
              <a:rPr lang="fr-FR" sz="1200" dirty="0"/>
              <a:t>Autre</a:t>
            </a:r>
          </a:p>
        </p:txBody>
      </p:sp>
      <p:sp>
        <p:nvSpPr>
          <p:cNvPr id="43" name="Rectangle 42">
            <a:extLst>
              <a:ext uri="{FF2B5EF4-FFF2-40B4-BE49-F238E27FC236}">
                <a16:creationId xmlns:a16="http://schemas.microsoft.com/office/drawing/2014/main" xmlns="" id="{E57CA0B1-1D3E-47FD-8E51-31BCE6374072}"/>
              </a:ext>
            </a:extLst>
          </p:cNvPr>
          <p:cNvSpPr/>
          <p:nvPr/>
        </p:nvSpPr>
        <p:spPr>
          <a:xfrm>
            <a:off x="4247802" y="2750988"/>
            <a:ext cx="3548411" cy="400110"/>
          </a:xfrm>
          <a:prstGeom prst="rect">
            <a:avLst/>
          </a:prstGeom>
          <a:noFill/>
          <a:ln>
            <a:noFill/>
          </a:ln>
        </p:spPr>
        <p:txBody>
          <a:bodyPr wrap="square">
            <a:spAutoFit/>
          </a:bodyPr>
          <a:lstStyle/>
          <a:p>
            <a:r>
              <a:rPr lang="fr-FR" sz="1000" dirty="0"/>
              <a:t>Maisons de ventes réalisant des ventes électroniques </a:t>
            </a:r>
          </a:p>
          <a:p>
            <a:r>
              <a:rPr lang="fr-FR" sz="1000" dirty="0"/>
              <a:t>(Base = 207) </a:t>
            </a:r>
          </a:p>
        </p:txBody>
      </p:sp>
      <p:graphicFrame>
        <p:nvGraphicFramePr>
          <p:cNvPr id="4" name="Tableau 3">
            <a:extLst>
              <a:ext uri="{FF2B5EF4-FFF2-40B4-BE49-F238E27FC236}">
                <a16:creationId xmlns:a16="http://schemas.microsoft.com/office/drawing/2014/main" xmlns="" id="{A4E3BA89-4AED-4DFB-AC64-B3EE6B860B68}"/>
              </a:ext>
            </a:extLst>
          </p:cNvPr>
          <p:cNvGraphicFramePr>
            <a:graphicFrameLocks noGrp="1"/>
          </p:cNvGraphicFramePr>
          <p:nvPr>
            <p:extLst>
              <p:ext uri="{D42A27DB-BD31-4B8C-83A1-F6EECF244321}">
                <p14:modId xmlns:p14="http://schemas.microsoft.com/office/powerpoint/2010/main" val="1495471092"/>
              </p:ext>
            </p:extLst>
          </p:nvPr>
        </p:nvGraphicFramePr>
        <p:xfrm>
          <a:off x="601574" y="5434355"/>
          <a:ext cx="2984500" cy="647700"/>
        </p:xfrm>
        <a:graphic>
          <a:graphicData uri="http://schemas.openxmlformats.org/drawingml/2006/table">
            <a:tbl>
              <a:tblPr/>
              <a:tblGrid>
                <a:gridCol w="2222500">
                  <a:extLst>
                    <a:ext uri="{9D8B030D-6E8A-4147-A177-3AD203B41FA5}">
                      <a16:colId xmlns:a16="http://schemas.microsoft.com/office/drawing/2014/main" xmlns="" val="3520578072"/>
                    </a:ext>
                  </a:extLst>
                </a:gridCol>
                <a:gridCol w="762000">
                  <a:extLst>
                    <a:ext uri="{9D8B030D-6E8A-4147-A177-3AD203B41FA5}">
                      <a16:colId xmlns:a16="http://schemas.microsoft.com/office/drawing/2014/main" xmlns="" val="1409307441"/>
                    </a:ext>
                  </a:extLst>
                </a:gridCol>
              </a:tblGrid>
              <a:tr h="161925">
                <a:tc>
                  <a:txBody>
                    <a:bodyPr/>
                    <a:lstStyle/>
                    <a:p>
                      <a:pPr algn="r" rtl="0" fontAlgn="ctr"/>
                      <a:r>
                        <a:rPr lang="fr-FR" sz="1000" b="0" i="0" u="none" strike="noStrike">
                          <a:solidFill>
                            <a:srgbClr val="000000"/>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a:solidFill>
                            <a:srgbClr val="C00000"/>
                          </a:solidFill>
                          <a:effectLst/>
                          <a:latin typeface="Arial" panose="020B060402020202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081167055"/>
                  </a:ext>
                </a:extLst>
              </a:tr>
              <a:tr h="161925">
                <a:tc>
                  <a:txBody>
                    <a:bodyPr/>
                    <a:lstStyle/>
                    <a:p>
                      <a:pPr algn="r" rtl="0" fontAlgn="ctr"/>
                      <a:r>
                        <a:rPr lang="fr-FR" sz="1000" b="0" i="0" u="none" strike="noStrike">
                          <a:solidFill>
                            <a:srgbClr val="000000"/>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463932306"/>
                  </a:ext>
                </a:extLst>
              </a:tr>
              <a:tr h="161925">
                <a:tc>
                  <a:txBody>
                    <a:bodyPr/>
                    <a:lstStyle/>
                    <a:p>
                      <a:pPr algn="r" rtl="0" fontAlgn="ctr"/>
                      <a:r>
                        <a:rPr lang="fr-FR" sz="1000" b="0" i="0" u="none" strike="noStrike">
                          <a:solidFill>
                            <a:srgbClr val="000000"/>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812231547"/>
                  </a:ext>
                </a:extLst>
              </a:tr>
              <a:tr h="161925">
                <a:tc>
                  <a:txBody>
                    <a:bodyPr/>
                    <a:lstStyle/>
                    <a:p>
                      <a:pPr algn="r" rtl="0" fontAlgn="ctr"/>
                      <a:r>
                        <a:rPr lang="fr-FR" sz="1000" b="0" i="0" u="none" strike="noStrike">
                          <a:solidFill>
                            <a:srgbClr val="000000"/>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Arial" panose="020B0604020202020204" pitchFamily="34" charset="0"/>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679125849"/>
                  </a:ext>
                </a:extLst>
              </a:tr>
            </a:tbl>
          </a:graphicData>
        </a:graphic>
      </p:graphicFrame>
      <p:sp>
        <p:nvSpPr>
          <p:cNvPr id="22" name="Espace réservé du texte 6">
            <a:extLst>
              <a:ext uri="{FF2B5EF4-FFF2-40B4-BE49-F238E27FC236}">
                <a16:creationId xmlns:a16="http://schemas.microsoft.com/office/drawing/2014/main" xmlns="" id="{FB8A2B68-2524-494A-B6A9-E62BB447E45D}"/>
              </a:ext>
            </a:extLst>
          </p:cNvPr>
          <p:cNvSpPr txBox="1">
            <a:spLocks/>
          </p:cNvSpPr>
          <p:nvPr/>
        </p:nvSpPr>
        <p:spPr>
          <a:xfrm>
            <a:off x="499157" y="5305530"/>
            <a:ext cx="3108725" cy="899996"/>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FR" sz="1000" dirty="0"/>
          </a:p>
        </p:txBody>
      </p:sp>
      <p:sp>
        <p:nvSpPr>
          <p:cNvPr id="23" name="Rectangle 22">
            <a:extLst>
              <a:ext uri="{FF2B5EF4-FFF2-40B4-BE49-F238E27FC236}">
                <a16:creationId xmlns:a16="http://schemas.microsoft.com/office/drawing/2014/main" xmlns="" id="{0D0E9B54-BB6D-4CAC-ABD5-8A5125FCC4F0}"/>
              </a:ext>
            </a:extLst>
          </p:cNvPr>
          <p:cNvSpPr/>
          <p:nvPr/>
        </p:nvSpPr>
        <p:spPr>
          <a:xfrm>
            <a:off x="499157" y="5371186"/>
            <a:ext cx="423514" cy="276999"/>
          </a:xfrm>
          <a:prstGeom prst="rect">
            <a:avLst/>
          </a:prstGeom>
        </p:spPr>
        <p:txBody>
          <a:bodyPr wrap="none">
            <a:spAutoFit/>
          </a:bodyPr>
          <a:lstStyle/>
          <a:p>
            <a:r>
              <a:rPr lang="fr-FR" sz="1200" dirty="0"/>
              <a:t>Oui</a:t>
            </a:r>
          </a:p>
        </p:txBody>
      </p:sp>
      <p:sp>
        <p:nvSpPr>
          <p:cNvPr id="27" name="Rectangle 26">
            <a:extLst>
              <a:ext uri="{FF2B5EF4-FFF2-40B4-BE49-F238E27FC236}">
                <a16:creationId xmlns:a16="http://schemas.microsoft.com/office/drawing/2014/main" xmlns="" id="{04901F6F-44B3-4390-A9D2-9CBB41AE9A71}"/>
              </a:ext>
            </a:extLst>
          </p:cNvPr>
          <p:cNvSpPr/>
          <p:nvPr/>
        </p:nvSpPr>
        <p:spPr>
          <a:xfrm>
            <a:off x="499157" y="5726681"/>
            <a:ext cx="1830933" cy="246221"/>
          </a:xfrm>
          <a:prstGeom prst="rect">
            <a:avLst/>
          </a:prstGeom>
          <a:noFill/>
          <a:ln>
            <a:noFill/>
          </a:ln>
        </p:spPr>
        <p:txBody>
          <a:bodyPr wrap="square">
            <a:spAutoFit/>
          </a:bodyPr>
          <a:lstStyle/>
          <a:p>
            <a:r>
              <a:rPr lang="fr-FR" sz="1000" dirty="0"/>
              <a:t>Montant de vente 2019</a:t>
            </a:r>
          </a:p>
        </p:txBody>
      </p:sp>
      <p:sp>
        <p:nvSpPr>
          <p:cNvPr id="29" name="Rectangle 28">
            <a:extLst>
              <a:ext uri="{FF2B5EF4-FFF2-40B4-BE49-F238E27FC236}">
                <a16:creationId xmlns:a16="http://schemas.microsoft.com/office/drawing/2014/main" xmlns="" id="{A951BC16-A5A7-4AD3-A255-F329FEB9C23F}"/>
              </a:ext>
            </a:extLst>
          </p:cNvPr>
          <p:cNvSpPr/>
          <p:nvPr/>
        </p:nvSpPr>
        <p:spPr>
          <a:xfrm>
            <a:off x="9036592" y="6126906"/>
            <a:ext cx="2114048" cy="553998"/>
          </a:xfrm>
          <a:prstGeom prst="rect">
            <a:avLst/>
          </a:prstGeom>
        </p:spPr>
        <p:txBody>
          <a:bodyPr wrap="square">
            <a:spAutoFit/>
          </a:bodyPr>
          <a:lstStyle/>
          <a:p>
            <a:pPr algn="ctr"/>
            <a:r>
              <a:rPr lang="fr-FR" sz="1000" dirty="0">
                <a:solidFill>
                  <a:srgbClr val="00B050"/>
                </a:solidFill>
              </a:rPr>
              <a:t>53% </a:t>
            </a:r>
            <a:r>
              <a:rPr lang="fr-FR" sz="1000" dirty="0"/>
              <a:t>auprès des maisons de ventes ayant réalisé un montant de ventes de + 15 M€ en 2019</a:t>
            </a:r>
          </a:p>
        </p:txBody>
      </p:sp>
      <p:cxnSp>
        <p:nvCxnSpPr>
          <p:cNvPr id="31" name="Connecteur droit 30">
            <a:extLst>
              <a:ext uri="{FF2B5EF4-FFF2-40B4-BE49-F238E27FC236}">
                <a16:creationId xmlns:a16="http://schemas.microsoft.com/office/drawing/2014/main" xmlns="" id="{5DF4EC4D-28CF-4791-B5A5-A945D5F6AEEF}"/>
              </a:ext>
            </a:extLst>
          </p:cNvPr>
          <p:cNvCxnSpPr>
            <a:cxnSpLocks/>
          </p:cNvCxnSpPr>
          <p:nvPr/>
        </p:nvCxnSpPr>
        <p:spPr>
          <a:xfrm>
            <a:off x="9994069" y="5894425"/>
            <a:ext cx="0" cy="187630"/>
          </a:xfrm>
          <a:prstGeom prst="line">
            <a:avLst/>
          </a:prstGeom>
          <a:ln w="952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344483"/>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texte 6">
            <a:extLst>
              <a:ext uri="{FF2B5EF4-FFF2-40B4-BE49-F238E27FC236}">
                <a16:creationId xmlns:a16="http://schemas.microsoft.com/office/drawing/2014/main" xmlns="" id="{A4392E47-8FDE-4C7E-A704-3FDFC33D93DD}"/>
              </a:ext>
            </a:extLst>
          </p:cNvPr>
          <p:cNvSpPr txBox="1">
            <a:spLocks/>
          </p:cNvSpPr>
          <p:nvPr/>
        </p:nvSpPr>
        <p:spPr>
          <a:xfrm>
            <a:off x="2699657" y="6037262"/>
            <a:ext cx="4387405" cy="820738"/>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FR" sz="1000" dirty="0"/>
          </a:p>
        </p:txBody>
      </p:sp>
      <p:graphicFrame>
        <p:nvGraphicFramePr>
          <p:cNvPr id="8" name="Tableau 7">
            <a:extLst>
              <a:ext uri="{FF2B5EF4-FFF2-40B4-BE49-F238E27FC236}">
                <a16:creationId xmlns:a16="http://schemas.microsoft.com/office/drawing/2014/main" xmlns="" id="{2CACCE52-9C18-476D-B963-0121EF93FA8C}"/>
              </a:ext>
            </a:extLst>
          </p:cNvPr>
          <p:cNvGraphicFramePr>
            <a:graphicFrameLocks noGrp="1"/>
          </p:cNvGraphicFramePr>
          <p:nvPr>
            <p:extLst>
              <p:ext uri="{D42A27DB-BD31-4B8C-83A1-F6EECF244321}">
                <p14:modId xmlns:p14="http://schemas.microsoft.com/office/powerpoint/2010/main" val="59354921"/>
              </p:ext>
            </p:extLst>
          </p:nvPr>
        </p:nvGraphicFramePr>
        <p:xfrm>
          <a:off x="2428218" y="6037262"/>
          <a:ext cx="4695145" cy="809625"/>
        </p:xfrm>
        <a:graphic>
          <a:graphicData uri="http://schemas.openxmlformats.org/drawingml/2006/table">
            <a:tbl>
              <a:tblPr/>
              <a:tblGrid>
                <a:gridCol w="2054125">
                  <a:extLst>
                    <a:ext uri="{9D8B030D-6E8A-4147-A177-3AD203B41FA5}">
                      <a16:colId xmlns:a16="http://schemas.microsoft.com/office/drawing/2014/main" xmlns="" val="534317844"/>
                    </a:ext>
                  </a:extLst>
                </a:gridCol>
                <a:gridCol w="880340">
                  <a:extLst>
                    <a:ext uri="{9D8B030D-6E8A-4147-A177-3AD203B41FA5}">
                      <a16:colId xmlns:a16="http://schemas.microsoft.com/office/drawing/2014/main" xmlns="" val="449066014"/>
                    </a:ext>
                  </a:extLst>
                </a:gridCol>
                <a:gridCol w="880340">
                  <a:extLst>
                    <a:ext uri="{9D8B030D-6E8A-4147-A177-3AD203B41FA5}">
                      <a16:colId xmlns:a16="http://schemas.microsoft.com/office/drawing/2014/main" xmlns="" val="1191168301"/>
                    </a:ext>
                  </a:extLst>
                </a:gridCol>
                <a:gridCol w="880340">
                  <a:extLst>
                    <a:ext uri="{9D8B030D-6E8A-4147-A177-3AD203B41FA5}">
                      <a16:colId xmlns:a16="http://schemas.microsoft.com/office/drawing/2014/main" xmlns="" val="1263147131"/>
                    </a:ext>
                  </a:extLst>
                </a:gridCol>
              </a:tblGrid>
              <a:tr h="108550">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rial" panose="020B0604020202020204" pitchFamily="34" charset="0"/>
                        </a:rPr>
                        <a:t>Newsletter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rial" panose="020B0604020202020204" pitchFamily="34" charset="0"/>
                        </a:rPr>
                        <a:t>Vidéo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rial" panose="020B0604020202020204" pitchFamily="34" charset="0"/>
                        </a:rPr>
                        <a:t>RS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755238962"/>
                  </a:ext>
                </a:extLst>
              </a:tr>
              <a:tr h="55920">
                <a:tc>
                  <a:txBody>
                    <a:bodyPr/>
                    <a:lstStyle/>
                    <a:p>
                      <a:pPr algn="r" rtl="0" fontAlgn="ctr"/>
                      <a:r>
                        <a:rPr lang="fr-FR" sz="1000" b="0" i="0" u="none" strike="noStrike">
                          <a:solidFill>
                            <a:srgbClr val="000000"/>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C00000"/>
                          </a:solidFill>
                          <a:effectLst/>
                          <a:latin typeface="Arial" panose="020B0604020202020204" pitchFamily="34" charset="0"/>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C00000"/>
                          </a:solidFill>
                          <a:effectLst/>
                          <a:latin typeface="Arial" panose="020B060402020202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C00000"/>
                          </a:solidFill>
                          <a:effectLst/>
                          <a:latin typeface="Arial" panose="020B060402020202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76026150"/>
                  </a:ext>
                </a:extLst>
              </a:tr>
              <a:tr h="55920">
                <a:tc>
                  <a:txBody>
                    <a:bodyPr/>
                    <a:lstStyle/>
                    <a:p>
                      <a:pPr algn="r" rtl="0" fontAlgn="ctr"/>
                      <a:r>
                        <a:rPr lang="fr-FR" sz="1000" b="0" i="0" u="none" strike="noStrike">
                          <a:solidFill>
                            <a:srgbClr val="000000"/>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B050"/>
                          </a:solidFill>
                          <a:effectLst/>
                          <a:latin typeface="Arial" panose="020B060402020202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B050"/>
                          </a:solidFill>
                          <a:effectLst/>
                          <a:latin typeface="Arial" panose="020B060402020202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357251025"/>
                  </a:ext>
                </a:extLst>
              </a:tr>
              <a:tr h="55920">
                <a:tc>
                  <a:txBody>
                    <a:bodyPr/>
                    <a:lstStyle/>
                    <a:p>
                      <a:pPr algn="r" rtl="0" fontAlgn="ctr"/>
                      <a:r>
                        <a:rPr lang="fr-FR" sz="1000" b="0" i="0" u="none" strike="noStrike">
                          <a:solidFill>
                            <a:srgbClr val="000000"/>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B050"/>
                          </a:solidFill>
                          <a:effectLst/>
                          <a:latin typeface="Arial" panose="020B060402020202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087191047"/>
                  </a:ext>
                </a:extLst>
              </a:tr>
              <a:tr h="55920">
                <a:tc>
                  <a:txBody>
                    <a:bodyPr/>
                    <a:lstStyle/>
                    <a:p>
                      <a:pPr algn="r" rtl="0" fontAlgn="ctr"/>
                      <a:r>
                        <a:rPr lang="fr-FR" sz="1000" b="0" i="0" u="none" strike="noStrike" dirty="0">
                          <a:solidFill>
                            <a:srgbClr val="000000"/>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B050"/>
                          </a:solidFill>
                          <a:effectLst/>
                          <a:latin typeface="Arial" panose="020B0604020202020204" pitchFamily="34" charset="0"/>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610977908"/>
                  </a:ext>
                </a:extLst>
              </a:tr>
            </a:tbl>
          </a:graphicData>
        </a:graphic>
      </p:graphicFrame>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Ressources dédiées au marketing en ligne </a:t>
            </a: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36</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510615"/>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G9 : Avez-vous une Newsletter ? </a:t>
            </a:r>
          </a:p>
          <a:p>
            <a:pPr marL="0" indent="0">
              <a:spcBef>
                <a:spcPts val="0"/>
              </a:spcBef>
              <a:buNone/>
            </a:pPr>
            <a:r>
              <a:rPr lang="fr-FR" sz="1000" dirty="0"/>
              <a:t>G10. Avez-vous déjà fait (ou fait faire) une vidéo destinée à votre site Internet ou vos réseaux sociaux ou sur une plateforme de vente ?</a:t>
            </a:r>
          </a:p>
          <a:p>
            <a:pPr marL="0" indent="0">
              <a:spcBef>
                <a:spcPts val="0"/>
              </a:spcBef>
              <a:buNone/>
            </a:pPr>
            <a:r>
              <a:rPr lang="fr-FR" sz="1000" dirty="0"/>
              <a:t>G11. Etes-vous présent sur un ou plusieurs réseaux sociaux (Instagram ; Twitter ; </a:t>
            </a:r>
            <a:r>
              <a:rPr lang="fr-FR" sz="1000" dirty="0" err="1"/>
              <a:t>Linkedin</a:t>
            </a:r>
            <a:r>
              <a:rPr lang="fr-FR" sz="1000" dirty="0"/>
              <a:t> ; Facebook…) ? Si oui &gt;&gt; G12. Gérez-vous directement votre présence sur les réseaux sociaux ?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830997"/>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Une présence sur les réseaux sociaux largement répandue (3/4 au moins des maisons de ventes) et gérée directement  par les maisons.  Des supports de communication plus largement utilisés par les maisons de vente ayant réalisé plus de 15 millions d’euros de montant de vente en 2019 (newsletters, vidéos).</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xmlns="" id="{E2D5C321-BA47-4DA0-90FB-7F7081BE2442}"/>
              </a:ext>
            </a:extLst>
          </p:cNvPr>
          <p:cNvSpPr/>
          <p:nvPr/>
        </p:nvSpPr>
        <p:spPr>
          <a:xfrm>
            <a:off x="455641" y="2231213"/>
            <a:ext cx="4869512" cy="328165"/>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Newsletter</a:t>
            </a:r>
          </a:p>
        </p:txBody>
      </p:sp>
      <p:sp>
        <p:nvSpPr>
          <p:cNvPr id="10" name="Rectangle 9">
            <a:extLst>
              <a:ext uri="{FF2B5EF4-FFF2-40B4-BE49-F238E27FC236}">
                <a16:creationId xmlns:a16="http://schemas.microsoft.com/office/drawing/2014/main" xmlns="" id="{497EA344-424C-47D6-ADBE-1D3385489D54}"/>
              </a:ext>
            </a:extLst>
          </p:cNvPr>
          <p:cNvSpPr/>
          <p:nvPr/>
        </p:nvSpPr>
        <p:spPr>
          <a:xfrm>
            <a:off x="6166698" y="2225978"/>
            <a:ext cx="4869512" cy="328165"/>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Présence sur les réseaux sociaux </a:t>
            </a:r>
          </a:p>
        </p:txBody>
      </p:sp>
      <p:sp>
        <p:nvSpPr>
          <p:cNvPr id="11" name="Rectangle 10">
            <a:extLst>
              <a:ext uri="{FF2B5EF4-FFF2-40B4-BE49-F238E27FC236}">
                <a16:creationId xmlns:a16="http://schemas.microsoft.com/office/drawing/2014/main" xmlns="" id="{660E86BA-45AE-4502-AC8B-C1F8B346721B}"/>
              </a:ext>
            </a:extLst>
          </p:cNvPr>
          <p:cNvSpPr/>
          <p:nvPr/>
        </p:nvSpPr>
        <p:spPr>
          <a:xfrm>
            <a:off x="6166698" y="4271575"/>
            <a:ext cx="4869512" cy="328165"/>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Gestion de la présence sur les réseaux sociaux </a:t>
            </a:r>
          </a:p>
        </p:txBody>
      </p:sp>
      <p:graphicFrame>
        <p:nvGraphicFramePr>
          <p:cNvPr id="3" name="Objet 2">
            <a:extLst>
              <a:ext uri="{FF2B5EF4-FFF2-40B4-BE49-F238E27FC236}">
                <a16:creationId xmlns:a16="http://schemas.microsoft.com/office/drawing/2014/main" xmlns="" id="{22139975-C85A-434B-8FE5-0F96E091237D}"/>
              </a:ext>
            </a:extLst>
          </p:cNvPr>
          <p:cNvGraphicFramePr>
            <a:graphicFrameLocks noChangeAspect="1"/>
          </p:cNvGraphicFramePr>
          <p:nvPr>
            <p:extLst>
              <p:ext uri="{D42A27DB-BD31-4B8C-83A1-F6EECF244321}">
                <p14:modId xmlns:p14="http://schemas.microsoft.com/office/powerpoint/2010/main" val="2485535198"/>
              </p:ext>
            </p:extLst>
          </p:nvPr>
        </p:nvGraphicFramePr>
        <p:xfrm>
          <a:off x="1623827" y="2311884"/>
          <a:ext cx="3543300" cy="2171700"/>
        </p:xfrm>
        <a:graphic>
          <a:graphicData uri="http://schemas.openxmlformats.org/presentationml/2006/ole">
            <mc:AlternateContent xmlns:mc="http://schemas.openxmlformats.org/markup-compatibility/2006">
              <mc:Choice xmlns:v="urn:schemas-microsoft-com:vml" Requires="v">
                <p:oleObj spid="_x0000_s21506" name="Worksheet" r:id="rId4" imgW="3543386" imgH="2171700" progId="Excel.Sheet.12">
                  <p:link updateAutomatic="1"/>
                </p:oleObj>
              </mc:Choice>
              <mc:Fallback>
                <p:oleObj name="Worksheet" r:id="rId4" imgW="3543386" imgH="2171700" progId="Excel.Sheet.12">
                  <p:link updateAutomatic="1"/>
                  <p:pic>
                    <p:nvPicPr>
                      <p:cNvPr id="3" name="Objet 2">
                        <a:extLst>
                          <a:ext uri="{FF2B5EF4-FFF2-40B4-BE49-F238E27FC236}">
                            <a16:creationId xmlns:a16="http://schemas.microsoft.com/office/drawing/2014/main" xmlns="" id="{22139975-C85A-434B-8FE5-0F96E091237D}"/>
                          </a:ext>
                        </a:extLst>
                      </p:cNvPr>
                      <p:cNvPicPr/>
                      <p:nvPr/>
                    </p:nvPicPr>
                    <p:blipFill>
                      <a:blip r:embed="rId5"/>
                      <a:stretch>
                        <a:fillRect/>
                      </a:stretch>
                    </p:blipFill>
                    <p:spPr>
                      <a:xfrm>
                        <a:off x="1623827" y="2311884"/>
                        <a:ext cx="3543300" cy="2171700"/>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xmlns="" id="{0DD4C6A3-748B-44ED-96B6-CCC39753C549}"/>
              </a:ext>
            </a:extLst>
          </p:cNvPr>
          <p:cNvSpPr/>
          <p:nvPr/>
        </p:nvSpPr>
        <p:spPr>
          <a:xfrm>
            <a:off x="7123363" y="3259084"/>
            <a:ext cx="423514" cy="276999"/>
          </a:xfrm>
          <a:prstGeom prst="rect">
            <a:avLst/>
          </a:prstGeom>
        </p:spPr>
        <p:txBody>
          <a:bodyPr wrap="none">
            <a:spAutoFit/>
          </a:bodyPr>
          <a:lstStyle/>
          <a:p>
            <a:pPr algn="ctr"/>
            <a:r>
              <a:rPr lang="fr-FR" sz="1200" dirty="0"/>
              <a:t>Oui</a:t>
            </a:r>
          </a:p>
        </p:txBody>
      </p:sp>
      <p:sp>
        <p:nvSpPr>
          <p:cNvPr id="15" name="Rectangle 14">
            <a:extLst>
              <a:ext uri="{FF2B5EF4-FFF2-40B4-BE49-F238E27FC236}">
                <a16:creationId xmlns:a16="http://schemas.microsoft.com/office/drawing/2014/main" xmlns="" id="{E5E4C7C0-6847-4DAB-99CC-273257B9EA01}"/>
              </a:ext>
            </a:extLst>
          </p:cNvPr>
          <p:cNvSpPr/>
          <p:nvPr/>
        </p:nvSpPr>
        <p:spPr>
          <a:xfrm>
            <a:off x="9359811" y="3259084"/>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graphicFrame>
        <p:nvGraphicFramePr>
          <p:cNvPr id="4" name="Objet 3">
            <a:extLst>
              <a:ext uri="{FF2B5EF4-FFF2-40B4-BE49-F238E27FC236}">
                <a16:creationId xmlns:a16="http://schemas.microsoft.com/office/drawing/2014/main" xmlns="" id="{289C48AC-F985-4F9D-A351-428F10AA92B2}"/>
              </a:ext>
            </a:extLst>
          </p:cNvPr>
          <p:cNvGraphicFramePr>
            <a:graphicFrameLocks noChangeAspect="1"/>
          </p:cNvGraphicFramePr>
          <p:nvPr>
            <p:extLst>
              <p:ext uri="{D42A27DB-BD31-4B8C-83A1-F6EECF244321}">
                <p14:modId xmlns:p14="http://schemas.microsoft.com/office/powerpoint/2010/main" val="1029793095"/>
              </p:ext>
            </p:extLst>
          </p:nvPr>
        </p:nvGraphicFramePr>
        <p:xfrm>
          <a:off x="6792822" y="2320869"/>
          <a:ext cx="3543300" cy="2162175"/>
        </p:xfrm>
        <a:graphic>
          <a:graphicData uri="http://schemas.openxmlformats.org/presentationml/2006/ole">
            <mc:AlternateContent xmlns:mc="http://schemas.openxmlformats.org/markup-compatibility/2006">
              <mc:Choice xmlns:v="urn:schemas-microsoft-com:vml" Requires="v">
                <p:oleObj spid="_x0000_s21507" name="Worksheet" r:id="rId6" imgW="3543386" imgH="2162060" progId="Excel.Sheet.12">
                  <p:link updateAutomatic="1"/>
                </p:oleObj>
              </mc:Choice>
              <mc:Fallback>
                <p:oleObj name="Worksheet" r:id="rId6" imgW="3543386" imgH="2162060" progId="Excel.Sheet.12">
                  <p:link updateAutomatic="1"/>
                  <p:pic>
                    <p:nvPicPr>
                      <p:cNvPr id="4" name="Objet 3">
                        <a:extLst>
                          <a:ext uri="{FF2B5EF4-FFF2-40B4-BE49-F238E27FC236}">
                            <a16:creationId xmlns:a16="http://schemas.microsoft.com/office/drawing/2014/main" xmlns="" id="{289C48AC-F985-4F9D-A351-428F10AA92B2}"/>
                          </a:ext>
                        </a:extLst>
                      </p:cNvPr>
                      <p:cNvPicPr/>
                      <p:nvPr/>
                    </p:nvPicPr>
                    <p:blipFill>
                      <a:blip r:embed="rId7"/>
                      <a:stretch>
                        <a:fillRect/>
                      </a:stretch>
                    </p:blipFill>
                    <p:spPr>
                      <a:xfrm>
                        <a:off x="6792822" y="2320869"/>
                        <a:ext cx="3543300" cy="2162175"/>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xmlns="" id="{A3FAFCBD-A182-4418-B29F-1D9824A4B835}"/>
              </a:ext>
            </a:extLst>
          </p:cNvPr>
          <p:cNvGraphicFramePr>
            <a:graphicFrameLocks noChangeAspect="1"/>
          </p:cNvGraphicFramePr>
          <p:nvPr>
            <p:extLst>
              <p:ext uri="{D42A27DB-BD31-4B8C-83A1-F6EECF244321}">
                <p14:modId xmlns:p14="http://schemas.microsoft.com/office/powerpoint/2010/main" val="3371969684"/>
              </p:ext>
            </p:extLst>
          </p:nvPr>
        </p:nvGraphicFramePr>
        <p:xfrm>
          <a:off x="6797584" y="4421779"/>
          <a:ext cx="3543300" cy="2162175"/>
        </p:xfrm>
        <a:graphic>
          <a:graphicData uri="http://schemas.openxmlformats.org/presentationml/2006/ole">
            <mc:AlternateContent xmlns:mc="http://schemas.openxmlformats.org/markup-compatibility/2006">
              <mc:Choice xmlns:v="urn:schemas-microsoft-com:vml" Requires="v">
                <p:oleObj spid="_x0000_s21508" name="Worksheet" r:id="rId8" imgW="3543386" imgH="2162060" progId="Excel.Sheet.12">
                  <p:link updateAutomatic="1"/>
                </p:oleObj>
              </mc:Choice>
              <mc:Fallback>
                <p:oleObj name="Worksheet" r:id="rId8" imgW="3543386" imgH="2162060" progId="Excel.Sheet.12">
                  <p:link updateAutomatic="1"/>
                  <p:pic>
                    <p:nvPicPr>
                      <p:cNvPr id="5" name="Objet 4">
                        <a:extLst>
                          <a:ext uri="{FF2B5EF4-FFF2-40B4-BE49-F238E27FC236}">
                            <a16:creationId xmlns:a16="http://schemas.microsoft.com/office/drawing/2014/main" xmlns="" id="{A3FAFCBD-A182-4418-B29F-1D9824A4B835}"/>
                          </a:ext>
                        </a:extLst>
                      </p:cNvPr>
                      <p:cNvPicPr/>
                      <p:nvPr/>
                    </p:nvPicPr>
                    <p:blipFill>
                      <a:blip r:embed="rId9"/>
                      <a:stretch>
                        <a:fillRect/>
                      </a:stretch>
                    </p:blipFill>
                    <p:spPr>
                      <a:xfrm>
                        <a:off x="6797584" y="4421779"/>
                        <a:ext cx="3543300" cy="2162175"/>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xmlns="" id="{85DF18C6-2F58-467D-889C-D054765E029E}"/>
              </a:ext>
            </a:extLst>
          </p:cNvPr>
          <p:cNvSpPr/>
          <p:nvPr/>
        </p:nvSpPr>
        <p:spPr>
          <a:xfrm>
            <a:off x="6521894" y="5398741"/>
            <a:ext cx="1217001" cy="276999"/>
          </a:xfrm>
          <a:prstGeom prst="rect">
            <a:avLst/>
          </a:prstGeom>
        </p:spPr>
        <p:txBody>
          <a:bodyPr wrap="none">
            <a:spAutoFit/>
          </a:bodyPr>
          <a:lstStyle/>
          <a:p>
            <a:pPr algn="ctr"/>
            <a:r>
              <a:rPr lang="fr-FR" sz="1200" dirty="0"/>
              <a:t>Gestion directe</a:t>
            </a:r>
          </a:p>
        </p:txBody>
      </p:sp>
      <p:sp>
        <p:nvSpPr>
          <p:cNvPr id="20" name="Rectangle 19">
            <a:extLst>
              <a:ext uri="{FF2B5EF4-FFF2-40B4-BE49-F238E27FC236}">
                <a16:creationId xmlns:a16="http://schemas.microsoft.com/office/drawing/2014/main" xmlns="" id="{29A0186E-7BAA-4D8E-A04B-C87DA9D6AB89}"/>
              </a:ext>
            </a:extLst>
          </p:cNvPr>
          <p:cNvSpPr/>
          <p:nvPr/>
        </p:nvSpPr>
        <p:spPr>
          <a:xfrm>
            <a:off x="9433264" y="5398741"/>
            <a:ext cx="1413396" cy="276999"/>
          </a:xfrm>
          <a:prstGeom prst="rect">
            <a:avLst/>
          </a:prstGeom>
        </p:spPr>
        <p:txBody>
          <a:bodyPr wrap="square">
            <a:spAutoFit/>
          </a:bodyPr>
          <a:lstStyle/>
          <a:p>
            <a:pPr algn="ctr"/>
            <a:r>
              <a:rPr lang="fr-FR" sz="1200" dirty="0"/>
              <a:t>Gestion indirecte </a:t>
            </a:r>
            <a:endParaRPr lang="fr-FR" sz="1200" b="1" dirty="0">
              <a:solidFill>
                <a:srgbClr val="3EAD95"/>
              </a:solidFill>
            </a:endParaRPr>
          </a:p>
        </p:txBody>
      </p:sp>
      <p:sp>
        <p:nvSpPr>
          <p:cNvPr id="21" name="Rectangle 20">
            <a:extLst>
              <a:ext uri="{FF2B5EF4-FFF2-40B4-BE49-F238E27FC236}">
                <a16:creationId xmlns:a16="http://schemas.microsoft.com/office/drawing/2014/main" xmlns="" id="{992350C0-0C83-4DA9-BF1D-7C3F4A8DDC8A}"/>
              </a:ext>
            </a:extLst>
          </p:cNvPr>
          <p:cNvSpPr/>
          <p:nvPr/>
        </p:nvSpPr>
        <p:spPr>
          <a:xfrm>
            <a:off x="1899633" y="3254794"/>
            <a:ext cx="423514" cy="276999"/>
          </a:xfrm>
          <a:prstGeom prst="rect">
            <a:avLst/>
          </a:prstGeom>
        </p:spPr>
        <p:txBody>
          <a:bodyPr wrap="none">
            <a:spAutoFit/>
          </a:bodyPr>
          <a:lstStyle/>
          <a:p>
            <a:pPr algn="ctr"/>
            <a:r>
              <a:rPr lang="fr-FR" sz="1200" dirty="0"/>
              <a:t>Oui</a:t>
            </a:r>
          </a:p>
        </p:txBody>
      </p:sp>
      <p:sp>
        <p:nvSpPr>
          <p:cNvPr id="22" name="Rectangle 21">
            <a:extLst>
              <a:ext uri="{FF2B5EF4-FFF2-40B4-BE49-F238E27FC236}">
                <a16:creationId xmlns:a16="http://schemas.microsoft.com/office/drawing/2014/main" xmlns="" id="{582C9FF9-AD40-479D-920D-A3B79AA129AE}"/>
              </a:ext>
            </a:extLst>
          </p:cNvPr>
          <p:cNvSpPr/>
          <p:nvPr/>
        </p:nvSpPr>
        <p:spPr>
          <a:xfrm>
            <a:off x="4136081" y="3254794"/>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sp>
        <p:nvSpPr>
          <p:cNvPr id="27" name="Rectangle 26">
            <a:extLst>
              <a:ext uri="{FF2B5EF4-FFF2-40B4-BE49-F238E27FC236}">
                <a16:creationId xmlns:a16="http://schemas.microsoft.com/office/drawing/2014/main" xmlns="" id="{FD1969BC-520F-4A9F-B226-7B54533AD00E}"/>
              </a:ext>
            </a:extLst>
          </p:cNvPr>
          <p:cNvSpPr/>
          <p:nvPr/>
        </p:nvSpPr>
        <p:spPr>
          <a:xfrm>
            <a:off x="6209045" y="2523672"/>
            <a:ext cx="1756034" cy="400110"/>
          </a:xfrm>
          <a:prstGeom prst="rect">
            <a:avLst/>
          </a:prstGeom>
          <a:noFill/>
          <a:ln>
            <a:noFill/>
          </a:ln>
        </p:spPr>
        <p:txBody>
          <a:bodyPr wrap="square">
            <a:spAutoFit/>
          </a:bodyPr>
          <a:lstStyle/>
          <a:p>
            <a:r>
              <a:rPr lang="fr-FR" sz="1000" dirty="0"/>
              <a:t>Ensemble des maisons de ventes (Base = 220)</a:t>
            </a:r>
          </a:p>
        </p:txBody>
      </p:sp>
      <p:sp>
        <p:nvSpPr>
          <p:cNvPr id="30" name="Rectangle 29">
            <a:extLst>
              <a:ext uri="{FF2B5EF4-FFF2-40B4-BE49-F238E27FC236}">
                <a16:creationId xmlns:a16="http://schemas.microsoft.com/office/drawing/2014/main" xmlns="" id="{7E8D2F76-B558-4598-AE89-8F32EC0A7C9E}"/>
              </a:ext>
            </a:extLst>
          </p:cNvPr>
          <p:cNvSpPr/>
          <p:nvPr/>
        </p:nvSpPr>
        <p:spPr>
          <a:xfrm>
            <a:off x="9433264" y="4665938"/>
            <a:ext cx="2436845" cy="400110"/>
          </a:xfrm>
          <a:prstGeom prst="rect">
            <a:avLst/>
          </a:prstGeom>
          <a:noFill/>
          <a:ln>
            <a:noFill/>
          </a:ln>
        </p:spPr>
        <p:txBody>
          <a:bodyPr wrap="square">
            <a:spAutoFit/>
          </a:bodyPr>
          <a:lstStyle/>
          <a:p>
            <a:r>
              <a:rPr lang="fr-FR" sz="1000" dirty="0"/>
              <a:t>Maisons de ventes présentes sur les réseaux sociaux (Base = 183)</a:t>
            </a:r>
          </a:p>
        </p:txBody>
      </p:sp>
      <p:sp>
        <p:nvSpPr>
          <p:cNvPr id="31" name="Rectangle 30">
            <a:extLst>
              <a:ext uri="{FF2B5EF4-FFF2-40B4-BE49-F238E27FC236}">
                <a16:creationId xmlns:a16="http://schemas.microsoft.com/office/drawing/2014/main" xmlns="" id="{98AC4D29-EF30-4F40-847F-793BBEA9CBC2}"/>
              </a:ext>
            </a:extLst>
          </p:cNvPr>
          <p:cNvSpPr/>
          <p:nvPr/>
        </p:nvSpPr>
        <p:spPr>
          <a:xfrm>
            <a:off x="407304" y="2520970"/>
            <a:ext cx="1756034" cy="400110"/>
          </a:xfrm>
          <a:prstGeom prst="rect">
            <a:avLst/>
          </a:prstGeom>
          <a:noFill/>
          <a:ln>
            <a:noFill/>
          </a:ln>
        </p:spPr>
        <p:txBody>
          <a:bodyPr wrap="square">
            <a:spAutoFit/>
          </a:bodyPr>
          <a:lstStyle/>
          <a:p>
            <a:r>
              <a:rPr lang="fr-FR" sz="1000" dirty="0"/>
              <a:t>Ensemble des maisons de ventes (Base = 220)</a:t>
            </a:r>
          </a:p>
        </p:txBody>
      </p:sp>
      <p:sp>
        <p:nvSpPr>
          <p:cNvPr id="16" name="Flèche : courbe vers la droite 15">
            <a:extLst>
              <a:ext uri="{FF2B5EF4-FFF2-40B4-BE49-F238E27FC236}">
                <a16:creationId xmlns:a16="http://schemas.microsoft.com/office/drawing/2014/main" xmlns="" id="{B58703DA-89D7-4DB1-9959-1E00CF8BC484}"/>
              </a:ext>
            </a:extLst>
          </p:cNvPr>
          <p:cNvSpPr/>
          <p:nvPr/>
        </p:nvSpPr>
        <p:spPr>
          <a:xfrm>
            <a:off x="6452488" y="3578675"/>
            <a:ext cx="977680" cy="1653634"/>
          </a:xfrm>
          <a:prstGeom prst="curvedRightArrow">
            <a:avLst>
              <a:gd name="adj1" fmla="val 11092"/>
              <a:gd name="adj2" fmla="val 50000"/>
              <a:gd name="adj3" fmla="val 25000"/>
            </a:avLst>
          </a:prstGeom>
          <a:solidFill>
            <a:srgbClr val="3EA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aphicFrame>
        <p:nvGraphicFramePr>
          <p:cNvPr id="32" name="Objet 31">
            <a:extLst>
              <a:ext uri="{FF2B5EF4-FFF2-40B4-BE49-F238E27FC236}">
                <a16:creationId xmlns:a16="http://schemas.microsoft.com/office/drawing/2014/main" xmlns="" id="{8622BDE6-804B-493D-8584-CF9F12A340A9}"/>
              </a:ext>
            </a:extLst>
          </p:cNvPr>
          <p:cNvGraphicFramePr>
            <a:graphicFrameLocks noChangeAspect="1"/>
          </p:cNvGraphicFramePr>
          <p:nvPr>
            <p:extLst>
              <p:ext uri="{D42A27DB-BD31-4B8C-83A1-F6EECF244321}">
                <p14:modId xmlns:p14="http://schemas.microsoft.com/office/powerpoint/2010/main" val="2221187463"/>
              </p:ext>
            </p:extLst>
          </p:nvPr>
        </p:nvGraphicFramePr>
        <p:xfrm>
          <a:off x="1623827" y="4417016"/>
          <a:ext cx="3543300" cy="2171700"/>
        </p:xfrm>
        <a:graphic>
          <a:graphicData uri="http://schemas.openxmlformats.org/presentationml/2006/ole">
            <mc:AlternateContent xmlns:mc="http://schemas.openxmlformats.org/markup-compatibility/2006">
              <mc:Choice xmlns:v="urn:schemas-microsoft-com:vml" Requires="v">
                <p:oleObj spid="_x0000_s21509" name="Worksheet" r:id="rId10" imgW="3543386" imgH="2171700" progId="Excel.Sheet.12">
                  <p:link updateAutomatic="1"/>
                </p:oleObj>
              </mc:Choice>
              <mc:Fallback>
                <p:oleObj name="Worksheet" r:id="rId10" imgW="3543386" imgH="2171700" progId="Excel.Sheet.12">
                  <p:link updateAutomatic="1"/>
                  <p:pic>
                    <p:nvPicPr>
                      <p:cNvPr id="32" name="Objet 31">
                        <a:extLst>
                          <a:ext uri="{FF2B5EF4-FFF2-40B4-BE49-F238E27FC236}">
                            <a16:creationId xmlns:a16="http://schemas.microsoft.com/office/drawing/2014/main" xmlns="" id="{8622BDE6-804B-493D-8584-CF9F12A340A9}"/>
                          </a:ext>
                        </a:extLst>
                      </p:cNvPr>
                      <p:cNvPicPr/>
                      <p:nvPr/>
                    </p:nvPicPr>
                    <p:blipFill>
                      <a:blip r:embed="rId11"/>
                      <a:stretch>
                        <a:fillRect/>
                      </a:stretch>
                    </p:blipFill>
                    <p:spPr>
                      <a:xfrm>
                        <a:off x="1623827" y="4417016"/>
                        <a:ext cx="3543300" cy="2171700"/>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xmlns="" id="{46CC5328-8F99-4299-B7C5-6592BF08EC13}"/>
              </a:ext>
            </a:extLst>
          </p:cNvPr>
          <p:cNvSpPr/>
          <p:nvPr/>
        </p:nvSpPr>
        <p:spPr>
          <a:xfrm>
            <a:off x="450022" y="4276402"/>
            <a:ext cx="4869512" cy="332864"/>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Réalisation de vidéo </a:t>
            </a:r>
          </a:p>
          <a:p>
            <a:pPr algn="ctr"/>
            <a:r>
              <a:rPr lang="fr-FR" sz="800" dirty="0"/>
              <a:t>pour le site Internet / les réseaux sociaux / une plateforme de vente </a:t>
            </a:r>
          </a:p>
        </p:txBody>
      </p:sp>
      <p:sp>
        <p:nvSpPr>
          <p:cNvPr id="34" name="Rectangle 33">
            <a:extLst>
              <a:ext uri="{FF2B5EF4-FFF2-40B4-BE49-F238E27FC236}">
                <a16:creationId xmlns:a16="http://schemas.microsoft.com/office/drawing/2014/main" xmlns="" id="{54BE8681-5DA3-49A4-AD0F-D29E410C1A42}"/>
              </a:ext>
            </a:extLst>
          </p:cNvPr>
          <p:cNvSpPr/>
          <p:nvPr/>
        </p:nvSpPr>
        <p:spPr>
          <a:xfrm>
            <a:off x="1899633" y="5351789"/>
            <a:ext cx="423514" cy="276999"/>
          </a:xfrm>
          <a:prstGeom prst="rect">
            <a:avLst/>
          </a:prstGeom>
        </p:spPr>
        <p:txBody>
          <a:bodyPr wrap="none">
            <a:spAutoFit/>
          </a:bodyPr>
          <a:lstStyle/>
          <a:p>
            <a:pPr algn="ctr"/>
            <a:r>
              <a:rPr lang="fr-FR" sz="1200" dirty="0"/>
              <a:t>Oui</a:t>
            </a:r>
          </a:p>
        </p:txBody>
      </p:sp>
      <p:sp>
        <p:nvSpPr>
          <p:cNvPr id="35" name="Rectangle 34">
            <a:extLst>
              <a:ext uri="{FF2B5EF4-FFF2-40B4-BE49-F238E27FC236}">
                <a16:creationId xmlns:a16="http://schemas.microsoft.com/office/drawing/2014/main" xmlns="" id="{E336914E-58D5-42BD-B1A8-E4F6CD7374DF}"/>
              </a:ext>
            </a:extLst>
          </p:cNvPr>
          <p:cNvSpPr/>
          <p:nvPr/>
        </p:nvSpPr>
        <p:spPr>
          <a:xfrm>
            <a:off x="4136081" y="5351789"/>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sp>
        <p:nvSpPr>
          <p:cNvPr id="36" name="Rectangle 35">
            <a:extLst>
              <a:ext uri="{FF2B5EF4-FFF2-40B4-BE49-F238E27FC236}">
                <a16:creationId xmlns:a16="http://schemas.microsoft.com/office/drawing/2014/main" xmlns="" id="{EE433AF9-AB65-4161-8D45-935ABE9C4846}"/>
              </a:ext>
            </a:extLst>
          </p:cNvPr>
          <p:cNvSpPr/>
          <p:nvPr/>
        </p:nvSpPr>
        <p:spPr>
          <a:xfrm>
            <a:off x="407304" y="4666387"/>
            <a:ext cx="2010853" cy="553998"/>
          </a:xfrm>
          <a:prstGeom prst="rect">
            <a:avLst/>
          </a:prstGeom>
          <a:noFill/>
          <a:ln>
            <a:noFill/>
          </a:ln>
        </p:spPr>
        <p:txBody>
          <a:bodyPr wrap="square">
            <a:spAutoFit/>
          </a:bodyPr>
          <a:lstStyle/>
          <a:p>
            <a:r>
              <a:rPr lang="fr-FR" sz="1000" dirty="0"/>
              <a:t>Maisons de ventes réalisant des ventes électroniques (Base = 207) </a:t>
            </a:r>
          </a:p>
        </p:txBody>
      </p:sp>
      <p:sp>
        <p:nvSpPr>
          <p:cNvPr id="37" name="Rectangle 36">
            <a:extLst>
              <a:ext uri="{FF2B5EF4-FFF2-40B4-BE49-F238E27FC236}">
                <a16:creationId xmlns:a16="http://schemas.microsoft.com/office/drawing/2014/main" xmlns="" id="{89E40F88-BA20-4261-9518-64B79CDD6A6D}"/>
              </a:ext>
            </a:extLst>
          </p:cNvPr>
          <p:cNvSpPr/>
          <p:nvPr/>
        </p:nvSpPr>
        <p:spPr>
          <a:xfrm>
            <a:off x="2699658" y="6197312"/>
            <a:ext cx="1215118" cy="584775"/>
          </a:xfrm>
          <a:prstGeom prst="rect">
            <a:avLst/>
          </a:prstGeom>
          <a:noFill/>
          <a:ln>
            <a:noFill/>
          </a:ln>
        </p:spPr>
        <p:txBody>
          <a:bodyPr wrap="square">
            <a:spAutoFit/>
          </a:bodyPr>
          <a:lstStyle/>
          <a:p>
            <a:r>
              <a:rPr lang="fr-FR" sz="1200" dirty="0"/>
              <a:t>Oui</a:t>
            </a:r>
          </a:p>
          <a:p>
            <a:r>
              <a:rPr lang="fr-FR" sz="1000" dirty="0"/>
              <a:t>Montant de vente 2019</a:t>
            </a:r>
          </a:p>
        </p:txBody>
      </p:sp>
      <p:pic>
        <p:nvPicPr>
          <p:cNvPr id="13" name="Graphique 12">
            <a:extLst>
              <a:ext uri="{FF2B5EF4-FFF2-40B4-BE49-F238E27FC236}">
                <a16:creationId xmlns:a16="http://schemas.microsoft.com/office/drawing/2014/main" xmlns="" id="{DBC23F4E-294A-4842-8485-FF3993E8558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408342" y="2020972"/>
            <a:ext cx="575896" cy="575896"/>
          </a:xfrm>
          <a:prstGeom prst="rect">
            <a:avLst/>
          </a:prstGeom>
        </p:spPr>
      </p:pic>
      <p:grpSp>
        <p:nvGrpSpPr>
          <p:cNvPr id="39" name="Groupe 38">
            <a:extLst>
              <a:ext uri="{FF2B5EF4-FFF2-40B4-BE49-F238E27FC236}">
                <a16:creationId xmlns:a16="http://schemas.microsoft.com/office/drawing/2014/main" xmlns="" id="{B0E9A402-44F2-4D91-B353-B957EE6DEB24}"/>
              </a:ext>
            </a:extLst>
          </p:cNvPr>
          <p:cNvGrpSpPr/>
          <p:nvPr/>
        </p:nvGrpSpPr>
        <p:grpSpPr>
          <a:xfrm>
            <a:off x="11117816" y="2097088"/>
            <a:ext cx="597817" cy="496263"/>
            <a:chOff x="1693864" y="2730479"/>
            <a:chExt cx="1126331" cy="926950"/>
          </a:xfrm>
        </p:grpSpPr>
        <p:pic>
          <p:nvPicPr>
            <p:cNvPr id="40" name="Graphique 39">
              <a:extLst>
                <a:ext uri="{FF2B5EF4-FFF2-40B4-BE49-F238E27FC236}">
                  <a16:creationId xmlns:a16="http://schemas.microsoft.com/office/drawing/2014/main" xmlns="" id="{579637F4-2C63-49B7-9677-8AD556882750}"/>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2107407" y="2865830"/>
              <a:ext cx="712788" cy="712788"/>
            </a:xfrm>
            <a:prstGeom prst="rect">
              <a:avLst/>
            </a:prstGeom>
          </p:spPr>
        </p:pic>
        <p:pic>
          <p:nvPicPr>
            <p:cNvPr id="41" name="Graphique 40">
              <a:extLst>
                <a:ext uri="{FF2B5EF4-FFF2-40B4-BE49-F238E27FC236}">
                  <a16:creationId xmlns:a16="http://schemas.microsoft.com/office/drawing/2014/main" xmlns="" id="{85CE3538-18A8-4D27-8AD6-E2AC91B08562}"/>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rot="9537288">
              <a:off x="1693864" y="2944641"/>
              <a:ext cx="712788" cy="712788"/>
            </a:xfrm>
            <a:prstGeom prst="rect">
              <a:avLst/>
            </a:prstGeom>
          </p:spPr>
        </p:pic>
        <p:pic>
          <p:nvPicPr>
            <p:cNvPr id="42" name="Graphique 41">
              <a:extLst>
                <a:ext uri="{FF2B5EF4-FFF2-40B4-BE49-F238E27FC236}">
                  <a16:creationId xmlns:a16="http://schemas.microsoft.com/office/drawing/2014/main" xmlns="" id="{344BE274-57C2-4AE5-A3C3-1C1657A2D87B}"/>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rot="13091532">
              <a:off x="1727169" y="2730479"/>
              <a:ext cx="712788" cy="712788"/>
            </a:xfrm>
            <a:prstGeom prst="rect">
              <a:avLst/>
            </a:prstGeom>
          </p:spPr>
        </p:pic>
      </p:grpSp>
      <p:pic>
        <p:nvPicPr>
          <p:cNvPr id="23" name="Graphique 22">
            <a:extLst>
              <a:ext uri="{FF2B5EF4-FFF2-40B4-BE49-F238E27FC236}">
                <a16:creationId xmlns:a16="http://schemas.microsoft.com/office/drawing/2014/main" xmlns="" id="{C126BC37-94DD-4988-80E0-04A13FC7DC8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5408342" y="4235410"/>
            <a:ext cx="363211" cy="363211"/>
          </a:xfrm>
          <a:prstGeom prst="rect">
            <a:avLst/>
          </a:prstGeom>
        </p:spPr>
      </p:pic>
    </p:spTree>
    <p:extLst>
      <p:ext uri="{BB962C8B-B14F-4D97-AF65-F5344CB8AC3E}">
        <p14:creationId xmlns:p14="http://schemas.microsoft.com/office/powerpoint/2010/main" val="699334557"/>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Clients acheteurs sur Internet</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37</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488100"/>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G3. Qui sont vos acheteurs sur Internet ?</a:t>
            </a:r>
          </a:p>
          <a:p>
            <a:pPr marL="0" indent="0">
              <a:spcBef>
                <a:spcPts val="0"/>
              </a:spcBef>
              <a:buNone/>
            </a:pPr>
            <a:r>
              <a:rPr lang="fr-FR" sz="1000" dirty="0"/>
              <a:t>G4. Parmi ces acheteurs, quelle est la part des acheteurs étrangers ?</a:t>
            </a:r>
          </a:p>
          <a:p>
            <a:pPr marL="0" indent="0">
              <a:spcBef>
                <a:spcPts val="0"/>
              </a:spcBef>
              <a:buNone/>
            </a:pPr>
            <a:r>
              <a:rPr lang="fr-FR" sz="1000" dirty="0"/>
              <a:t>C7. Pensez-vous que l’identification d’une diversité de typologies d’acheteurs pourrait vous aider à mieux cibler et attirer les acheteurs ?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9851885" cy="692497"/>
          </a:xfrm>
          <a:prstGeom prst="rect">
            <a:avLst/>
          </a:prstGeom>
        </p:spPr>
        <p:txBody>
          <a:bodyPr wrap="square">
            <a:spAutoFit/>
          </a:bodyPr>
          <a:lstStyle/>
          <a:p>
            <a:pPr marL="285750" lvl="0" indent="-285750">
              <a:buFont typeface="Arial" panose="020B0604020202020204" pitchFamily="34" charset="0"/>
              <a:buChar char="•"/>
            </a:pPr>
            <a:r>
              <a:rPr lang="fr-FR" sz="1300" dirty="0">
                <a:solidFill>
                  <a:srgbClr val="183A46"/>
                </a:solidFill>
                <a:ea typeface="Open Sans" panose="020B0606030504020204" pitchFamily="34" charset="0"/>
                <a:cs typeface="Open Sans" panose="020B0606030504020204" pitchFamily="34" charset="0"/>
              </a:rPr>
              <a:t>Pour la moitié des maisons de ventes professionnels et particuliers forment à part égale leur clientèle. Pour 20% des maisons de ventes ayant réalisé plus de 15 millions d’euros de montant de vente en 2019 , une majorité de clients professionnels.</a:t>
            </a:r>
          </a:p>
          <a:p>
            <a:pPr marL="285750" lvl="0" indent="-285750">
              <a:buFont typeface="Arial" panose="020B0604020202020204" pitchFamily="34" charset="0"/>
              <a:buChar char="•"/>
            </a:pPr>
            <a:r>
              <a:rPr kumimoji="0" lang="fr-FR" sz="13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rPr>
              <a:t>Une part plus élevée de clients acheteurs étrangers pour ces « grandes » maisons de ventes. </a:t>
            </a:r>
          </a:p>
        </p:txBody>
      </p:sp>
      <p:sp>
        <p:nvSpPr>
          <p:cNvPr id="8" name="Rectangle 7">
            <a:extLst>
              <a:ext uri="{FF2B5EF4-FFF2-40B4-BE49-F238E27FC236}">
                <a16:creationId xmlns:a16="http://schemas.microsoft.com/office/drawing/2014/main" xmlns="" id="{6F0289B8-9F2D-4FA3-9664-38BE35D5826F}"/>
              </a:ext>
            </a:extLst>
          </p:cNvPr>
          <p:cNvSpPr/>
          <p:nvPr/>
        </p:nvSpPr>
        <p:spPr>
          <a:xfrm>
            <a:off x="462993" y="2468460"/>
            <a:ext cx="355352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Profil des acheteurs</a:t>
            </a:r>
          </a:p>
        </p:txBody>
      </p:sp>
      <p:sp>
        <p:nvSpPr>
          <p:cNvPr id="10" name="Rectangle 9">
            <a:extLst>
              <a:ext uri="{FF2B5EF4-FFF2-40B4-BE49-F238E27FC236}">
                <a16:creationId xmlns:a16="http://schemas.microsoft.com/office/drawing/2014/main" xmlns="" id="{36007AC2-D446-4DD7-9B80-241A0019D7B1}"/>
              </a:ext>
            </a:extLst>
          </p:cNvPr>
          <p:cNvSpPr/>
          <p:nvPr/>
        </p:nvSpPr>
        <p:spPr>
          <a:xfrm>
            <a:off x="4319239" y="2468460"/>
            <a:ext cx="355352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Part des acheteurs étrangers</a:t>
            </a:r>
          </a:p>
        </p:txBody>
      </p:sp>
      <p:sp>
        <p:nvSpPr>
          <p:cNvPr id="11" name="Rectangle 10">
            <a:extLst>
              <a:ext uri="{FF2B5EF4-FFF2-40B4-BE49-F238E27FC236}">
                <a16:creationId xmlns:a16="http://schemas.microsoft.com/office/drawing/2014/main" xmlns="" id="{4A4A4161-3492-4BF3-9763-0FB037A4A611}"/>
              </a:ext>
            </a:extLst>
          </p:cNvPr>
          <p:cNvSpPr/>
          <p:nvPr/>
        </p:nvSpPr>
        <p:spPr>
          <a:xfrm>
            <a:off x="8087616" y="2468460"/>
            <a:ext cx="355352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Intérêt des typologies d’acheteurs pour attirer de nouveaux acheteurs </a:t>
            </a:r>
          </a:p>
        </p:txBody>
      </p:sp>
      <p:sp>
        <p:nvSpPr>
          <p:cNvPr id="14" name="Rectangle 13">
            <a:extLst>
              <a:ext uri="{FF2B5EF4-FFF2-40B4-BE49-F238E27FC236}">
                <a16:creationId xmlns:a16="http://schemas.microsoft.com/office/drawing/2014/main" xmlns="" id="{FE83AE95-67B1-4AA5-AD1A-20446BAC83A4}"/>
              </a:ext>
            </a:extLst>
          </p:cNvPr>
          <p:cNvSpPr/>
          <p:nvPr/>
        </p:nvSpPr>
        <p:spPr>
          <a:xfrm>
            <a:off x="368436" y="2076808"/>
            <a:ext cx="3950803" cy="246221"/>
          </a:xfrm>
          <a:prstGeom prst="rect">
            <a:avLst/>
          </a:prstGeom>
          <a:noFill/>
          <a:ln>
            <a:noFill/>
          </a:ln>
        </p:spPr>
        <p:txBody>
          <a:bodyPr wrap="square">
            <a:spAutoFit/>
          </a:bodyPr>
          <a:lstStyle/>
          <a:p>
            <a:r>
              <a:rPr lang="fr-FR" sz="1000" dirty="0"/>
              <a:t>Maisons de ventes réalisant des ventes électroniques (Base = 207) </a:t>
            </a:r>
          </a:p>
        </p:txBody>
      </p:sp>
      <p:graphicFrame>
        <p:nvGraphicFramePr>
          <p:cNvPr id="3" name="Objet 2">
            <a:extLst>
              <a:ext uri="{FF2B5EF4-FFF2-40B4-BE49-F238E27FC236}">
                <a16:creationId xmlns:a16="http://schemas.microsoft.com/office/drawing/2014/main" xmlns="" id="{6D12C225-AFF4-463B-BD1E-14D87521677E}"/>
              </a:ext>
            </a:extLst>
          </p:cNvPr>
          <p:cNvGraphicFramePr>
            <a:graphicFrameLocks noChangeAspect="1"/>
          </p:cNvGraphicFramePr>
          <p:nvPr>
            <p:extLst>
              <p:ext uri="{D42A27DB-BD31-4B8C-83A1-F6EECF244321}">
                <p14:modId xmlns:p14="http://schemas.microsoft.com/office/powerpoint/2010/main" val="1564993388"/>
              </p:ext>
            </p:extLst>
          </p:nvPr>
        </p:nvGraphicFramePr>
        <p:xfrm>
          <a:off x="368436" y="3487037"/>
          <a:ext cx="3812633" cy="2244598"/>
        </p:xfrm>
        <a:graphic>
          <a:graphicData uri="http://schemas.openxmlformats.org/presentationml/2006/ole">
            <mc:AlternateContent xmlns:mc="http://schemas.openxmlformats.org/markup-compatibility/2006">
              <mc:Choice xmlns:v="urn:schemas-microsoft-com:vml" Requires="v">
                <p:oleObj spid="_x0000_s22530" name="Worksheet" r:id="rId4" imgW="4562367" imgH="2686050" progId="Excel.Sheet.12">
                  <p:link updateAutomatic="1"/>
                </p:oleObj>
              </mc:Choice>
              <mc:Fallback>
                <p:oleObj name="Worksheet" r:id="rId4" imgW="4562367" imgH="2686050" progId="Excel.Sheet.12">
                  <p:link updateAutomatic="1"/>
                  <p:pic>
                    <p:nvPicPr>
                      <p:cNvPr id="0" name=""/>
                      <p:cNvPicPr/>
                      <p:nvPr/>
                    </p:nvPicPr>
                    <p:blipFill>
                      <a:blip r:embed="rId5"/>
                      <a:stretch>
                        <a:fillRect/>
                      </a:stretch>
                    </p:blipFill>
                    <p:spPr>
                      <a:xfrm>
                        <a:off x="368436" y="3487037"/>
                        <a:ext cx="3812633" cy="2244598"/>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xmlns="" id="{C9305970-EDD1-4D1D-B672-2F1726257974}"/>
              </a:ext>
            </a:extLst>
          </p:cNvPr>
          <p:cNvGraphicFramePr>
            <a:graphicFrameLocks noChangeAspect="1"/>
          </p:cNvGraphicFramePr>
          <p:nvPr>
            <p:extLst>
              <p:ext uri="{D42A27DB-BD31-4B8C-83A1-F6EECF244321}">
                <p14:modId xmlns:p14="http://schemas.microsoft.com/office/powerpoint/2010/main" val="2021465016"/>
              </p:ext>
            </p:extLst>
          </p:nvPr>
        </p:nvGraphicFramePr>
        <p:xfrm>
          <a:off x="4274983" y="3231338"/>
          <a:ext cx="3812633" cy="2284396"/>
        </p:xfrm>
        <a:graphic>
          <a:graphicData uri="http://schemas.openxmlformats.org/presentationml/2006/ole">
            <mc:AlternateContent xmlns:mc="http://schemas.openxmlformats.org/markup-compatibility/2006">
              <mc:Choice xmlns:v="urn:schemas-microsoft-com:vml" Requires="v">
                <p:oleObj spid="_x0000_s22531" name="Worksheet" r:id="rId6" imgW="4562367" imgH="2733560" progId="Excel.Sheet.12">
                  <p:link updateAutomatic="1"/>
                </p:oleObj>
              </mc:Choice>
              <mc:Fallback>
                <p:oleObj name="Worksheet" r:id="rId6" imgW="4562367" imgH="2733560" progId="Excel.Sheet.12">
                  <p:link updateAutomatic="1"/>
                  <p:pic>
                    <p:nvPicPr>
                      <p:cNvPr id="0" name=""/>
                      <p:cNvPicPr/>
                      <p:nvPr/>
                    </p:nvPicPr>
                    <p:blipFill>
                      <a:blip r:embed="rId7"/>
                      <a:stretch>
                        <a:fillRect/>
                      </a:stretch>
                    </p:blipFill>
                    <p:spPr>
                      <a:xfrm>
                        <a:off x="4274983" y="3231338"/>
                        <a:ext cx="3812633" cy="2284396"/>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xmlns="" id="{1B1384B5-086C-4549-9C64-A23E5849E152}"/>
              </a:ext>
            </a:extLst>
          </p:cNvPr>
          <p:cNvGraphicFramePr>
            <a:graphicFrameLocks noChangeAspect="1"/>
          </p:cNvGraphicFramePr>
          <p:nvPr>
            <p:extLst>
              <p:ext uri="{D42A27DB-BD31-4B8C-83A1-F6EECF244321}">
                <p14:modId xmlns:p14="http://schemas.microsoft.com/office/powerpoint/2010/main" val="1986882646"/>
              </p:ext>
            </p:extLst>
          </p:nvPr>
        </p:nvGraphicFramePr>
        <p:xfrm>
          <a:off x="8097838" y="3700873"/>
          <a:ext cx="3543300" cy="2171700"/>
        </p:xfrm>
        <a:graphic>
          <a:graphicData uri="http://schemas.openxmlformats.org/presentationml/2006/ole">
            <mc:AlternateContent xmlns:mc="http://schemas.openxmlformats.org/markup-compatibility/2006">
              <mc:Choice xmlns:v="urn:schemas-microsoft-com:vml" Requires="v">
                <p:oleObj spid="_x0000_s22532" name="Worksheet" r:id="rId8" imgW="3543386" imgH="2171700" progId="Excel.Sheet.12">
                  <p:link updateAutomatic="1"/>
                </p:oleObj>
              </mc:Choice>
              <mc:Fallback>
                <p:oleObj name="Worksheet" r:id="rId8" imgW="3543386" imgH="2171700" progId="Excel.Sheet.12">
                  <p:link updateAutomatic="1"/>
                  <p:pic>
                    <p:nvPicPr>
                      <p:cNvPr id="0" name=""/>
                      <p:cNvPicPr/>
                      <p:nvPr/>
                    </p:nvPicPr>
                    <p:blipFill>
                      <a:blip r:embed="rId9"/>
                      <a:stretch>
                        <a:fillRect/>
                      </a:stretch>
                    </p:blipFill>
                    <p:spPr>
                      <a:xfrm>
                        <a:off x="8097838" y="3700873"/>
                        <a:ext cx="3543300" cy="2171700"/>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xmlns="" id="{D87614AD-240B-47F1-9E3B-FEF3F8B5D974}"/>
              </a:ext>
            </a:extLst>
          </p:cNvPr>
          <p:cNvSpPr/>
          <p:nvPr/>
        </p:nvSpPr>
        <p:spPr>
          <a:xfrm>
            <a:off x="8419558" y="4644572"/>
            <a:ext cx="423514" cy="276999"/>
          </a:xfrm>
          <a:prstGeom prst="rect">
            <a:avLst/>
          </a:prstGeom>
        </p:spPr>
        <p:txBody>
          <a:bodyPr wrap="none">
            <a:spAutoFit/>
          </a:bodyPr>
          <a:lstStyle/>
          <a:p>
            <a:pPr algn="ctr"/>
            <a:r>
              <a:rPr lang="fr-FR" sz="1200" dirty="0"/>
              <a:t>Oui</a:t>
            </a:r>
          </a:p>
        </p:txBody>
      </p:sp>
      <p:sp>
        <p:nvSpPr>
          <p:cNvPr id="17" name="Rectangle 16">
            <a:extLst>
              <a:ext uri="{FF2B5EF4-FFF2-40B4-BE49-F238E27FC236}">
                <a16:creationId xmlns:a16="http://schemas.microsoft.com/office/drawing/2014/main" xmlns="" id="{0E37E68F-E904-4A11-B983-8FE4FEA77894}"/>
              </a:ext>
            </a:extLst>
          </p:cNvPr>
          <p:cNvSpPr/>
          <p:nvPr/>
        </p:nvSpPr>
        <p:spPr>
          <a:xfrm>
            <a:off x="10656006" y="4644572"/>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sp>
        <p:nvSpPr>
          <p:cNvPr id="15" name="Rectangle 14">
            <a:extLst>
              <a:ext uri="{FF2B5EF4-FFF2-40B4-BE49-F238E27FC236}">
                <a16:creationId xmlns:a16="http://schemas.microsoft.com/office/drawing/2014/main" xmlns="" id="{508C37D8-8DE4-4536-9C41-2B42F8B9D47F}"/>
              </a:ext>
            </a:extLst>
          </p:cNvPr>
          <p:cNvSpPr/>
          <p:nvPr/>
        </p:nvSpPr>
        <p:spPr>
          <a:xfrm>
            <a:off x="3888951" y="5790783"/>
            <a:ext cx="1855942" cy="461665"/>
          </a:xfrm>
          <a:prstGeom prst="rect">
            <a:avLst/>
          </a:prstGeom>
        </p:spPr>
        <p:txBody>
          <a:bodyPr wrap="square">
            <a:spAutoFit/>
          </a:bodyPr>
          <a:lstStyle/>
          <a:p>
            <a:pPr algn="ctr"/>
            <a:r>
              <a:rPr lang="fr-FR" sz="800" dirty="0">
                <a:solidFill>
                  <a:srgbClr val="00B050"/>
                </a:solidFill>
              </a:rPr>
              <a:t>80% </a:t>
            </a:r>
            <a:r>
              <a:rPr lang="fr-FR" sz="800" dirty="0"/>
              <a:t>pour les maisons de ventes ayant réalisé un montant de ventes de ≤ 2 M€ en 2019</a:t>
            </a:r>
          </a:p>
        </p:txBody>
      </p:sp>
      <p:sp>
        <p:nvSpPr>
          <p:cNvPr id="19" name="Rectangle 18">
            <a:extLst>
              <a:ext uri="{FF2B5EF4-FFF2-40B4-BE49-F238E27FC236}">
                <a16:creationId xmlns:a16="http://schemas.microsoft.com/office/drawing/2014/main" xmlns="" id="{88F3052F-441F-427F-860D-6B4721647497}"/>
              </a:ext>
            </a:extLst>
          </p:cNvPr>
          <p:cNvSpPr/>
          <p:nvPr/>
        </p:nvSpPr>
        <p:spPr>
          <a:xfrm>
            <a:off x="68456" y="5790783"/>
            <a:ext cx="1704588" cy="461665"/>
          </a:xfrm>
          <a:prstGeom prst="rect">
            <a:avLst/>
          </a:prstGeom>
        </p:spPr>
        <p:txBody>
          <a:bodyPr wrap="square">
            <a:spAutoFit/>
          </a:bodyPr>
          <a:lstStyle/>
          <a:p>
            <a:pPr algn="ctr"/>
            <a:r>
              <a:rPr lang="fr-FR" sz="800" dirty="0">
                <a:solidFill>
                  <a:srgbClr val="00B050"/>
                </a:solidFill>
              </a:rPr>
              <a:t>20% </a:t>
            </a:r>
            <a:r>
              <a:rPr lang="fr-FR" sz="800" dirty="0"/>
              <a:t>pour les maisons de ventes ayant réalisé un montant de ventes de ≤ 2 M€ en 2019</a:t>
            </a:r>
          </a:p>
        </p:txBody>
      </p:sp>
      <p:cxnSp>
        <p:nvCxnSpPr>
          <p:cNvPr id="21" name="Connecteur droit 20">
            <a:extLst>
              <a:ext uri="{FF2B5EF4-FFF2-40B4-BE49-F238E27FC236}">
                <a16:creationId xmlns:a16="http://schemas.microsoft.com/office/drawing/2014/main" xmlns="" id="{BAC25CCD-9FC7-4F7E-8CEE-FBE1198F63C7}"/>
              </a:ext>
            </a:extLst>
          </p:cNvPr>
          <p:cNvCxnSpPr>
            <a:cxnSpLocks/>
          </p:cNvCxnSpPr>
          <p:nvPr/>
        </p:nvCxnSpPr>
        <p:spPr>
          <a:xfrm>
            <a:off x="913414" y="5597525"/>
            <a:ext cx="0" cy="178736"/>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xmlns="" id="{BC38767F-C77A-4D47-BBB6-5F02C28C4FA4}"/>
              </a:ext>
            </a:extLst>
          </p:cNvPr>
          <p:cNvCxnSpPr>
            <a:cxnSpLocks/>
          </p:cNvCxnSpPr>
          <p:nvPr/>
        </p:nvCxnSpPr>
        <p:spPr>
          <a:xfrm>
            <a:off x="4799614" y="5597525"/>
            <a:ext cx="0" cy="178736"/>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xmlns="" id="{3308D6E2-EAD5-4D7E-8C5B-63A16AED9310}"/>
              </a:ext>
            </a:extLst>
          </p:cNvPr>
          <p:cNvSpPr/>
          <p:nvPr/>
        </p:nvSpPr>
        <p:spPr>
          <a:xfrm>
            <a:off x="5721350" y="5790783"/>
            <a:ext cx="1803013" cy="461665"/>
          </a:xfrm>
          <a:prstGeom prst="rect">
            <a:avLst/>
          </a:prstGeom>
        </p:spPr>
        <p:txBody>
          <a:bodyPr wrap="square">
            <a:spAutoFit/>
          </a:bodyPr>
          <a:lstStyle/>
          <a:p>
            <a:pPr algn="ctr"/>
            <a:r>
              <a:rPr lang="fr-FR" sz="800" dirty="0">
                <a:solidFill>
                  <a:srgbClr val="00B050"/>
                </a:solidFill>
              </a:rPr>
              <a:t>56% </a:t>
            </a:r>
            <a:r>
              <a:rPr lang="fr-FR" sz="800" dirty="0"/>
              <a:t>pour les maisons de ventes ayant réalisé un montant de ventes de + 15 M€ en 2019</a:t>
            </a:r>
          </a:p>
        </p:txBody>
      </p:sp>
      <p:cxnSp>
        <p:nvCxnSpPr>
          <p:cNvPr id="24" name="Connecteur droit 23">
            <a:extLst>
              <a:ext uri="{FF2B5EF4-FFF2-40B4-BE49-F238E27FC236}">
                <a16:creationId xmlns:a16="http://schemas.microsoft.com/office/drawing/2014/main" xmlns="" id="{AEDB7398-06E2-4059-8739-4E86F8691F8D}"/>
              </a:ext>
            </a:extLst>
          </p:cNvPr>
          <p:cNvCxnSpPr>
            <a:cxnSpLocks/>
          </p:cNvCxnSpPr>
          <p:nvPr/>
        </p:nvCxnSpPr>
        <p:spPr>
          <a:xfrm>
            <a:off x="6622064" y="5597525"/>
            <a:ext cx="0" cy="178736"/>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27" name="Groupe 26">
            <a:extLst>
              <a:ext uri="{FF2B5EF4-FFF2-40B4-BE49-F238E27FC236}">
                <a16:creationId xmlns:a16="http://schemas.microsoft.com/office/drawing/2014/main" xmlns="" id="{A11BCFD9-26A6-495D-89D0-C461A3D7C490}"/>
              </a:ext>
            </a:extLst>
          </p:cNvPr>
          <p:cNvGrpSpPr/>
          <p:nvPr/>
        </p:nvGrpSpPr>
        <p:grpSpPr>
          <a:xfrm>
            <a:off x="10393362" y="297190"/>
            <a:ext cx="1211263" cy="1196976"/>
            <a:chOff x="1265237" y="3095624"/>
            <a:chExt cx="1489075" cy="1489075"/>
          </a:xfrm>
        </p:grpSpPr>
        <p:grpSp>
          <p:nvGrpSpPr>
            <p:cNvPr id="28" name="Groupe 27">
              <a:extLst>
                <a:ext uri="{FF2B5EF4-FFF2-40B4-BE49-F238E27FC236}">
                  <a16:creationId xmlns:a16="http://schemas.microsoft.com/office/drawing/2014/main" xmlns="" id="{57F9EC77-AD95-42A6-B7F0-CBBEF818EA59}"/>
                </a:ext>
              </a:extLst>
            </p:cNvPr>
            <p:cNvGrpSpPr/>
            <p:nvPr/>
          </p:nvGrpSpPr>
          <p:grpSpPr>
            <a:xfrm>
              <a:off x="1265237" y="3095624"/>
              <a:ext cx="1489075" cy="1489075"/>
              <a:chOff x="1265237" y="3095624"/>
              <a:chExt cx="1489075" cy="1489075"/>
            </a:xfrm>
          </p:grpSpPr>
          <p:pic>
            <p:nvPicPr>
              <p:cNvPr id="30" name="Graphique 29">
                <a:extLst>
                  <a:ext uri="{FF2B5EF4-FFF2-40B4-BE49-F238E27FC236}">
                    <a16:creationId xmlns:a16="http://schemas.microsoft.com/office/drawing/2014/main" xmlns="" id="{97C36746-E4E1-4054-AD34-AAF52F21104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65237" y="3095624"/>
                <a:ext cx="1489075" cy="1489075"/>
              </a:xfrm>
              <a:prstGeom prst="rect">
                <a:avLst/>
              </a:prstGeom>
            </p:spPr>
          </p:pic>
          <p:sp>
            <p:nvSpPr>
              <p:cNvPr id="31" name="Rectangle 30">
                <a:extLst>
                  <a:ext uri="{FF2B5EF4-FFF2-40B4-BE49-F238E27FC236}">
                    <a16:creationId xmlns:a16="http://schemas.microsoft.com/office/drawing/2014/main" xmlns="" id="{BFB7ABA8-2ABD-4B4C-BD83-FECFBD1AF62F}"/>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9" name="Graphique 28">
              <a:extLst>
                <a:ext uri="{FF2B5EF4-FFF2-40B4-BE49-F238E27FC236}">
                  <a16:creationId xmlns:a16="http://schemas.microsoft.com/office/drawing/2014/main" xmlns="" id="{8B9D1FB2-A5F6-4A06-A70D-B01A05516F40}"/>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660525" y="3254474"/>
              <a:ext cx="679251" cy="679251"/>
            </a:xfrm>
            <a:prstGeom prst="rect">
              <a:avLst/>
            </a:prstGeom>
          </p:spPr>
        </p:pic>
      </p:grpSp>
    </p:spTree>
    <p:extLst>
      <p:ext uri="{BB962C8B-B14F-4D97-AF65-F5344CB8AC3E}">
        <p14:creationId xmlns:p14="http://schemas.microsoft.com/office/powerpoint/2010/main" val="3258597938"/>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Atouts des maisons de ventes</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38</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432828"/>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G14. Lors de ventes sur Internet, selon-vous quels sont vos atouts par rapport aux autres vendeurs e-commerce (non commissaires-priseurs) proposant des biens similaires ?</a:t>
            </a:r>
          </a:p>
          <a:p>
            <a:pPr marL="0" indent="0">
              <a:spcBef>
                <a:spcPts val="0"/>
              </a:spcBef>
              <a:buNone/>
            </a:pPr>
            <a:r>
              <a:rPr lang="fr-FR" sz="1000" dirty="0"/>
              <a:t>G15. Quels sont selon vous, vos principaux concurrents sur le net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9930369" cy="1077218"/>
          </a:xfrm>
          <a:prstGeom prst="rect">
            <a:avLst/>
          </a:prstGeom>
        </p:spPr>
        <p:txBody>
          <a:bodyPr wrap="square">
            <a:spAutoFit/>
          </a:bodyPr>
          <a:lstStyle/>
          <a:p>
            <a:pPr marL="28575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Par rapport aux acteurs généralistes du e-commerce, la force des maisons de ventes résident, selon elles, d’abord dans la qualité de leur offre et leur statut de </a:t>
            </a:r>
            <a:r>
              <a:rPr lang="fr-FR" sz="1600" dirty="0"/>
              <a:t>commissaire-priseur. </a:t>
            </a:r>
          </a:p>
          <a:p>
            <a:pPr marL="285750" indent="-285750">
              <a:buFont typeface="Arial" panose="020B0604020202020204" pitchFamily="34" charset="0"/>
              <a:buChar char="•"/>
            </a:pPr>
            <a:r>
              <a:rPr lang="fr-FR" sz="1600" dirty="0"/>
              <a:t>Les sites de courtage d'enchères en ligne sont perçus comme leurs principaux concurrents. </a:t>
            </a:r>
          </a:p>
          <a:p>
            <a:pPr marL="285750" lvl="0" indent="-285750">
              <a:buFont typeface="Arial" panose="020B0604020202020204" pitchFamily="34" charset="0"/>
              <a:buChar char="•"/>
            </a:pP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xmlns="" id="{55597CF2-9EBC-4648-B88A-45A2B647D25D}"/>
              </a:ext>
            </a:extLst>
          </p:cNvPr>
          <p:cNvSpPr/>
          <p:nvPr/>
        </p:nvSpPr>
        <p:spPr>
          <a:xfrm>
            <a:off x="368436" y="2019301"/>
            <a:ext cx="4404286" cy="246221"/>
          </a:xfrm>
          <a:prstGeom prst="rect">
            <a:avLst/>
          </a:prstGeom>
          <a:noFill/>
          <a:ln>
            <a:noFill/>
          </a:ln>
        </p:spPr>
        <p:txBody>
          <a:bodyPr wrap="square">
            <a:spAutoFit/>
          </a:bodyPr>
          <a:lstStyle/>
          <a:p>
            <a:r>
              <a:rPr lang="fr-FR" sz="1000" dirty="0"/>
              <a:t>Maisons de ventes réalisant des ventes électroniques (Base = 207) </a:t>
            </a:r>
          </a:p>
        </p:txBody>
      </p:sp>
      <p:graphicFrame>
        <p:nvGraphicFramePr>
          <p:cNvPr id="5" name="Objet 4">
            <a:extLst>
              <a:ext uri="{FF2B5EF4-FFF2-40B4-BE49-F238E27FC236}">
                <a16:creationId xmlns:a16="http://schemas.microsoft.com/office/drawing/2014/main" xmlns="" id="{D2EEE0D8-1192-4486-B1BF-B0685ADEA179}"/>
              </a:ext>
            </a:extLst>
          </p:cNvPr>
          <p:cNvGraphicFramePr>
            <a:graphicFrameLocks noChangeAspect="1"/>
          </p:cNvGraphicFramePr>
          <p:nvPr>
            <p:extLst>
              <p:ext uri="{D42A27DB-BD31-4B8C-83A1-F6EECF244321}">
                <p14:modId xmlns:p14="http://schemas.microsoft.com/office/powerpoint/2010/main" val="1327866134"/>
              </p:ext>
            </p:extLst>
          </p:nvPr>
        </p:nvGraphicFramePr>
        <p:xfrm>
          <a:off x="166688" y="2884488"/>
          <a:ext cx="6143625" cy="3505200"/>
        </p:xfrm>
        <a:graphic>
          <a:graphicData uri="http://schemas.openxmlformats.org/presentationml/2006/ole">
            <mc:AlternateContent xmlns:mc="http://schemas.openxmlformats.org/markup-compatibility/2006">
              <mc:Choice xmlns:v="urn:schemas-microsoft-com:vml" Requires="v">
                <p:oleObj spid="_x0000_s23554" name="Worksheet" r:id="rId4" imgW="6143474" imgH="3505085" progId="Excel.Sheet.12">
                  <p:link updateAutomatic="1"/>
                </p:oleObj>
              </mc:Choice>
              <mc:Fallback>
                <p:oleObj name="Worksheet" r:id="rId4" imgW="6143474" imgH="3505085" progId="Excel.Sheet.12">
                  <p:link updateAutomatic="1"/>
                  <p:pic>
                    <p:nvPicPr>
                      <p:cNvPr id="0" name=""/>
                      <p:cNvPicPr/>
                      <p:nvPr/>
                    </p:nvPicPr>
                    <p:blipFill>
                      <a:blip r:embed="rId5"/>
                      <a:stretch>
                        <a:fillRect/>
                      </a:stretch>
                    </p:blipFill>
                    <p:spPr>
                      <a:xfrm>
                        <a:off x="166688" y="2884488"/>
                        <a:ext cx="6143625" cy="3505200"/>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xmlns="" id="{DA9BDC0E-BCB5-469F-B398-D0FE7125E204}"/>
              </a:ext>
            </a:extLst>
          </p:cNvPr>
          <p:cNvGraphicFramePr>
            <a:graphicFrameLocks noChangeAspect="1"/>
          </p:cNvGraphicFramePr>
          <p:nvPr>
            <p:extLst>
              <p:ext uri="{D42A27DB-BD31-4B8C-83A1-F6EECF244321}">
                <p14:modId xmlns:p14="http://schemas.microsoft.com/office/powerpoint/2010/main" val="3432868802"/>
              </p:ext>
            </p:extLst>
          </p:nvPr>
        </p:nvGraphicFramePr>
        <p:xfrm>
          <a:off x="6934200" y="3057525"/>
          <a:ext cx="5257800" cy="2790825"/>
        </p:xfrm>
        <a:graphic>
          <a:graphicData uri="http://schemas.openxmlformats.org/presentationml/2006/ole">
            <mc:AlternateContent xmlns:mc="http://schemas.openxmlformats.org/markup-compatibility/2006">
              <mc:Choice xmlns:v="urn:schemas-microsoft-com:vml" Requires="v">
                <p:oleObj spid="_x0000_s23555" name="Worksheet" r:id="rId6" imgW="5257972" imgH="2790710" progId="Excel.Sheet.12">
                  <p:link updateAutomatic="1"/>
                </p:oleObj>
              </mc:Choice>
              <mc:Fallback>
                <p:oleObj name="Worksheet" r:id="rId6" imgW="5257972" imgH="2790710" progId="Excel.Sheet.12">
                  <p:link updateAutomatic="1"/>
                  <p:pic>
                    <p:nvPicPr>
                      <p:cNvPr id="0" name=""/>
                      <p:cNvPicPr/>
                      <p:nvPr/>
                    </p:nvPicPr>
                    <p:blipFill>
                      <a:blip r:embed="rId7"/>
                      <a:stretch>
                        <a:fillRect/>
                      </a:stretch>
                    </p:blipFill>
                    <p:spPr>
                      <a:xfrm>
                        <a:off x="6934200" y="3057525"/>
                        <a:ext cx="5257800" cy="2790825"/>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xmlns="" id="{214D6C93-9BC0-4209-849B-F22198A68F32}"/>
              </a:ext>
            </a:extLst>
          </p:cNvPr>
          <p:cNvSpPr/>
          <p:nvPr/>
        </p:nvSpPr>
        <p:spPr>
          <a:xfrm>
            <a:off x="1475678" y="2253523"/>
            <a:ext cx="355352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Atouts par rapport </a:t>
            </a:r>
          </a:p>
          <a:p>
            <a:pPr algn="ctr"/>
            <a:r>
              <a:rPr lang="fr-FR" sz="1200" dirty="0"/>
              <a:t>aux autres vendeurs e-commerce </a:t>
            </a:r>
          </a:p>
        </p:txBody>
      </p:sp>
      <p:sp>
        <p:nvSpPr>
          <p:cNvPr id="15" name="Rectangle 14">
            <a:extLst>
              <a:ext uri="{FF2B5EF4-FFF2-40B4-BE49-F238E27FC236}">
                <a16:creationId xmlns:a16="http://schemas.microsoft.com/office/drawing/2014/main" xmlns="" id="{AAB62DF8-6D20-43FF-8E9E-7DBAC97109FD}"/>
              </a:ext>
            </a:extLst>
          </p:cNvPr>
          <p:cNvSpPr/>
          <p:nvPr/>
        </p:nvSpPr>
        <p:spPr>
          <a:xfrm>
            <a:off x="7164039" y="2253523"/>
            <a:ext cx="355352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Principaux concurrents</a:t>
            </a:r>
          </a:p>
        </p:txBody>
      </p:sp>
      <p:graphicFrame>
        <p:nvGraphicFramePr>
          <p:cNvPr id="10" name="Tableau 9">
            <a:extLst>
              <a:ext uri="{FF2B5EF4-FFF2-40B4-BE49-F238E27FC236}">
                <a16:creationId xmlns:a16="http://schemas.microsoft.com/office/drawing/2014/main" xmlns="" id="{BF5C1589-B942-4C68-AC1F-2C2C1A0B63DC}"/>
              </a:ext>
            </a:extLst>
          </p:cNvPr>
          <p:cNvGraphicFramePr>
            <a:graphicFrameLocks noGrp="1"/>
          </p:cNvGraphicFramePr>
          <p:nvPr>
            <p:extLst>
              <p:ext uri="{D42A27DB-BD31-4B8C-83A1-F6EECF244321}">
                <p14:modId xmlns:p14="http://schemas.microsoft.com/office/powerpoint/2010/main" val="1974401635"/>
              </p:ext>
            </p:extLst>
          </p:nvPr>
        </p:nvGraphicFramePr>
        <p:xfrm>
          <a:off x="6024563" y="3289300"/>
          <a:ext cx="3539776" cy="2373155"/>
        </p:xfrm>
        <a:graphic>
          <a:graphicData uri="http://schemas.openxmlformats.org/drawingml/2006/table">
            <a:tbl>
              <a:tblPr>
                <a:tableStyleId>{5C22544A-7EE6-4342-B048-85BDC9FD1C3A}</a:tableStyleId>
              </a:tblPr>
              <a:tblGrid>
                <a:gridCol w="3539776">
                  <a:extLst>
                    <a:ext uri="{9D8B030D-6E8A-4147-A177-3AD203B41FA5}">
                      <a16:colId xmlns:a16="http://schemas.microsoft.com/office/drawing/2014/main" xmlns="" val="1817510201"/>
                    </a:ext>
                  </a:extLst>
                </a:gridCol>
              </a:tblGrid>
              <a:tr h="504927">
                <a:tc>
                  <a:txBody>
                    <a:bodyPr/>
                    <a:lstStyle/>
                    <a:p>
                      <a:pPr algn="r" fontAlgn="ctr"/>
                      <a:r>
                        <a:rPr lang="fr-FR" sz="1200" u="none" strike="noStrike" dirty="0">
                          <a:effectLst/>
                        </a:rPr>
                        <a:t>Plateformes de vente </a:t>
                      </a:r>
                      <a:r>
                        <a:rPr lang="fr-FR" sz="1200" b="1" u="none" strike="noStrike" kern="1200" dirty="0">
                          <a:solidFill>
                            <a:srgbClr val="3EAD95"/>
                          </a:solidFill>
                          <a:effectLst/>
                          <a:latin typeface="+mn-lt"/>
                          <a:ea typeface="+mn-ea"/>
                          <a:cs typeface="+mn-cs"/>
                        </a:rPr>
                        <a:t>généralistes</a:t>
                      </a:r>
                      <a:r>
                        <a:rPr lang="fr-FR" sz="1200" u="none" strike="noStrike" dirty="0">
                          <a:effectLst/>
                        </a:rPr>
                        <a:t> </a:t>
                      </a:r>
                    </a:p>
                    <a:p>
                      <a:pPr algn="r" fontAlgn="ctr"/>
                      <a:r>
                        <a:rPr lang="fr-FR" sz="1000" u="none" strike="noStrike" dirty="0">
                          <a:effectLst/>
                        </a:rPr>
                        <a:t>(ex : Amazon ; Le Bon Coin..)</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818379107"/>
                  </a:ext>
                </a:extLst>
              </a:tr>
              <a:tr h="504927">
                <a:tc>
                  <a:txBody>
                    <a:bodyPr/>
                    <a:lstStyle/>
                    <a:p>
                      <a:pPr algn="r" fontAlgn="ctr"/>
                      <a:r>
                        <a:rPr lang="fr-FR" sz="1200" u="none" strike="noStrike" dirty="0">
                          <a:effectLst/>
                        </a:rPr>
                        <a:t>Sites de </a:t>
                      </a:r>
                      <a:r>
                        <a:rPr lang="fr-FR" sz="1200" b="1" u="none" strike="noStrike" kern="1200" dirty="0">
                          <a:solidFill>
                            <a:srgbClr val="3EAD95"/>
                          </a:solidFill>
                          <a:effectLst/>
                          <a:latin typeface="+mn-lt"/>
                          <a:ea typeface="+mn-ea"/>
                          <a:cs typeface="+mn-cs"/>
                        </a:rPr>
                        <a:t>courtage</a:t>
                      </a:r>
                      <a:r>
                        <a:rPr lang="fr-FR" sz="1200" u="none" strike="noStrike" dirty="0">
                          <a:effectLst/>
                        </a:rPr>
                        <a:t> d'enchères en ligne </a:t>
                      </a:r>
                    </a:p>
                    <a:p>
                      <a:pPr algn="r" fontAlgn="ctr"/>
                      <a:r>
                        <a:rPr lang="fr-FR" sz="1000" u="none" strike="noStrike" dirty="0">
                          <a:effectLst/>
                        </a:rPr>
                        <a:t>(ex : </a:t>
                      </a:r>
                      <a:r>
                        <a:rPr lang="fr-FR" sz="1000" u="none" strike="noStrike" dirty="0" err="1">
                          <a:effectLst/>
                        </a:rPr>
                        <a:t>e-bay</a:t>
                      </a:r>
                      <a:r>
                        <a:rPr lang="fr-FR" sz="1000" u="none" strike="noStrike" dirty="0">
                          <a:effectLst/>
                        </a:rPr>
                        <a:t>, Catawiki.fr..)</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416030565"/>
                  </a:ext>
                </a:extLst>
              </a:tr>
              <a:tr h="858374">
                <a:tc>
                  <a:txBody>
                    <a:bodyPr/>
                    <a:lstStyle/>
                    <a:p>
                      <a:pPr algn="r" fontAlgn="ctr"/>
                      <a:r>
                        <a:rPr lang="fr-FR" sz="1200" u="none" strike="noStrike" dirty="0">
                          <a:effectLst/>
                        </a:rPr>
                        <a:t>Sites </a:t>
                      </a:r>
                      <a:r>
                        <a:rPr lang="fr-FR" sz="1200" b="1" u="none" strike="noStrike" kern="1200" dirty="0">
                          <a:solidFill>
                            <a:srgbClr val="3EAD95"/>
                          </a:solidFill>
                          <a:effectLst/>
                          <a:latin typeface="+mn-lt"/>
                          <a:ea typeface="+mn-ea"/>
                          <a:cs typeface="+mn-cs"/>
                        </a:rPr>
                        <a:t>spécialisés</a:t>
                      </a:r>
                      <a:r>
                        <a:rPr lang="fr-FR" sz="1200" u="none" strike="noStrike" dirty="0">
                          <a:effectLst/>
                        </a:rPr>
                        <a:t> dans les ventes de gré à gré </a:t>
                      </a:r>
                    </a:p>
                    <a:p>
                      <a:pPr algn="r" fontAlgn="ctr"/>
                      <a:r>
                        <a:rPr lang="fr-FR" sz="1000" u="none" strike="noStrike" dirty="0">
                          <a:effectLst/>
                        </a:rPr>
                        <a:t>(</a:t>
                      </a:r>
                      <a:r>
                        <a:rPr lang="fr-FR" sz="1000" u="none" strike="noStrike" dirty="0" err="1">
                          <a:effectLst/>
                        </a:rPr>
                        <a:t>Artpser</a:t>
                      </a:r>
                      <a:r>
                        <a:rPr lang="fr-FR" sz="1000" u="none" strike="noStrike" dirty="0">
                          <a:effectLst/>
                        </a:rPr>
                        <a:t>, singulart.com. ; sites de galeries d'art en ligne ; pour les véhicules d'occasion : vendezvotrevoiture.fr ; sitbonauto.fr ; carizy.com)</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250665470"/>
                  </a:ext>
                </a:extLst>
              </a:tr>
              <a:tr h="504927">
                <a:tc>
                  <a:txBody>
                    <a:bodyPr/>
                    <a:lstStyle/>
                    <a:p>
                      <a:pPr algn="r" fontAlgn="ctr"/>
                      <a:r>
                        <a:rPr lang="fr-FR" sz="1200" b="1" u="none" strike="noStrike" kern="1200" dirty="0">
                          <a:solidFill>
                            <a:srgbClr val="3EAD95"/>
                          </a:solidFill>
                          <a:effectLst/>
                          <a:latin typeface="+mn-lt"/>
                          <a:ea typeface="+mn-ea"/>
                          <a:cs typeface="+mn-cs"/>
                        </a:rPr>
                        <a:t>Autre</a:t>
                      </a:r>
                      <a:r>
                        <a:rPr lang="fr-FR" sz="1200" u="none" strike="noStrike" dirty="0">
                          <a:effectLst/>
                        </a:rPr>
                        <a:t>.</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949766843"/>
                  </a:ext>
                </a:extLst>
              </a:tr>
            </a:tbl>
          </a:graphicData>
        </a:graphic>
      </p:graphicFrame>
      <p:sp>
        <p:nvSpPr>
          <p:cNvPr id="12" name="Rectangle 11">
            <a:extLst>
              <a:ext uri="{FF2B5EF4-FFF2-40B4-BE49-F238E27FC236}">
                <a16:creationId xmlns:a16="http://schemas.microsoft.com/office/drawing/2014/main" xmlns="" id="{2A4D3BF6-90EF-4AEA-A0E3-B8A16DB8DFA2}"/>
              </a:ext>
            </a:extLst>
          </p:cNvPr>
          <p:cNvSpPr/>
          <p:nvPr/>
        </p:nvSpPr>
        <p:spPr>
          <a:xfrm>
            <a:off x="8089899" y="5755557"/>
            <a:ext cx="3086102" cy="276999"/>
          </a:xfrm>
          <a:prstGeom prst="rect">
            <a:avLst/>
          </a:prstGeom>
          <a:noFill/>
        </p:spPr>
        <p:txBody>
          <a:bodyPr wrap="none">
            <a:spAutoFit/>
          </a:bodyPr>
          <a:lstStyle/>
          <a:p>
            <a:pPr algn="r" fontAlgn="ctr"/>
            <a:r>
              <a:rPr lang="fr-FR" sz="1200" dirty="0"/>
              <a:t>Détail autre : les autres maisons de ventes</a:t>
            </a:r>
            <a:endParaRPr lang="fr-FR" sz="1200" dirty="0">
              <a:solidFill>
                <a:srgbClr val="003333"/>
              </a:solidFill>
              <a:latin typeface="Arial" panose="020B0604020202020204" pitchFamily="34" charset="0"/>
            </a:endParaRPr>
          </a:p>
        </p:txBody>
      </p:sp>
      <p:graphicFrame>
        <p:nvGraphicFramePr>
          <p:cNvPr id="13" name="Tableau 12">
            <a:extLst>
              <a:ext uri="{FF2B5EF4-FFF2-40B4-BE49-F238E27FC236}">
                <a16:creationId xmlns:a16="http://schemas.microsoft.com/office/drawing/2014/main" xmlns="" id="{E606A857-2BB5-47FB-9135-607AC015F1F2}"/>
              </a:ext>
            </a:extLst>
          </p:cNvPr>
          <p:cNvGraphicFramePr>
            <a:graphicFrameLocks noGrp="1"/>
          </p:cNvGraphicFramePr>
          <p:nvPr>
            <p:extLst>
              <p:ext uri="{D42A27DB-BD31-4B8C-83A1-F6EECF244321}">
                <p14:modId xmlns:p14="http://schemas.microsoft.com/office/powerpoint/2010/main" val="141105213"/>
              </p:ext>
            </p:extLst>
          </p:nvPr>
        </p:nvGraphicFramePr>
        <p:xfrm>
          <a:off x="183592" y="3086099"/>
          <a:ext cx="2969181" cy="3098802"/>
        </p:xfrm>
        <a:graphic>
          <a:graphicData uri="http://schemas.openxmlformats.org/drawingml/2006/table">
            <a:tbl>
              <a:tblPr>
                <a:tableStyleId>{5C22544A-7EE6-4342-B048-85BDC9FD1C3A}</a:tableStyleId>
              </a:tblPr>
              <a:tblGrid>
                <a:gridCol w="2969181">
                  <a:extLst>
                    <a:ext uri="{9D8B030D-6E8A-4147-A177-3AD203B41FA5}">
                      <a16:colId xmlns:a16="http://schemas.microsoft.com/office/drawing/2014/main" xmlns="" val="3204181781"/>
                    </a:ext>
                  </a:extLst>
                </a:gridCol>
              </a:tblGrid>
              <a:tr h="516467">
                <a:tc>
                  <a:txBody>
                    <a:bodyPr/>
                    <a:lstStyle/>
                    <a:p>
                      <a:pPr algn="r" fontAlgn="ctr"/>
                      <a:r>
                        <a:rPr lang="fr-FR" sz="1200" u="none" strike="noStrike" dirty="0">
                          <a:effectLst/>
                        </a:rPr>
                        <a:t>Apport d'une réelle garantie sur la </a:t>
                      </a:r>
                      <a:r>
                        <a:rPr lang="fr-FR" sz="1200" b="1" u="none" strike="noStrike" kern="1200" dirty="0">
                          <a:solidFill>
                            <a:srgbClr val="3EAD95"/>
                          </a:solidFill>
                          <a:effectLst/>
                          <a:latin typeface="+mn-lt"/>
                          <a:ea typeface="+mn-ea"/>
                          <a:cs typeface="+mn-cs"/>
                        </a:rPr>
                        <a:t>qualité</a:t>
                      </a:r>
                      <a:r>
                        <a:rPr lang="fr-FR" sz="1200" u="none" strike="noStrike" dirty="0">
                          <a:effectLst/>
                        </a:rPr>
                        <a:t> (authenticité) et l'origine du bien proposé</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282667300"/>
                  </a:ext>
                </a:extLst>
              </a:tr>
              <a:tr h="516467">
                <a:tc>
                  <a:txBody>
                    <a:bodyPr/>
                    <a:lstStyle/>
                    <a:p>
                      <a:pPr algn="r" fontAlgn="ctr"/>
                      <a:r>
                        <a:rPr lang="fr-FR" sz="1200" u="none" strike="noStrike" dirty="0">
                          <a:effectLst/>
                        </a:rPr>
                        <a:t>Votre </a:t>
                      </a:r>
                      <a:r>
                        <a:rPr lang="fr-FR" sz="1200" b="1" u="none" strike="noStrike" kern="1200" dirty="0">
                          <a:solidFill>
                            <a:srgbClr val="3EAD95"/>
                          </a:solidFill>
                          <a:effectLst/>
                          <a:latin typeface="+mn-lt"/>
                          <a:ea typeface="+mn-ea"/>
                          <a:cs typeface="+mn-cs"/>
                        </a:rPr>
                        <a:t>statut</a:t>
                      </a:r>
                      <a:r>
                        <a:rPr lang="fr-FR" sz="1200" u="none" strike="noStrike" dirty="0">
                          <a:effectLst/>
                        </a:rPr>
                        <a:t> de "commissaire-priseur", qui inspire confiance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937154247"/>
                  </a:ext>
                </a:extLst>
              </a:tr>
              <a:tr h="516467">
                <a:tc>
                  <a:txBody>
                    <a:bodyPr/>
                    <a:lstStyle/>
                    <a:p>
                      <a:pPr algn="r" fontAlgn="ctr"/>
                      <a:r>
                        <a:rPr lang="fr-FR" sz="1200" u="none" strike="noStrike" dirty="0">
                          <a:effectLst/>
                        </a:rPr>
                        <a:t>Le </a:t>
                      </a:r>
                      <a:r>
                        <a:rPr lang="fr-FR" sz="1200" b="1" u="none" strike="noStrike" kern="1200" dirty="0">
                          <a:solidFill>
                            <a:srgbClr val="3EAD95"/>
                          </a:solidFill>
                          <a:effectLst/>
                          <a:latin typeface="+mn-lt"/>
                          <a:ea typeface="+mn-ea"/>
                          <a:cs typeface="+mn-cs"/>
                        </a:rPr>
                        <a:t>juste</a:t>
                      </a:r>
                      <a:r>
                        <a:rPr lang="fr-FR" sz="1200" u="none" strike="noStrike" dirty="0">
                          <a:effectLst/>
                        </a:rPr>
                        <a:t> </a:t>
                      </a:r>
                      <a:r>
                        <a:rPr lang="fr-FR" sz="1200" b="1" u="none" strike="noStrike" kern="1200" dirty="0">
                          <a:solidFill>
                            <a:srgbClr val="3EAD95"/>
                          </a:solidFill>
                          <a:effectLst/>
                          <a:latin typeface="+mn-lt"/>
                          <a:ea typeface="+mn-ea"/>
                          <a:cs typeface="+mn-cs"/>
                        </a:rPr>
                        <a:t>prix</a:t>
                      </a:r>
                      <a:r>
                        <a:rPr lang="fr-FR" sz="1200" u="none" strike="noStrike" dirty="0">
                          <a:effectLst/>
                        </a:rPr>
                        <a:t> du marché</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29487971"/>
                  </a:ext>
                </a:extLst>
              </a:tr>
              <a:tr h="516467">
                <a:tc>
                  <a:txBody>
                    <a:bodyPr/>
                    <a:lstStyle/>
                    <a:p>
                      <a:pPr algn="r" fontAlgn="ctr"/>
                      <a:r>
                        <a:rPr lang="fr-FR" sz="1200" u="none" strike="noStrike" dirty="0">
                          <a:effectLst/>
                        </a:rPr>
                        <a:t>Transaction financière </a:t>
                      </a:r>
                      <a:r>
                        <a:rPr lang="fr-FR" sz="1200" b="1" u="none" strike="noStrike" kern="1200" dirty="0">
                          <a:solidFill>
                            <a:srgbClr val="3EAD95"/>
                          </a:solidFill>
                          <a:effectLst/>
                          <a:latin typeface="+mn-lt"/>
                          <a:ea typeface="+mn-ea"/>
                          <a:cs typeface="+mn-cs"/>
                        </a:rPr>
                        <a:t>sécurisée</a:t>
                      </a:r>
                    </a:p>
                  </a:txBody>
                  <a:tcPr marL="9525" marR="9525" marT="9525" marB="0" anchor="ctr">
                    <a:solidFill>
                      <a:schemeClr val="bg1"/>
                    </a:solidFill>
                  </a:tcPr>
                </a:tc>
                <a:extLst>
                  <a:ext uri="{0D108BD9-81ED-4DB2-BD59-A6C34878D82A}">
                    <a16:rowId xmlns:a16="http://schemas.microsoft.com/office/drawing/2014/main" xmlns="" val="640713231"/>
                  </a:ext>
                </a:extLst>
              </a:tr>
              <a:tr h="516467">
                <a:tc>
                  <a:txBody>
                    <a:bodyPr/>
                    <a:lstStyle/>
                    <a:p>
                      <a:pPr algn="r" fontAlgn="ctr"/>
                      <a:r>
                        <a:rPr lang="fr-FR" sz="1200" b="1" u="none" strike="noStrike" kern="1200" dirty="0">
                          <a:solidFill>
                            <a:srgbClr val="3EAD95"/>
                          </a:solidFill>
                          <a:effectLst/>
                          <a:latin typeface="+mn-lt"/>
                          <a:ea typeface="+mn-ea"/>
                          <a:cs typeface="+mn-cs"/>
                        </a:rPr>
                        <a:t>Simplicité</a:t>
                      </a:r>
                      <a:r>
                        <a:rPr lang="fr-FR" sz="1200" u="none" strike="noStrike" dirty="0">
                          <a:effectLst/>
                        </a:rPr>
                        <a:t> du service pour le client (du repérage du bien jusqu'à sa livraison)</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4009785785"/>
                  </a:ext>
                </a:extLst>
              </a:tr>
              <a:tr h="516467">
                <a:tc>
                  <a:txBody>
                    <a:bodyPr/>
                    <a:lstStyle/>
                    <a:p>
                      <a:pPr algn="r" fontAlgn="ctr"/>
                      <a:r>
                        <a:rPr lang="fr-FR" sz="1200" u="none" strike="noStrike" dirty="0">
                          <a:effectLst/>
                        </a:rPr>
                        <a:t>Autre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907211534"/>
                  </a:ext>
                </a:extLst>
              </a:tr>
            </a:tbl>
          </a:graphicData>
        </a:graphic>
      </p:graphicFrame>
      <p:pic>
        <p:nvPicPr>
          <p:cNvPr id="21" name="Graphique 20">
            <a:extLst>
              <a:ext uri="{FF2B5EF4-FFF2-40B4-BE49-F238E27FC236}">
                <a16:creationId xmlns:a16="http://schemas.microsoft.com/office/drawing/2014/main" xmlns="" id="{E2D1559A-D2AD-4BEC-BAEE-D910B5A64F3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691789" y="5662455"/>
            <a:ext cx="371789" cy="371789"/>
          </a:xfrm>
          <a:prstGeom prst="rect">
            <a:avLst/>
          </a:prstGeom>
        </p:spPr>
      </p:pic>
      <p:sp>
        <p:nvSpPr>
          <p:cNvPr id="16" name="Rectangle 15">
            <a:extLst>
              <a:ext uri="{FF2B5EF4-FFF2-40B4-BE49-F238E27FC236}">
                <a16:creationId xmlns:a16="http://schemas.microsoft.com/office/drawing/2014/main" xmlns="" id="{2CC307E9-520D-41E5-9332-05DEA852CC7F}"/>
              </a:ext>
            </a:extLst>
          </p:cNvPr>
          <p:cNvSpPr/>
          <p:nvPr/>
        </p:nvSpPr>
        <p:spPr>
          <a:xfrm>
            <a:off x="4569505" y="6227403"/>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grpSp>
        <p:nvGrpSpPr>
          <p:cNvPr id="17" name="Groupe 16">
            <a:extLst>
              <a:ext uri="{FF2B5EF4-FFF2-40B4-BE49-F238E27FC236}">
                <a16:creationId xmlns:a16="http://schemas.microsoft.com/office/drawing/2014/main" xmlns="" id="{515E9036-C0C3-4DEA-A48A-F9CE78E8B684}"/>
              </a:ext>
            </a:extLst>
          </p:cNvPr>
          <p:cNvGrpSpPr/>
          <p:nvPr/>
        </p:nvGrpSpPr>
        <p:grpSpPr>
          <a:xfrm>
            <a:off x="10393362" y="297190"/>
            <a:ext cx="1211263" cy="1196976"/>
            <a:chOff x="1265237" y="3095624"/>
            <a:chExt cx="1489075" cy="1489075"/>
          </a:xfrm>
        </p:grpSpPr>
        <p:grpSp>
          <p:nvGrpSpPr>
            <p:cNvPr id="19" name="Groupe 18">
              <a:extLst>
                <a:ext uri="{FF2B5EF4-FFF2-40B4-BE49-F238E27FC236}">
                  <a16:creationId xmlns:a16="http://schemas.microsoft.com/office/drawing/2014/main" xmlns="" id="{909E7282-973A-4E82-8F12-BD6952E739AF}"/>
                </a:ext>
              </a:extLst>
            </p:cNvPr>
            <p:cNvGrpSpPr/>
            <p:nvPr/>
          </p:nvGrpSpPr>
          <p:grpSpPr>
            <a:xfrm>
              <a:off x="1265237" y="3095624"/>
              <a:ext cx="1489075" cy="1489075"/>
              <a:chOff x="1265237" y="3095624"/>
              <a:chExt cx="1489075" cy="1489075"/>
            </a:xfrm>
          </p:grpSpPr>
          <p:pic>
            <p:nvPicPr>
              <p:cNvPr id="22" name="Graphique 21">
                <a:extLst>
                  <a:ext uri="{FF2B5EF4-FFF2-40B4-BE49-F238E27FC236}">
                    <a16:creationId xmlns:a16="http://schemas.microsoft.com/office/drawing/2014/main" xmlns="" id="{2AA16555-A6B5-472C-ABA9-BB64894614B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65237" y="3095624"/>
                <a:ext cx="1489075" cy="1489075"/>
              </a:xfrm>
              <a:prstGeom prst="rect">
                <a:avLst/>
              </a:prstGeom>
            </p:spPr>
          </p:pic>
          <p:sp>
            <p:nvSpPr>
              <p:cNvPr id="23" name="Rectangle 22">
                <a:extLst>
                  <a:ext uri="{FF2B5EF4-FFF2-40B4-BE49-F238E27FC236}">
                    <a16:creationId xmlns:a16="http://schemas.microsoft.com/office/drawing/2014/main" xmlns="" id="{BCCBFB40-0F36-458B-9DCF-4F1C9148B243}"/>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0" name="Graphique 19">
              <a:extLst>
                <a:ext uri="{FF2B5EF4-FFF2-40B4-BE49-F238E27FC236}">
                  <a16:creationId xmlns:a16="http://schemas.microsoft.com/office/drawing/2014/main" xmlns="" id="{3D83609A-19BD-481A-89D8-0B514CBD756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660525" y="3254474"/>
              <a:ext cx="679251" cy="679251"/>
            </a:xfrm>
            <a:prstGeom prst="rect">
              <a:avLst/>
            </a:prstGeom>
          </p:spPr>
        </p:pic>
      </p:grpSp>
    </p:spTree>
    <p:extLst>
      <p:ext uri="{BB962C8B-B14F-4D97-AF65-F5344CB8AC3E}">
        <p14:creationId xmlns:p14="http://schemas.microsoft.com/office/powerpoint/2010/main" val="1536162304"/>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Relations à l’expert et ventes en ligne</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39</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586473"/>
            <a:ext cx="11141652" cy="364990"/>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G19. Diriez-vous que la vente en ligne « modifie votre relation à l’expert » ?</a:t>
            </a:r>
          </a:p>
          <a:p>
            <a:pPr marL="0" indent="0">
              <a:spcBef>
                <a:spcPts val="0"/>
              </a:spcBef>
              <a:buNone/>
            </a:pPr>
            <a:r>
              <a:rPr lang="fr-FR" sz="1000" dirty="0"/>
              <a:t>G17. Lors d’une vente sur Internet…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338554"/>
          </a:xfrm>
          <a:prstGeom prst="rect">
            <a:avLst/>
          </a:prstGeom>
        </p:spPr>
        <p:txBody>
          <a:bodyPr wrap="square">
            <a:spAutoFit/>
          </a:bodyPr>
          <a:lstStyle/>
          <a:p>
            <a:pPr marL="285750" lvl="0" indent="-285750">
              <a:buFont typeface="Arial" panose="020B0604020202020204" pitchFamily="34" charset="0"/>
              <a:buChar char="•"/>
            </a:pPr>
            <a:r>
              <a:rPr lang="fr-FR" sz="1600" dirty="0">
                <a:solidFill>
                  <a:srgbClr val="183A46"/>
                </a:solidFill>
                <a:ea typeface="Open Sans" panose="020B0606030504020204" pitchFamily="34" charset="0"/>
                <a:cs typeface="Open Sans" panose="020B0606030504020204" pitchFamily="34" charset="0"/>
              </a:rPr>
              <a:t>La relation à l’expert n’est que peu impactée par la vente en ligne. </a:t>
            </a:r>
            <a:endParaRPr kumimoji="0" lang="fr-FR" sz="1600" i="0" u="none" strike="noStrike" kern="1200" cap="none" spc="0" normalizeH="0" baseline="0" noProof="0" dirty="0">
              <a:ln>
                <a:noFill/>
              </a:ln>
              <a:solidFill>
                <a:srgbClr val="183A46"/>
              </a:solidFill>
              <a:effectLst/>
              <a:uLnTx/>
              <a:uFillTx/>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xmlns="" id="{15DBFF15-ADDD-44F4-BDD9-59AF3529AA9D}"/>
              </a:ext>
            </a:extLst>
          </p:cNvPr>
          <p:cNvSpPr/>
          <p:nvPr/>
        </p:nvSpPr>
        <p:spPr>
          <a:xfrm>
            <a:off x="368436" y="1962614"/>
            <a:ext cx="4404286" cy="246221"/>
          </a:xfrm>
          <a:prstGeom prst="rect">
            <a:avLst/>
          </a:prstGeom>
          <a:noFill/>
          <a:ln>
            <a:noFill/>
          </a:ln>
        </p:spPr>
        <p:txBody>
          <a:bodyPr wrap="square">
            <a:spAutoFit/>
          </a:bodyPr>
          <a:lstStyle/>
          <a:p>
            <a:r>
              <a:rPr lang="fr-FR" sz="1000" dirty="0"/>
              <a:t>Maisons de ventes réalisant des ventes électroniques (Base = 207) </a:t>
            </a:r>
          </a:p>
        </p:txBody>
      </p:sp>
      <p:graphicFrame>
        <p:nvGraphicFramePr>
          <p:cNvPr id="3" name="Objet 2">
            <a:extLst>
              <a:ext uri="{FF2B5EF4-FFF2-40B4-BE49-F238E27FC236}">
                <a16:creationId xmlns:a16="http://schemas.microsoft.com/office/drawing/2014/main" xmlns="" id="{E9764893-611B-4DAF-A866-2D457E187658}"/>
              </a:ext>
            </a:extLst>
          </p:cNvPr>
          <p:cNvGraphicFramePr>
            <a:graphicFrameLocks noChangeAspect="1"/>
          </p:cNvGraphicFramePr>
          <p:nvPr>
            <p:extLst>
              <p:ext uri="{D42A27DB-BD31-4B8C-83A1-F6EECF244321}">
                <p14:modId xmlns:p14="http://schemas.microsoft.com/office/powerpoint/2010/main" val="1126387456"/>
              </p:ext>
            </p:extLst>
          </p:nvPr>
        </p:nvGraphicFramePr>
        <p:xfrm>
          <a:off x="628650" y="3548566"/>
          <a:ext cx="3543300" cy="2171700"/>
        </p:xfrm>
        <a:graphic>
          <a:graphicData uri="http://schemas.openxmlformats.org/presentationml/2006/ole">
            <mc:AlternateContent xmlns:mc="http://schemas.openxmlformats.org/markup-compatibility/2006">
              <mc:Choice xmlns:v="urn:schemas-microsoft-com:vml" Requires="v">
                <p:oleObj spid="_x0000_s24578" name="Worksheet" r:id="rId4" imgW="3543386" imgH="2171700" progId="Excel.Sheet.12">
                  <p:link updateAutomatic="1"/>
                </p:oleObj>
              </mc:Choice>
              <mc:Fallback>
                <p:oleObj name="Worksheet" r:id="rId4" imgW="3543386" imgH="2171700" progId="Excel.Sheet.12">
                  <p:link updateAutomatic="1"/>
                  <p:pic>
                    <p:nvPicPr>
                      <p:cNvPr id="0" name=""/>
                      <p:cNvPicPr/>
                      <p:nvPr/>
                    </p:nvPicPr>
                    <p:blipFill>
                      <a:blip r:embed="rId5"/>
                      <a:stretch>
                        <a:fillRect/>
                      </a:stretch>
                    </p:blipFill>
                    <p:spPr>
                      <a:xfrm>
                        <a:off x="628650" y="3548566"/>
                        <a:ext cx="3543300" cy="21717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xmlns="" id="{F656DF9F-5D12-47C3-867E-1474E9826638}"/>
              </a:ext>
            </a:extLst>
          </p:cNvPr>
          <p:cNvSpPr/>
          <p:nvPr/>
        </p:nvSpPr>
        <p:spPr>
          <a:xfrm>
            <a:off x="656528" y="2468460"/>
            <a:ext cx="355352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Modification de la relation à l’expert </a:t>
            </a:r>
          </a:p>
          <a:p>
            <a:pPr algn="ctr"/>
            <a:r>
              <a:rPr lang="fr-FR" sz="1200" dirty="0"/>
              <a:t>via des ventes en ligne </a:t>
            </a:r>
          </a:p>
        </p:txBody>
      </p:sp>
      <p:sp>
        <p:nvSpPr>
          <p:cNvPr id="12" name="Rectangle 11">
            <a:extLst>
              <a:ext uri="{FF2B5EF4-FFF2-40B4-BE49-F238E27FC236}">
                <a16:creationId xmlns:a16="http://schemas.microsoft.com/office/drawing/2014/main" xmlns="" id="{C3661C32-289C-4CC7-8080-3C65C2060D30}"/>
              </a:ext>
            </a:extLst>
          </p:cNvPr>
          <p:cNvSpPr/>
          <p:nvPr/>
        </p:nvSpPr>
        <p:spPr>
          <a:xfrm>
            <a:off x="951958" y="4479975"/>
            <a:ext cx="423514" cy="276999"/>
          </a:xfrm>
          <a:prstGeom prst="rect">
            <a:avLst/>
          </a:prstGeom>
        </p:spPr>
        <p:txBody>
          <a:bodyPr wrap="none">
            <a:spAutoFit/>
          </a:bodyPr>
          <a:lstStyle/>
          <a:p>
            <a:pPr algn="ctr"/>
            <a:r>
              <a:rPr lang="fr-FR" sz="1200" dirty="0"/>
              <a:t>Oui</a:t>
            </a:r>
          </a:p>
        </p:txBody>
      </p:sp>
      <p:sp>
        <p:nvSpPr>
          <p:cNvPr id="13" name="Rectangle 12">
            <a:extLst>
              <a:ext uri="{FF2B5EF4-FFF2-40B4-BE49-F238E27FC236}">
                <a16:creationId xmlns:a16="http://schemas.microsoft.com/office/drawing/2014/main" xmlns="" id="{742FD83C-560B-4B83-B319-C27CAB3AE5C6}"/>
              </a:ext>
            </a:extLst>
          </p:cNvPr>
          <p:cNvSpPr/>
          <p:nvPr/>
        </p:nvSpPr>
        <p:spPr>
          <a:xfrm>
            <a:off x="3188406" y="4479975"/>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graphicFrame>
        <p:nvGraphicFramePr>
          <p:cNvPr id="4" name="Objet 3">
            <a:extLst>
              <a:ext uri="{FF2B5EF4-FFF2-40B4-BE49-F238E27FC236}">
                <a16:creationId xmlns:a16="http://schemas.microsoft.com/office/drawing/2014/main" xmlns="" id="{3962049D-27E8-4331-B6BA-5B77B7D0536D}"/>
              </a:ext>
            </a:extLst>
          </p:cNvPr>
          <p:cNvGraphicFramePr>
            <a:graphicFrameLocks noChangeAspect="1"/>
          </p:cNvGraphicFramePr>
          <p:nvPr>
            <p:extLst>
              <p:ext uri="{D42A27DB-BD31-4B8C-83A1-F6EECF244321}">
                <p14:modId xmlns:p14="http://schemas.microsoft.com/office/powerpoint/2010/main" val="954159356"/>
              </p:ext>
            </p:extLst>
          </p:nvPr>
        </p:nvGraphicFramePr>
        <p:xfrm>
          <a:off x="6073775" y="2789238"/>
          <a:ext cx="6705600" cy="3206750"/>
        </p:xfrm>
        <a:graphic>
          <a:graphicData uri="http://schemas.openxmlformats.org/presentationml/2006/ole">
            <mc:AlternateContent xmlns:mc="http://schemas.openxmlformats.org/markup-compatibility/2006">
              <mc:Choice xmlns:v="urn:schemas-microsoft-com:vml" Requires="v">
                <p:oleObj spid="_x0000_s24579" name="Worksheet" r:id="rId6" imgW="6153107" imgH="2943225" progId="Excel.Sheet.12">
                  <p:link updateAutomatic="1"/>
                </p:oleObj>
              </mc:Choice>
              <mc:Fallback>
                <p:oleObj name="Worksheet" r:id="rId6" imgW="6153107" imgH="2943225" progId="Excel.Sheet.12">
                  <p:link updateAutomatic="1"/>
                  <p:pic>
                    <p:nvPicPr>
                      <p:cNvPr id="0" name=""/>
                      <p:cNvPicPr/>
                      <p:nvPr/>
                    </p:nvPicPr>
                    <p:blipFill>
                      <a:blip r:embed="rId7"/>
                      <a:stretch>
                        <a:fillRect/>
                      </a:stretch>
                    </p:blipFill>
                    <p:spPr>
                      <a:xfrm>
                        <a:off x="6073775" y="2789238"/>
                        <a:ext cx="6705600" cy="3206750"/>
                      </a:xfrm>
                      <a:prstGeom prst="rect">
                        <a:avLst/>
                      </a:prstGeom>
                    </p:spPr>
                  </p:pic>
                </p:oleObj>
              </mc:Fallback>
            </mc:AlternateContent>
          </a:graphicData>
        </a:graphic>
      </p:graphicFrame>
      <p:graphicFrame>
        <p:nvGraphicFramePr>
          <p:cNvPr id="5" name="Tableau 4">
            <a:extLst>
              <a:ext uri="{FF2B5EF4-FFF2-40B4-BE49-F238E27FC236}">
                <a16:creationId xmlns:a16="http://schemas.microsoft.com/office/drawing/2014/main" xmlns="" id="{E823FE4B-CF13-4DE3-819A-34F590DE82D6}"/>
              </a:ext>
            </a:extLst>
          </p:cNvPr>
          <p:cNvGraphicFramePr>
            <a:graphicFrameLocks noGrp="1"/>
          </p:cNvGraphicFramePr>
          <p:nvPr>
            <p:extLst>
              <p:ext uri="{D42A27DB-BD31-4B8C-83A1-F6EECF244321}">
                <p14:modId xmlns:p14="http://schemas.microsoft.com/office/powerpoint/2010/main" val="4061337776"/>
              </p:ext>
            </p:extLst>
          </p:nvPr>
        </p:nvGraphicFramePr>
        <p:xfrm>
          <a:off x="4533900" y="3035300"/>
          <a:ext cx="4854382" cy="2794001"/>
        </p:xfrm>
        <a:graphic>
          <a:graphicData uri="http://schemas.openxmlformats.org/drawingml/2006/table">
            <a:tbl>
              <a:tblPr>
                <a:tableStyleId>{5C22544A-7EE6-4342-B048-85BDC9FD1C3A}</a:tableStyleId>
              </a:tblPr>
              <a:tblGrid>
                <a:gridCol w="4854382">
                  <a:extLst>
                    <a:ext uri="{9D8B030D-6E8A-4147-A177-3AD203B41FA5}">
                      <a16:colId xmlns:a16="http://schemas.microsoft.com/office/drawing/2014/main" xmlns="" val="1706092746"/>
                    </a:ext>
                  </a:extLst>
                </a:gridCol>
              </a:tblGrid>
              <a:tr h="813046">
                <a:tc>
                  <a:txBody>
                    <a:bodyPr/>
                    <a:lstStyle/>
                    <a:p>
                      <a:pPr algn="r" fontAlgn="ctr"/>
                      <a:r>
                        <a:rPr lang="fr-FR" sz="1200" u="none" strike="noStrike" dirty="0">
                          <a:effectLst/>
                        </a:rPr>
                        <a:t>Vous demandez une </a:t>
                      </a:r>
                      <a:r>
                        <a:rPr lang="fr-FR" sz="1200" b="1" u="none" strike="noStrike" dirty="0">
                          <a:solidFill>
                            <a:srgbClr val="3EAD95"/>
                          </a:solidFill>
                          <a:effectLst/>
                        </a:rPr>
                        <a:t>expertise plus détaillée </a:t>
                      </a:r>
                      <a:r>
                        <a:rPr lang="fr-FR" sz="1200" u="none" strike="noStrike" dirty="0">
                          <a:effectLst/>
                        </a:rPr>
                        <a:t>à l'expert</a:t>
                      </a:r>
                    </a:p>
                    <a:p>
                      <a:pPr algn="r" fontAlgn="ctr"/>
                      <a:r>
                        <a:rPr lang="fr-FR" sz="1000" u="none" strike="noStrike" dirty="0">
                          <a:effectLst/>
                        </a:rPr>
                        <a:t>(puisque le format numérique permet de mettre potentiellement beaucoup plus de contenus à disposition des enchérisseurs)</a:t>
                      </a:r>
                      <a:endParaRPr lang="fr-FR" sz="10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148931308"/>
                  </a:ext>
                </a:extLst>
              </a:tr>
              <a:tr h="763634">
                <a:tc>
                  <a:txBody>
                    <a:bodyPr/>
                    <a:lstStyle/>
                    <a:p>
                      <a:pPr algn="r" fontAlgn="ctr"/>
                      <a:r>
                        <a:rPr lang="fr-FR" sz="1200" u="none" strike="noStrike" dirty="0">
                          <a:effectLst/>
                        </a:rPr>
                        <a:t>Vous mettez davantage en avant votre </a:t>
                      </a:r>
                      <a:r>
                        <a:rPr lang="fr-FR" sz="1200" b="1" u="none" strike="noStrike" kern="1200" dirty="0">
                          <a:solidFill>
                            <a:srgbClr val="3EAD95"/>
                          </a:solidFill>
                          <a:effectLst/>
                          <a:latin typeface="+mn-lt"/>
                          <a:ea typeface="+mn-ea"/>
                          <a:cs typeface="+mn-cs"/>
                        </a:rPr>
                        <a:t>expert</a:t>
                      </a:r>
                      <a:r>
                        <a:rPr lang="fr-FR" sz="1200" u="none" strike="noStrike" dirty="0">
                          <a:effectLst/>
                        </a:rPr>
                        <a:t>, pour répondre aux questions posées avant la vente par les clients et pour valoriser votre vente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574221723"/>
                  </a:ext>
                </a:extLst>
              </a:tr>
              <a:tr h="763634">
                <a:tc>
                  <a:txBody>
                    <a:bodyPr/>
                    <a:lstStyle/>
                    <a:p>
                      <a:pPr algn="r" fontAlgn="ctr"/>
                      <a:r>
                        <a:rPr lang="fr-FR" sz="1200" u="none" strike="noStrike" dirty="0">
                          <a:effectLst/>
                        </a:rPr>
                        <a:t>Vous lui demandez davantage d'"</a:t>
                      </a:r>
                      <a:r>
                        <a:rPr lang="fr-FR" sz="1200" b="1" u="none" strike="noStrike" kern="1200" dirty="0">
                          <a:solidFill>
                            <a:srgbClr val="3EAD95"/>
                          </a:solidFill>
                          <a:effectLst/>
                          <a:latin typeface="+mn-lt"/>
                          <a:ea typeface="+mn-ea"/>
                          <a:cs typeface="+mn-cs"/>
                        </a:rPr>
                        <a:t>expertises en ligne à distance</a:t>
                      </a:r>
                      <a:r>
                        <a:rPr lang="fr-FR" sz="1200" u="none" strike="noStrike" dirty="0">
                          <a:effectLst/>
                        </a:rPr>
                        <a:t>" lors de la préparation de votre  vente (car c'est plus simple et rapide)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675892662"/>
                  </a:ext>
                </a:extLst>
              </a:tr>
              <a:tr h="453687">
                <a:tc>
                  <a:txBody>
                    <a:bodyPr/>
                    <a:lstStyle/>
                    <a:p>
                      <a:pPr algn="r" fontAlgn="ctr"/>
                      <a:r>
                        <a:rPr lang="fr-FR" sz="1200" u="none" strike="noStrike" dirty="0">
                          <a:effectLst/>
                        </a:rPr>
                        <a:t>Autre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39788936"/>
                  </a:ext>
                </a:extLst>
              </a:tr>
            </a:tbl>
          </a:graphicData>
        </a:graphic>
      </p:graphicFrame>
      <p:sp>
        <p:nvSpPr>
          <p:cNvPr id="16" name="Rectangle 15">
            <a:extLst>
              <a:ext uri="{FF2B5EF4-FFF2-40B4-BE49-F238E27FC236}">
                <a16:creationId xmlns:a16="http://schemas.microsoft.com/office/drawing/2014/main" xmlns="" id="{FE529141-4267-4ABB-B134-47B40E479ECB}"/>
              </a:ext>
            </a:extLst>
          </p:cNvPr>
          <p:cNvSpPr/>
          <p:nvPr/>
        </p:nvSpPr>
        <p:spPr>
          <a:xfrm>
            <a:off x="7539929" y="2468460"/>
            <a:ext cx="363607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Impact de la vente en ligne sur la relation à l’expert</a:t>
            </a:r>
          </a:p>
        </p:txBody>
      </p:sp>
      <p:sp>
        <p:nvSpPr>
          <p:cNvPr id="14" name="Rectangle 13">
            <a:extLst>
              <a:ext uri="{FF2B5EF4-FFF2-40B4-BE49-F238E27FC236}">
                <a16:creationId xmlns:a16="http://schemas.microsoft.com/office/drawing/2014/main" xmlns="" id="{4C5D7D13-DDB4-41DC-9315-64DA1170E05B}"/>
              </a:ext>
            </a:extLst>
          </p:cNvPr>
          <p:cNvSpPr/>
          <p:nvPr/>
        </p:nvSpPr>
        <p:spPr>
          <a:xfrm>
            <a:off x="8137895" y="5877837"/>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grpSp>
        <p:nvGrpSpPr>
          <p:cNvPr id="15" name="Groupe 14">
            <a:extLst>
              <a:ext uri="{FF2B5EF4-FFF2-40B4-BE49-F238E27FC236}">
                <a16:creationId xmlns:a16="http://schemas.microsoft.com/office/drawing/2014/main" xmlns="" id="{4F04F369-2AF1-4158-A50B-57C6275D96E1}"/>
              </a:ext>
            </a:extLst>
          </p:cNvPr>
          <p:cNvGrpSpPr/>
          <p:nvPr/>
        </p:nvGrpSpPr>
        <p:grpSpPr>
          <a:xfrm>
            <a:off x="10393362" y="297190"/>
            <a:ext cx="1211263" cy="1196976"/>
            <a:chOff x="1265237" y="3095624"/>
            <a:chExt cx="1489075" cy="1489075"/>
          </a:xfrm>
        </p:grpSpPr>
        <p:grpSp>
          <p:nvGrpSpPr>
            <p:cNvPr id="17" name="Groupe 16">
              <a:extLst>
                <a:ext uri="{FF2B5EF4-FFF2-40B4-BE49-F238E27FC236}">
                  <a16:creationId xmlns:a16="http://schemas.microsoft.com/office/drawing/2014/main" xmlns="" id="{3E7C0162-D826-44D7-8FCF-6AD11CC1D64A}"/>
                </a:ext>
              </a:extLst>
            </p:cNvPr>
            <p:cNvGrpSpPr/>
            <p:nvPr/>
          </p:nvGrpSpPr>
          <p:grpSpPr>
            <a:xfrm>
              <a:off x="1265237" y="3095624"/>
              <a:ext cx="1489075" cy="1489075"/>
              <a:chOff x="1265237" y="3095624"/>
              <a:chExt cx="1489075" cy="1489075"/>
            </a:xfrm>
          </p:grpSpPr>
          <p:pic>
            <p:nvPicPr>
              <p:cNvPr id="20" name="Graphique 19">
                <a:extLst>
                  <a:ext uri="{FF2B5EF4-FFF2-40B4-BE49-F238E27FC236}">
                    <a16:creationId xmlns:a16="http://schemas.microsoft.com/office/drawing/2014/main" xmlns="" id="{1842A29D-F2A8-4254-81C4-5ACEF315567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65237" y="3095624"/>
                <a:ext cx="1489075" cy="1489075"/>
              </a:xfrm>
              <a:prstGeom prst="rect">
                <a:avLst/>
              </a:prstGeom>
            </p:spPr>
          </p:pic>
          <p:sp>
            <p:nvSpPr>
              <p:cNvPr id="21" name="Rectangle 20">
                <a:extLst>
                  <a:ext uri="{FF2B5EF4-FFF2-40B4-BE49-F238E27FC236}">
                    <a16:creationId xmlns:a16="http://schemas.microsoft.com/office/drawing/2014/main" xmlns="" id="{CF56BFC8-77DD-407E-BA14-63023236D26C}"/>
                  </a:ext>
                </a:extLst>
              </p:cNvPr>
              <p:cNvSpPr/>
              <p:nvPr/>
            </p:nvSpPr>
            <p:spPr>
              <a:xfrm>
                <a:off x="1641475" y="3365599"/>
                <a:ext cx="787598" cy="4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9" name="Graphique 18">
              <a:extLst>
                <a:ext uri="{FF2B5EF4-FFF2-40B4-BE49-F238E27FC236}">
                  <a16:creationId xmlns:a16="http://schemas.microsoft.com/office/drawing/2014/main" xmlns="" id="{2A0D80DA-9DD9-4E32-AD8B-915C18A3D2D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660525" y="3254474"/>
              <a:ext cx="679251" cy="679251"/>
            </a:xfrm>
            <a:prstGeom prst="rect">
              <a:avLst/>
            </a:prstGeom>
          </p:spPr>
        </p:pic>
      </p:grpSp>
    </p:spTree>
    <p:extLst>
      <p:ext uri="{BB962C8B-B14F-4D97-AF65-F5344CB8AC3E}">
        <p14:creationId xmlns:p14="http://schemas.microsoft.com/office/powerpoint/2010/main" val="284770157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89"/>
            <a:ext cx="11736936" cy="4562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Contexte et objectifs </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4</a:t>
            </a:fld>
            <a:endParaRPr lang="en-US" dirty="0">
              <a:latin typeface="+mn-lt"/>
            </a:endParaRPr>
          </a:p>
        </p:txBody>
      </p:sp>
      <p:sp>
        <p:nvSpPr>
          <p:cNvPr id="3" name="Rectangle 2">
            <a:extLst>
              <a:ext uri="{FF2B5EF4-FFF2-40B4-BE49-F238E27FC236}">
                <a16:creationId xmlns:a16="http://schemas.microsoft.com/office/drawing/2014/main" xmlns="" id="{3B710005-CC4D-43DF-BFE5-0CB7222FD3EF}"/>
              </a:ext>
            </a:extLst>
          </p:cNvPr>
          <p:cNvSpPr/>
          <p:nvPr/>
        </p:nvSpPr>
        <p:spPr>
          <a:xfrm>
            <a:off x="515937" y="1044450"/>
            <a:ext cx="10836003" cy="2585323"/>
          </a:xfrm>
          <a:prstGeom prst="rect">
            <a:avLst/>
          </a:prstGeom>
        </p:spPr>
        <p:txBody>
          <a:bodyPr wrap="square">
            <a:spAutoFit/>
          </a:bodyPr>
          <a:lstStyle/>
          <a:p>
            <a:pPr marL="285750" indent="-285750">
              <a:buClr>
                <a:srgbClr val="3EAD95"/>
              </a:buClr>
              <a:buFont typeface="Arial" panose="020B0604020202020204" pitchFamily="34" charset="0"/>
              <a:buChar char="•"/>
            </a:pPr>
            <a:r>
              <a:rPr lang="fr-FR" dirty="0">
                <a:solidFill>
                  <a:srgbClr val="202020"/>
                </a:solidFill>
                <a:latin typeface="Helvetica" panose="020B0604020202020204" pitchFamily="34" charset="0"/>
                <a:ea typeface="Calibri" panose="020F0502020204030204" pitchFamily="34" charset="0"/>
              </a:rPr>
              <a:t>Les ventes aux enchères publiques sur Internet se développent rapidement. Le contexte de confinement vécus au printemps et à l’automne 2020 et la fermeture des salles de ventes renforcent les pratiques d’achat et de vente en ligne. </a:t>
            </a:r>
          </a:p>
          <a:p>
            <a:pPr marL="285750" indent="-285750">
              <a:buClr>
                <a:srgbClr val="3EAD95"/>
              </a:buClr>
              <a:buFont typeface="Arial" panose="020B0604020202020204" pitchFamily="34" charset="0"/>
              <a:buChar char="•"/>
            </a:pPr>
            <a:endParaRPr lang="fr-FR" dirty="0">
              <a:solidFill>
                <a:srgbClr val="202020"/>
              </a:solidFill>
              <a:latin typeface="Helvetica" panose="020B0604020202020204" pitchFamily="34" charset="0"/>
              <a:ea typeface="Calibri" panose="020F0502020204030204" pitchFamily="34" charset="0"/>
            </a:endParaRPr>
          </a:p>
          <a:p>
            <a:pPr marL="285750" indent="-285750">
              <a:buClr>
                <a:srgbClr val="3EAD95"/>
              </a:buClr>
              <a:buFont typeface="Arial" panose="020B0604020202020204" pitchFamily="34" charset="0"/>
              <a:buChar char="•"/>
            </a:pPr>
            <a:r>
              <a:rPr lang="fr-FR" dirty="0">
                <a:solidFill>
                  <a:srgbClr val="202020"/>
                </a:solidFill>
                <a:latin typeface="Helvetica" panose="020B0604020202020204" pitchFamily="34" charset="0"/>
                <a:ea typeface="Calibri" panose="020F0502020204030204" pitchFamily="34" charset="0"/>
              </a:rPr>
              <a:t>Le Conseil des Ventes qui a pour ambition de mener une réflexion sur le sujet et de contribuer au développement de ce nouveau marché a souhaité conduire une enquête auprès des maisons de ventes afin de sonder leurs pratiques et attentes en la matière. </a:t>
            </a:r>
          </a:p>
          <a:p>
            <a:pPr marL="285750" indent="-285750">
              <a:buClr>
                <a:srgbClr val="3EAD95"/>
              </a:buClr>
              <a:buFont typeface="Arial" panose="020B0604020202020204" pitchFamily="34" charset="0"/>
              <a:buChar char="•"/>
            </a:pPr>
            <a:endParaRPr lang="fr-FR" dirty="0">
              <a:solidFill>
                <a:srgbClr val="202020"/>
              </a:solidFill>
              <a:latin typeface="Helvetica" panose="020B0604020202020204" pitchFamily="34" charset="0"/>
            </a:endParaRPr>
          </a:p>
          <a:p>
            <a:pPr marL="285750" indent="-285750">
              <a:buClr>
                <a:srgbClr val="3EAD95"/>
              </a:buClr>
              <a:buFont typeface="Arial" panose="020B0604020202020204" pitchFamily="34" charset="0"/>
              <a:buChar char="•"/>
            </a:pPr>
            <a:r>
              <a:rPr lang="fr-FR" dirty="0">
                <a:solidFill>
                  <a:srgbClr val="202020"/>
                </a:solidFill>
                <a:latin typeface="Helvetica" panose="020B0604020202020204" pitchFamily="34" charset="0"/>
              </a:rPr>
              <a:t>Le Conseil a mandaté l’Institut d’étude Harris Interactive afin de conduire cette enquête.  </a:t>
            </a:r>
            <a:endParaRPr lang="fr-FR" dirty="0"/>
          </a:p>
        </p:txBody>
      </p:sp>
    </p:spTree>
    <p:extLst>
      <p:ext uri="{BB962C8B-B14F-4D97-AF65-F5344CB8AC3E}">
        <p14:creationId xmlns:p14="http://schemas.microsoft.com/office/powerpoint/2010/main" val="1623201493"/>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90"/>
            <a:ext cx="11272702" cy="360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Accompagnement souhaité</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40</a:t>
            </a:fld>
            <a:endParaRPr lang="en-US" dirty="0">
              <a:latin typeface="+mn-lt"/>
            </a:endParaRPr>
          </a:p>
        </p:txBody>
      </p:sp>
      <p:sp>
        <p:nvSpPr>
          <p:cNvPr id="6" name="Espace réservé du texte 6">
            <a:extLst>
              <a:ext uri="{FF2B5EF4-FFF2-40B4-BE49-F238E27FC236}">
                <a16:creationId xmlns:a16="http://schemas.microsoft.com/office/drawing/2014/main" xmlns="" id="{1D032EF3-2804-46B3-948F-EF11C7C436AB}"/>
              </a:ext>
            </a:extLst>
          </p:cNvPr>
          <p:cNvSpPr txBox="1">
            <a:spLocks/>
          </p:cNvSpPr>
          <p:nvPr/>
        </p:nvSpPr>
        <p:spPr>
          <a:xfrm>
            <a:off x="462993" y="1333964"/>
            <a:ext cx="11141652" cy="364990"/>
          </a:xfrm>
          <a:prstGeom prst="rect">
            <a:avLst/>
          </a:prstGeom>
          <a:noFill/>
          <a:ln>
            <a:solidFill>
              <a:srgbClr val="00A28B"/>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000" dirty="0"/>
              <a:t>I1. Pensez-vous avoir des connaissances suffisantes de l’univers numérique qui entoure votre activité ?</a:t>
            </a:r>
          </a:p>
          <a:p>
            <a:pPr marL="0" indent="0">
              <a:spcBef>
                <a:spcPts val="0"/>
              </a:spcBef>
              <a:buNone/>
            </a:pPr>
            <a:r>
              <a:rPr lang="fr-FR" sz="1000" dirty="0"/>
              <a:t>H1. Quelles sont les accompagnements qui pourraient vous intéresser ?</a:t>
            </a:r>
          </a:p>
        </p:txBody>
      </p:sp>
      <p:sp>
        <p:nvSpPr>
          <p:cNvPr id="18" name="Rectangle 17">
            <a:extLst>
              <a:ext uri="{FF2B5EF4-FFF2-40B4-BE49-F238E27FC236}">
                <a16:creationId xmlns:a16="http://schemas.microsoft.com/office/drawing/2014/main" xmlns="" id="{FF703812-8D4A-4C58-9A62-231D8348DDB1}"/>
              </a:ext>
            </a:extLst>
          </p:cNvPr>
          <p:cNvSpPr/>
          <p:nvPr/>
        </p:nvSpPr>
        <p:spPr>
          <a:xfrm>
            <a:off x="462993" y="750216"/>
            <a:ext cx="11141652" cy="584775"/>
          </a:xfrm>
          <a:prstGeom prst="rect">
            <a:avLst/>
          </a:prstGeom>
        </p:spPr>
        <p:txBody>
          <a:bodyPr wrap="square">
            <a:spAutoFit/>
          </a:bodyPr>
          <a:lstStyle/>
          <a:p>
            <a:pPr marL="285750" lvl="0" indent="-285750">
              <a:buFont typeface="Arial" panose="020B0604020202020204" pitchFamily="34" charset="0"/>
              <a:buChar char="•"/>
            </a:pPr>
            <a:r>
              <a:rPr lang="fr-FR" sz="1600" dirty="0">
                <a:ea typeface="Open Sans" panose="020B0606030504020204" pitchFamily="34" charset="0"/>
                <a:cs typeface="Open Sans" panose="020B0606030504020204" pitchFamily="34" charset="0"/>
              </a:rPr>
              <a:t>4 maisons de ventes sur 10 qui s’estiment suffisamment armées face à l’environnement numérique.</a:t>
            </a:r>
          </a:p>
          <a:p>
            <a:pPr marL="285750" lvl="0" indent="-285750">
              <a:buFont typeface="Arial" panose="020B0604020202020204" pitchFamily="34" charset="0"/>
              <a:buChar char="•"/>
            </a:pPr>
            <a:r>
              <a:rPr lang="fr-FR" sz="1600" dirty="0">
                <a:ea typeface="Open Sans" panose="020B0606030504020204" pitchFamily="34" charset="0"/>
                <a:cs typeface="Open Sans" panose="020B0606030504020204" pitchFamily="34" charset="0"/>
              </a:rPr>
              <a:t>Ratio qui masque une disparité selon la taille des maisons de ventes.</a:t>
            </a:r>
            <a:endParaRPr kumimoji="0" lang="fr-FR" sz="1600" i="0" u="none" strike="noStrike" kern="1200" cap="none" spc="0" normalizeH="0" baseline="0" noProof="0" dirty="0">
              <a:ln>
                <a:noFill/>
              </a:ln>
              <a:effectLst/>
              <a:uLnTx/>
              <a:uFillTx/>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xmlns="" id="{D200C9D3-A007-4DAC-B838-A25802A2915A}"/>
              </a:ext>
            </a:extLst>
          </p:cNvPr>
          <p:cNvSpPr/>
          <p:nvPr/>
        </p:nvSpPr>
        <p:spPr>
          <a:xfrm>
            <a:off x="368436" y="1951463"/>
            <a:ext cx="3648079" cy="246221"/>
          </a:xfrm>
          <a:prstGeom prst="rect">
            <a:avLst/>
          </a:prstGeom>
          <a:noFill/>
          <a:ln>
            <a:noFill/>
          </a:ln>
        </p:spPr>
        <p:txBody>
          <a:bodyPr wrap="square">
            <a:spAutoFit/>
          </a:bodyPr>
          <a:lstStyle/>
          <a:p>
            <a:r>
              <a:rPr lang="fr-FR" sz="1000" dirty="0"/>
              <a:t>Ensemble des maisons de ventes (base = 220)</a:t>
            </a:r>
          </a:p>
        </p:txBody>
      </p:sp>
      <p:graphicFrame>
        <p:nvGraphicFramePr>
          <p:cNvPr id="3" name="Objet 2">
            <a:extLst>
              <a:ext uri="{FF2B5EF4-FFF2-40B4-BE49-F238E27FC236}">
                <a16:creationId xmlns:a16="http://schemas.microsoft.com/office/drawing/2014/main" xmlns="" id="{C9D344BB-879B-45C9-84ED-60258C77A599}"/>
              </a:ext>
            </a:extLst>
          </p:cNvPr>
          <p:cNvGraphicFramePr>
            <a:graphicFrameLocks noChangeAspect="1"/>
          </p:cNvGraphicFramePr>
          <p:nvPr>
            <p:extLst>
              <p:ext uri="{D42A27DB-BD31-4B8C-83A1-F6EECF244321}">
                <p14:modId xmlns:p14="http://schemas.microsoft.com/office/powerpoint/2010/main" val="1695127136"/>
              </p:ext>
            </p:extLst>
          </p:nvPr>
        </p:nvGraphicFramePr>
        <p:xfrm>
          <a:off x="656528" y="3078163"/>
          <a:ext cx="3543300" cy="2162175"/>
        </p:xfrm>
        <a:graphic>
          <a:graphicData uri="http://schemas.openxmlformats.org/presentationml/2006/ole">
            <mc:AlternateContent xmlns:mc="http://schemas.openxmlformats.org/markup-compatibility/2006">
              <mc:Choice xmlns:v="urn:schemas-microsoft-com:vml" Requires="v">
                <p:oleObj spid="_x0000_s25602" name="Worksheet" r:id="rId4" imgW="3543386" imgH="2162060" progId="Excel.Sheet.12">
                  <p:link updateAutomatic="1"/>
                </p:oleObj>
              </mc:Choice>
              <mc:Fallback>
                <p:oleObj name="Worksheet" r:id="rId4" imgW="3543386" imgH="2162060" progId="Excel.Sheet.12">
                  <p:link updateAutomatic="1"/>
                  <p:pic>
                    <p:nvPicPr>
                      <p:cNvPr id="0" name=""/>
                      <p:cNvPicPr/>
                      <p:nvPr/>
                    </p:nvPicPr>
                    <p:blipFill>
                      <a:blip r:embed="rId5"/>
                      <a:stretch>
                        <a:fillRect/>
                      </a:stretch>
                    </p:blipFill>
                    <p:spPr>
                      <a:xfrm>
                        <a:off x="656528" y="3078163"/>
                        <a:ext cx="3543300" cy="2162175"/>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xmlns="" id="{EF826C58-9729-40B8-AAA6-AD45E9FC90C2}"/>
              </a:ext>
            </a:extLst>
          </p:cNvPr>
          <p:cNvSpPr/>
          <p:nvPr/>
        </p:nvSpPr>
        <p:spPr>
          <a:xfrm>
            <a:off x="969605" y="4030637"/>
            <a:ext cx="423514" cy="276999"/>
          </a:xfrm>
          <a:prstGeom prst="rect">
            <a:avLst/>
          </a:prstGeom>
        </p:spPr>
        <p:txBody>
          <a:bodyPr wrap="none">
            <a:spAutoFit/>
          </a:bodyPr>
          <a:lstStyle/>
          <a:p>
            <a:pPr algn="ctr"/>
            <a:r>
              <a:rPr lang="fr-FR" sz="1200" dirty="0"/>
              <a:t>Oui</a:t>
            </a:r>
          </a:p>
        </p:txBody>
      </p:sp>
      <p:sp>
        <p:nvSpPr>
          <p:cNvPr id="10" name="Rectangle 9">
            <a:extLst>
              <a:ext uri="{FF2B5EF4-FFF2-40B4-BE49-F238E27FC236}">
                <a16:creationId xmlns:a16="http://schemas.microsoft.com/office/drawing/2014/main" xmlns="" id="{8CC13D06-8DB4-4597-9385-7049CB944A71}"/>
              </a:ext>
            </a:extLst>
          </p:cNvPr>
          <p:cNvSpPr/>
          <p:nvPr/>
        </p:nvSpPr>
        <p:spPr>
          <a:xfrm>
            <a:off x="3206053" y="4030637"/>
            <a:ext cx="894451" cy="276999"/>
          </a:xfrm>
          <a:prstGeom prst="rect">
            <a:avLst/>
          </a:prstGeom>
        </p:spPr>
        <p:txBody>
          <a:bodyPr wrap="square">
            <a:spAutoFit/>
          </a:bodyPr>
          <a:lstStyle/>
          <a:p>
            <a:pPr algn="ctr"/>
            <a:r>
              <a:rPr lang="fr-FR" sz="1200" dirty="0"/>
              <a:t>Non </a:t>
            </a:r>
            <a:endParaRPr lang="fr-FR" sz="1200" b="1" dirty="0">
              <a:solidFill>
                <a:srgbClr val="3EAD95"/>
              </a:solidFill>
            </a:endParaRPr>
          </a:p>
        </p:txBody>
      </p:sp>
      <p:sp>
        <p:nvSpPr>
          <p:cNvPr id="11" name="Rectangle 10">
            <a:extLst>
              <a:ext uri="{FF2B5EF4-FFF2-40B4-BE49-F238E27FC236}">
                <a16:creationId xmlns:a16="http://schemas.microsoft.com/office/drawing/2014/main" xmlns="" id="{5EFB655F-F415-426D-A7FF-99DFA239E1E6}"/>
              </a:ext>
            </a:extLst>
          </p:cNvPr>
          <p:cNvSpPr/>
          <p:nvPr/>
        </p:nvSpPr>
        <p:spPr>
          <a:xfrm>
            <a:off x="656528" y="2468460"/>
            <a:ext cx="355352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Connaissance suffisante de l’univers numérique</a:t>
            </a:r>
          </a:p>
        </p:txBody>
      </p:sp>
      <p:sp>
        <p:nvSpPr>
          <p:cNvPr id="12" name="Rectangle 11">
            <a:extLst>
              <a:ext uri="{FF2B5EF4-FFF2-40B4-BE49-F238E27FC236}">
                <a16:creationId xmlns:a16="http://schemas.microsoft.com/office/drawing/2014/main" xmlns="" id="{D3ADB9FF-13BF-4EAA-AED6-7414E1F56239}"/>
              </a:ext>
            </a:extLst>
          </p:cNvPr>
          <p:cNvSpPr/>
          <p:nvPr/>
        </p:nvSpPr>
        <p:spPr>
          <a:xfrm>
            <a:off x="7539929" y="1597624"/>
            <a:ext cx="3636072" cy="419706"/>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Accompagnement souhaité </a:t>
            </a:r>
          </a:p>
        </p:txBody>
      </p:sp>
      <p:graphicFrame>
        <p:nvGraphicFramePr>
          <p:cNvPr id="4" name="Objet 3">
            <a:extLst>
              <a:ext uri="{FF2B5EF4-FFF2-40B4-BE49-F238E27FC236}">
                <a16:creationId xmlns:a16="http://schemas.microsoft.com/office/drawing/2014/main" xmlns="" id="{5719840B-4807-4116-86CF-5F8AED86001D}"/>
              </a:ext>
            </a:extLst>
          </p:cNvPr>
          <p:cNvGraphicFramePr>
            <a:graphicFrameLocks noChangeAspect="1"/>
          </p:cNvGraphicFramePr>
          <p:nvPr>
            <p:extLst>
              <p:ext uri="{D42A27DB-BD31-4B8C-83A1-F6EECF244321}">
                <p14:modId xmlns:p14="http://schemas.microsoft.com/office/powerpoint/2010/main" val="740802279"/>
              </p:ext>
            </p:extLst>
          </p:nvPr>
        </p:nvGraphicFramePr>
        <p:xfrm>
          <a:off x="6365875" y="2017330"/>
          <a:ext cx="6143625" cy="3495675"/>
        </p:xfrm>
        <a:graphic>
          <a:graphicData uri="http://schemas.openxmlformats.org/presentationml/2006/ole">
            <mc:AlternateContent xmlns:mc="http://schemas.openxmlformats.org/markup-compatibility/2006">
              <mc:Choice xmlns:v="urn:schemas-microsoft-com:vml" Requires="v">
                <p:oleObj spid="_x0000_s25603" name="Worksheet" r:id="rId6" imgW="6143474" imgH="3495790" progId="Excel.Sheet.12">
                  <p:link updateAutomatic="1"/>
                </p:oleObj>
              </mc:Choice>
              <mc:Fallback>
                <p:oleObj name="Worksheet" r:id="rId6" imgW="6143474" imgH="3495790" progId="Excel.Sheet.12">
                  <p:link updateAutomatic="1"/>
                  <p:pic>
                    <p:nvPicPr>
                      <p:cNvPr id="0" name=""/>
                      <p:cNvPicPr/>
                      <p:nvPr/>
                    </p:nvPicPr>
                    <p:blipFill>
                      <a:blip r:embed="rId7"/>
                      <a:stretch>
                        <a:fillRect/>
                      </a:stretch>
                    </p:blipFill>
                    <p:spPr>
                      <a:xfrm>
                        <a:off x="6365875" y="2017330"/>
                        <a:ext cx="6143625" cy="3495675"/>
                      </a:xfrm>
                      <a:prstGeom prst="rect">
                        <a:avLst/>
                      </a:prstGeom>
                    </p:spPr>
                  </p:pic>
                </p:oleObj>
              </mc:Fallback>
            </mc:AlternateContent>
          </a:graphicData>
        </a:graphic>
      </p:graphicFrame>
      <p:graphicFrame>
        <p:nvGraphicFramePr>
          <p:cNvPr id="5" name="Tableau 4">
            <a:extLst>
              <a:ext uri="{FF2B5EF4-FFF2-40B4-BE49-F238E27FC236}">
                <a16:creationId xmlns:a16="http://schemas.microsoft.com/office/drawing/2014/main" xmlns="" id="{5EA282A7-7D14-4466-8385-3A0841D9D3E9}"/>
              </a:ext>
            </a:extLst>
          </p:cNvPr>
          <p:cNvGraphicFramePr>
            <a:graphicFrameLocks noGrp="1"/>
          </p:cNvGraphicFramePr>
          <p:nvPr>
            <p:extLst>
              <p:ext uri="{D42A27DB-BD31-4B8C-83A1-F6EECF244321}">
                <p14:modId xmlns:p14="http://schemas.microsoft.com/office/powerpoint/2010/main" val="2601379086"/>
              </p:ext>
            </p:extLst>
          </p:nvPr>
        </p:nvGraphicFramePr>
        <p:xfrm>
          <a:off x="5397500" y="2207327"/>
          <a:ext cx="3933824" cy="3153844"/>
        </p:xfrm>
        <a:graphic>
          <a:graphicData uri="http://schemas.openxmlformats.org/drawingml/2006/table">
            <a:tbl>
              <a:tblPr>
                <a:tableStyleId>{5C22544A-7EE6-4342-B048-85BDC9FD1C3A}</a:tableStyleId>
              </a:tblPr>
              <a:tblGrid>
                <a:gridCol w="3933824">
                  <a:extLst>
                    <a:ext uri="{9D8B030D-6E8A-4147-A177-3AD203B41FA5}">
                      <a16:colId xmlns:a16="http://schemas.microsoft.com/office/drawing/2014/main" xmlns="" val="1611737712"/>
                    </a:ext>
                  </a:extLst>
                </a:gridCol>
              </a:tblGrid>
              <a:tr h="517499">
                <a:tc>
                  <a:txBody>
                    <a:bodyPr/>
                    <a:lstStyle/>
                    <a:p>
                      <a:pPr algn="r" fontAlgn="ctr"/>
                      <a:r>
                        <a:rPr lang="fr-FR" sz="1200" u="none" strike="noStrike" dirty="0">
                          <a:effectLst/>
                        </a:rPr>
                        <a:t>Session d'information sur la </a:t>
                      </a:r>
                      <a:r>
                        <a:rPr lang="fr-FR" sz="1200" b="1" u="none" strike="noStrike" kern="1200" dirty="0">
                          <a:solidFill>
                            <a:srgbClr val="3EAD95"/>
                          </a:solidFill>
                          <a:effectLst/>
                          <a:latin typeface="+mn-lt"/>
                          <a:ea typeface="+mn-ea"/>
                          <a:cs typeface="+mn-cs"/>
                        </a:rPr>
                        <a:t>promotion de votre identité </a:t>
                      </a:r>
                      <a:r>
                        <a:rPr lang="fr-FR" sz="1200" u="none" strike="noStrike" dirty="0">
                          <a:effectLst/>
                        </a:rPr>
                        <a:t>dans l'univers numérique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62403524"/>
                  </a:ext>
                </a:extLst>
              </a:tr>
              <a:tr h="517499">
                <a:tc>
                  <a:txBody>
                    <a:bodyPr/>
                    <a:lstStyle/>
                    <a:p>
                      <a:pPr algn="r" fontAlgn="ctr"/>
                      <a:r>
                        <a:rPr lang="fr-FR" sz="1200" u="none" strike="noStrike" dirty="0">
                          <a:effectLst/>
                        </a:rPr>
                        <a:t>Rappel du </a:t>
                      </a:r>
                      <a:r>
                        <a:rPr lang="fr-FR" sz="1200" b="1" u="none" strike="noStrike" kern="1200" dirty="0">
                          <a:solidFill>
                            <a:srgbClr val="3EAD95"/>
                          </a:solidFill>
                          <a:effectLst/>
                          <a:latin typeface="+mn-lt"/>
                          <a:ea typeface="+mn-ea"/>
                          <a:cs typeface="+mn-cs"/>
                        </a:rPr>
                        <a:t>cadre juridique </a:t>
                      </a:r>
                      <a:r>
                        <a:rPr lang="fr-FR" sz="1200" u="none" strike="noStrike" dirty="0">
                          <a:effectLst/>
                        </a:rPr>
                        <a:t>(RGPD) pour les ventes par voie électronique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177984023"/>
                  </a:ext>
                </a:extLst>
              </a:tr>
              <a:tr h="517499">
                <a:tc>
                  <a:txBody>
                    <a:bodyPr/>
                    <a:lstStyle/>
                    <a:p>
                      <a:pPr algn="r" fontAlgn="ctr"/>
                      <a:r>
                        <a:rPr lang="fr-FR" sz="1200" u="none" strike="noStrike" dirty="0">
                          <a:effectLst/>
                        </a:rPr>
                        <a:t>Session d'information sur le </a:t>
                      </a:r>
                      <a:r>
                        <a:rPr lang="fr-FR" sz="1200" b="1" u="none" strike="noStrike" kern="1200" dirty="0">
                          <a:solidFill>
                            <a:srgbClr val="3EAD95"/>
                          </a:solidFill>
                          <a:effectLst/>
                          <a:latin typeface="+mn-lt"/>
                          <a:ea typeface="+mn-ea"/>
                          <a:cs typeface="+mn-cs"/>
                        </a:rPr>
                        <a:t>marketing en ligne</a:t>
                      </a:r>
                    </a:p>
                  </a:txBody>
                  <a:tcPr marL="9525" marR="9525" marT="9525" marB="0" anchor="ctr">
                    <a:solidFill>
                      <a:schemeClr val="bg1"/>
                    </a:solidFill>
                  </a:tcPr>
                </a:tc>
                <a:extLst>
                  <a:ext uri="{0D108BD9-81ED-4DB2-BD59-A6C34878D82A}">
                    <a16:rowId xmlns:a16="http://schemas.microsoft.com/office/drawing/2014/main" xmlns="" val="263027705"/>
                  </a:ext>
                </a:extLst>
              </a:tr>
              <a:tr h="541924">
                <a:tc>
                  <a:txBody>
                    <a:bodyPr/>
                    <a:lstStyle/>
                    <a:p>
                      <a:pPr algn="r" fontAlgn="ctr"/>
                      <a:r>
                        <a:rPr lang="fr-FR" sz="1200" u="none" strike="noStrike" dirty="0">
                          <a:effectLst/>
                        </a:rPr>
                        <a:t>Session d'information sur votre « </a:t>
                      </a:r>
                      <a:r>
                        <a:rPr lang="fr-FR" sz="1200" b="1" u="none" strike="noStrike" kern="1200" dirty="0">
                          <a:solidFill>
                            <a:srgbClr val="3EAD95"/>
                          </a:solidFill>
                          <a:effectLst/>
                          <a:latin typeface="+mn-lt"/>
                          <a:ea typeface="+mn-ea"/>
                          <a:cs typeface="+mn-cs"/>
                        </a:rPr>
                        <a:t>environnement</a:t>
                      </a:r>
                      <a:r>
                        <a:rPr lang="fr-FR" sz="1200" u="none" strike="noStrike" dirty="0">
                          <a:effectLst/>
                        </a:rPr>
                        <a:t> </a:t>
                      </a:r>
                      <a:r>
                        <a:rPr lang="fr-FR" sz="1200" b="1" u="none" strike="noStrike" kern="1200" dirty="0">
                          <a:solidFill>
                            <a:srgbClr val="3EAD95"/>
                          </a:solidFill>
                          <a:effectLst/>
                          <a:latin typeface="+mn-lt"/>
                          <a:ea typeface="+mn-ea"/>
                          <a:cs typeface="+mn-cs"/>
                        </a:rPr>
                        <a:t>numérique</a:t>
                      </a:r>
                      <a:r>
                        <a:rPr lang="fr-FR" sz="1200" u="none" strike="noStrike" dirty="0">
                          <a:effectLst/>
                        </a:rPr>
                        <a:t> » (les potentialités, les contraintes)</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2111115721"/>
                  </a:ext>
                </a:extLst>
              </a:tr>
              <a:tr h="541924">
                <a:tc>
                  <a:txBody>
                    <a:bodyPr/>
                    <a:lstStyle/>
                    <a:p>
                      <a:pPr algn="r" fontAlgn="ctr"/>
                      <a:r>
                        <a:rPr lang="fr-FR" sz="1200" b="1" u="none" strike="noStrike" kern="1200" dirty="0">
                          <a:solidFill>
                            <a:srgbClr val="3EAD95"/>
                          </a:solidFill>
                          <a:effectLst/>
                          <a:latin typeface="+mn-lt"/>
                          <a:ea typeface="+mn-ea"/>
                          <a:cs typeface="+mn-cs"/>
                        </a:rPr>
                        <a:t>Atelier collectif </a:t>
                      </a:r>
                      <a:r>
                        <a:rPr lang="fr-FR" sz="1200" u="none" strike="noStrike" dirty="0">
                          <a:effectLst/>
                        </a:rPr>
                        <a:t>sur les ventes numériques pour découvrir ou approfondir des </a:t>
                      </a:r>
                      <a:r>
                        <a:rPr lang="fr-FR" sz="1200" b="1" u="none" strike="noStrike" kern="1200" dirty="0">
                          <a:solidFill>
                            <a:srgbClr val="3EAD95"/>
                          </a:solidFill>
                          <a:effectLst/>
                          <a:latin typeface="+mn-lt"/>
                          <a:ea typeface="+mn-ea"/>
                          <a:cs typeface="+mn-cs"/>
                        </a:rPr>
                        <a:t>usages</a:t>
                      </a:r>
                      <a:r>
                        <a:rPr lang="fr-FR" sz="1200" u="none" strike="noStrike" dirty="0">
                          <a:effectLst/>
                        </a:rPr>
                        <a:t> et des outils</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573088107"/>
                  </a:ext>
                </a:extLst>
              </a:tr>
              <a:tr h="517499">
                <a:tc>
                  <a:txBody>
                    <a:bodyPr/>
                    <a:lstStyle/>
                    <a:p>
                      <a:pPr algn="r" fontAlgn="ctr"/>
                      <a:r>
                        <a:rPr lang="fr-FR" sz="1200" u="none" strike="noStrike" dirty="0">
                          <a:effectLst/>
                        </a:rPr>
                        <a:t>Autre</a:t>
                      </a:r>
                      <a:endParaRPr lang="fr-FR" sz="1200" b="0" i="0" u="none" strike="noStrike" dirty="0">
                        <a:solidFill>
                          <a:srgbClr val="003333"/>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51793103"/>
                  </a:ext>
                </a:extLst>
              </a:tr>
            </a:tbl>
          </a:graphicData>
        </a:graphic>
      </p:graphicFrame>
      <p:sp>
        <p:nvSpPr>
          <p:cNvPr id="7" name="Rectangle 6">
            <a:extLst>
              <a:ext uri="{FF2B5EF4-FFF2-40B4-BE49-F238E27FC236}">
                <a16:creationId xmlns:a16="http://schemas.microsoft.com/office/drawing/2014/main" xmlns="" id="{D351563E-1A9D-4A8A-94FB-83B6ECE34DB3}"/>
              </a:ext>
            </a:extLst>
          </p:cNvPr>
          <p:cNvSpPr/>
          <p:nvPr/>
        </p:nvSpPr>
        <p:spPr>
          <a:xfrm>
            <a:off x="5600700" y="5361171"/>
            <a:ext cx="5657850" cy="1354217"/>
          </a:xfrm>
          <a:prstGeom prst="rect">
            <a:avLst/>
          </a:prstGeom>
          <a:noFill/>
        </p:spPr>
        <p:txBody>
          <a:bodyPr wrap="square">
            <a:spAutoFit/>
          </a:bodyPr>
          <a:lstStyle/>
          <a:p>
            <a:pPr fontAlgn="ctr"/>
            <a:r>
              <a:rPr lang="fr-FR" sz="1000" dirty="0"/>
              <a:t>Détail autre. Quelques suggestions dispersées : </a:t>
            </a:r>
          </a:p>
          <a:p>
            <a:pPr marL="171450" indent="-171450" fontAlgn="ctr">
              <a:buFont typeface="Arial" panose="020B0604020202020204" pitchFamily="34" charset="0"/>
              <a:buChar char="•"/>
            </a:pPr>
            <a:r>
              <a:rPr lang="fr-FR" sz="800" dirty="0"/>
              <a:t>Formation sur valorisation des données clients acheteurs, </a:t>
            </a:r>
          </a:p>
          <a:p>
            <a:pPr marL="171450" indent="-171450" fontAlgn="ctr">
              <a:buFont typeface="Arial" panose="020B0604020202020204" pitchFamily="34" charset="0"/>
              <a:buChar char="•"/>
            </a:pPr>
            <a:r>
              <a:rPr lang="fr-FR" sz="800" dirty="0"/>
              <a:t>Gestion clients via logiciel, </a:t>
            </a:r>
          </a:p>
          <a:p>
            <a:pPr marL="171450" indent="-171450" fontAlgn="ctr">
              <a:buFont typeface="Arial" panose="020B0604020202020204" pitchFamily="34" charset="0"/>
              <a:buChar char="•"/>
            </a:pPr>
            <a:r>
              <a:rPr lang="fr-FR" sz="800" dirty="0"/>
              <a:t>Logiciel de traitement des informations acheteurs et clients</a:t>
            </a:r>
          </a:p>
          <a:p>
            <a:pPr marL="171450" indent="-171450" fontAlgn="ctr">
              <a:buFont typeface="Arial" panose="020B0604020202020204" pitchFamily="34" charset="0"/>
              <a:buChar char="•"/>
            </a:pPr>
            <a:r>
              <a:rPr lang="fr-FR" sz="800" dirty="0">
                <a:solidFill>
                  <a:srgbClr val="003333"/>
                </a:solidFill>
                <a:latin typeface="Arial" panose="020B0604020202020204" pitchFamily="34" charset="0"/>
              </a:rPr>
              <a:t>Mettre en commun un outil de colisage</a:t>
            </a:r>
          </a:p>
          <a:p>
            <a:pPr marL="171450" indent="-171450" fontAlgn="ctr">
              <a:buFont typeface="Arial" panose="020B0604020202020204" pitchFamily="34" charset="0"/>
              <a:buChar char="•"/>
            </a:pPr>
            <a:r>
              <a:rPr lang="fr-FR" sz="800" dirty="0">
                <a:solidFill>
                  <a:srgbClr val="003333"/>
                </a:solidFill>
                <a:latin typeface="Arial" panose="020B0604020202020204" pitchFamily="34" charset="0"/>
              </a:rPr>
              <a:t>Fiscalité des ventes en ligne</a:t>
            </a:r>
          </a:p>
          <a:p>
            <a:pPr marL="171450" indent="-171450" fontAlgn="ctr">
              <a:buFont typeface="Arial" panose="020B0604020202020204" pitchFamily="34" charset="0"/>
              <a:buChar char="•"/>
            </a:pPr>
            <a:r>
              <a:rPr lang="fr-FR" sz="800" dirty="0">
                <a:solidFill>
                  <a:srgbClr val="003333"/>
                </a:solidFill>
                <a:latin typeface="Arial" panose="020B0604020202020204" pitchFamily="34" charset="0"/>
              </a:rPr>
              <a:t>Identification de professionnels prestataires, amélioration du logiciel métier , logiciel de traitement des informations acheteurs et clients</a:t>
            </a:r>
          </a:p>
          <a:p>
            <a:pPr marL="171450" indent="-171450" fontAlgn="ctr">
              <a:buFont typeface="Arial" panose="020B0604020202020204" pitchFamily="34" charset="0"/>
              <a:buChar char="•"/>
            </a:pPr>
            <a:r>
              <a:rPr lang="fr-FR" sz="800" dirty="0">
                <a:solidFill>
                  <a:srgbClr val="003333"/>
                </a:solidFill>
                <a:latin typeface="Arial" panose="020B0604020202020204" pitchFamily="34" charset="0"/>
              </a:rPr>
              <a:t>Recherche de clients</a:t>
            </a:r>
          </a:p>
          <a:p>
            <a:pPr marL="171450" indent="-171450" fontAlgn="ctr">
              <a:buFont typeface="Arial" panose="020B0604020202020204" pitchFamily="34" charset="0"/>
              <a:buChar char="•"/>
            </a:pPr>
            <a:r>
              <a:rPr lang="fr-FR" sz="800" dirty="0">
                <a:solidFill>
                  <a:srgbClr val="003333"/>
                </a:solidFill>
                <a:latin typeface="Arial" panose="020B0604020202020204" pitchFamily="34" charset="0"/>
              </a:rPr>
              <a:t>Session de formation sur les logiciels de traitement d'images</a:t>
            </a:r>
          </a:p>
        </p:txBody>
      </p:sp>
      <p:pic>
        <p:nvPicPr>
          <p:cNvPr id="16" name="Graphique 15">
            <a:extLst>
              <a:ext uri="{FF2B5EF4-FFF2-40B4-BE49-F238E27FC236}">
                <a16:creationId xmlns:a16="http://schemas.microsoft.com/office/drawing/2014/main" xmlns="" id="{271F98EC-863D-4694-B9D9-4EC4272C2BA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228911" y="5435511"/>
            <a:ext cx="371789" cy="371789"/>
          </a:xfrm>
          <a:prstGeom prst="rect">
            <a:avLst/>
          </a:prstGeom>
        </p:spPr>
      </p:pic>
      <p:sp>
        <p:nvSpPr>
          <p:cNvPr id="17" name="Espace réservé du texte 6">
            <a:extLst>
              <a:ext uri="{FF2B5EF4-FFF2-40B4-BE49-F238E27FC236}">
                <a16:creationId xmlns:a16="http://schemas.microsoft.com/office/drawing/2014/main" xmlns="" id="{D7EB1AE9-5859-406F-8AC9-53A0CC95B927}"/>
              </a:ext>
            </a:extLst>
          </p:cNvPr>
          <p:cNvSpPr txBox="1">
            <a:spLocks/>
          </p:cNvSpPr>
          <p:nvPr/>
        </p:nvSpPr>
        <p:spPr>
          <a:xfrm>
            <a:off x="969605" y="5239874"/>
            <a:ext cx="3108725" cy="899996"/>
          </a:xfrm>
          <a:prstGeom prst="rect">
            <a:avLst/>
          </a:prstGeom>
          <a:noFill/>
          <a:ln>
            <a:solidFill>
              <a:schemeClr val="bg1">
                <a:lumMod val="50000"/>
              </a:schemeClr>
            </a:solidFill>
          </a:ln>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fr-FR" sz="1000" dirty="0"/>
          </a:p>
        </p:txBody>
      </p:sp>
      <p:sp>
        <p:nvSpPr>
          <p:cNvPr id="19" name="Rectangle 18">
            <a:extLst>
              <a:ext uri="{FF2B5EF4-FFF2-40B4-BE49-F238E27FC236}">
                <a16:creationId xmlns:a16="http://schemas.microsoft.com/office/drawing/2014/main" xmlns="" id="{F56348C1-A630-4CF6-B85A-0A31064CCD59}"/>
              </a:ext>
            </a:extLst>
          </p:cNvPr>
          <p:cNvSpPr/>
          <p:nvPr/>
        </p:nvSpPr>
        <p:spPr>
          <a:xfrm>
            <a:off x="969605" y="5353670"/>
            <a:ext cx="423514" cy="276999"/>
          </a:xfrm>
          <a:prstGeom prst="rect">
            <a:avLst/>
          </a:prstGeom>
        </p:spPr>
        <p:txBody>
          <a:bodyPr wrap="none">
            <a:spAutoFit/>
          </a:bodyPr>
          <a:lstStyle/>
          <a:p>
            <a:r>
              <a:rPr lang="fr-FR" sz="1200" dirty="0"/>
              <a:t>Oui</a:t>
            </a:r>
          </a:p>
        </p:txBody>
      </p:sp>
      <p:sp>
        <p:nvSpPr>
          <p:cNvPr id="20" name="Rectangle 19">
            <a:extLst>
              <a:ext uri="{FF2B5EF4-FFF2-40B4-BE49-F238E27FC236}">
                <a16:creationId xmlns:a16="http://schemas.microsoft.com/office/drawing/2014/main" xmlns="" id="{AC878074-E755-46B6-A6D4-649BCFE75FE4}"/>
              </a:ext>
            </a:extLst>
          </p:cNvPr>
          <p:cNvSpPr/>
          <p:nvPr/>
        </p:nvSpPr>
        <p:spPr>
          <a:xfrm>
            <a:off x="969605" y="5661025"/>
            <a:ext cx="1830933" cy="246221"/>
          </a:xfrm>
          <a:prstGeom prst="rect">
            <a:avLst/>
          </a:prstGeom>
          <a:noFill/>
          <a:ln>
            <a:noFill/>
          </a:ln>
        </p:spPr>
        <p:txBody>
          <a:bodyPr wrap="square">
            <a:spAutoFit/>
          </a:bodyPr>
          <a:lstStyle/>
          <a:p>
            <a:r>
              <a:rPr lang="fr-FR" sz="1000" dirty="0"/>
              <a:t>Montant de vente 2019</a:t>
            </a:r>
          </a:p>
        </p:txBody>
      </p:sp>
      <p:graphicFrame>
        <p:nvGraphicFramePr>
          <p:cNvPr id="14" name="Tableau 13">
            <a:extLst>
              <a:ext uri="{FF2B5EF4-FFF2-40B4-BE49-F238E27FC236}">
                <a16:creationId xmlns:a16="http://schemas.microsoft.com/office/drawing/2014/main" xmlns="" id="{72DACA90-D118-4F69-A8B5-BDF6673BD25E}"/>
              </a:ext>
            </a:extLst>
          </p:cNvPr>
          <p:cNvGraphicFramePr>
            <a:graphicFrameLocks noGrp="1"/>
          </p:cNvGraphicFramePr>
          <p:nvPr>
            <p:extLst>
              <p:ext uri="{D42A27DB-BD31-4B8C-83A1-F6EECF244321}">
                <p14:modId xmlns:p14="http://schemas.microsoft.com/office/powerpoint/2010/main" val="3702239022"/>
              </p:ext>
            </p:extLst>
          </p:nvPr>
        </p:nvGraphicFramePr>
        <p:xfrm>
          <a:off x="969605" y="5353670"/>
          <a:ext cx="3175000" cy="647700"/>
        </p:xfrm>
        <a:graphic>
          <a:graphicData uri="http://schemas.openxmlformats.org/drawingml/2006/table">
            <a:tbl>
              <a:tblPr/>
              <a:tblGrid>
                <a:gridCol w="2222500">
                  <a:extLst>
                    <a:ext uri="{9D8B030D-6E8A-4147-A177-3AD203B41FA5}">
                      <a16:colId xmlns:a16="http://schemas.microsoft.com/office/drawing/2014/main" xmlns="" val="1998657133"/>
                    </a:ext>
                  </a:extLst>
                </a:gridCol>
                <a:gridCol w="952500">
                  <a:extLst>
                    <a:ext uri="{9D8B030D-6E8A-4147-A177-3AD203B41FA5}">
                      <a16:colId xmlns:a16="http://schemas.microsoft.com/office/drawing/2014/main" xmlns="" val="4070930570"/>
                    </a:ext>
                  </a:extLst>
                </a:gridCol>
              </a:tblGrid>
              <a:tr h="161925">
                <a:tc>
                  <a:txBody>
                    <a:bodyPr/>
                    <a:lstStyle/>
                    <a:p>
                      <a:pPr algn="r" rtl="0" fontAlgn="ctr"/>
                      <a:r>
                        <a:rPr lang="fr-FR" sz="1000" b="0" i="0" u="none" strike="noStrike">
                          <a:solidFill>
                            <a:srgbClr val="000000"/>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C00000"/>
                          </a:solidFill>
                          <a:effectLst/>
                          <a:latin typeface="Arial" panose="020B060402020202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891362443"/>
                  </a:ext>
                </a:extLst>
              </a:tr>
              <a:tr h="161925">
                <a:tc>
                  <a:txBody>
                    <a:bodyPr/>
                    <a:lstStyle/>
                    <a:p>
                      <a:pPr algn="r" rtl="0" fontAlgn="ctr"/>
                      <a:r>
                        <a:rPr lang="fr-FR" sz="1000" b="0" i="0" u="none" strike="noStrike">
                          <a:solidFill>
                            <a:srgbClr val="000000"/>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682059553"/>
                  </a:ext>
                </a:extLst>
              </a:tr>
              <a:tr h="161925">
                <a:tc>
                  <a:txBody>
                    <a:bodyPr/>
                    <a:lstStyle/>
                    <a:p>
                      <a:pPr algn="r" rtl="0" fontAlgn="ctr"/>
                      <a:r>
                        <a:rPr lang="fr-FR" sz="1000" b="0" i="0" u="none" strike="noStrike">
                          <a:solidFill>
                            <a:srgbClr val="000000"/>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00384580"/>
                  </a:ext>
                </a:extLst>
              </a:tr>
              <a:tr h="161925">
                <a:tc>
                  <a:txBody>
                    <a:bodyPr/>
                    <a:lstStyle/>
                    <a:p>
                      <a:pPr algn="r" rtl="0" fontAlgn="ctr"/>
                      <a:r>
                        <a:rPr lang="fr-FR" sz="1000" b="0" i="0" u="none" strike="noStrike">
                          <a:solidFill>
                            <a:srgbClr val="000000"/>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597775971"/>
                  </a:ext>
                </a:extLst>
              </a:tr>
            </a:tbl>
          </a:graphicData>
        </a:graphic>
      </p:graphicFrame>
      <p:sp>
        <p:nvSpPr>
          <p:cNvPr id="21" name="Rectangle 20">
            <a:extLst>
              <a:ext uri="{FF2B5EF4-FFF2-40B4-BE49-F238E27FC236}">
                <a16:creationId xmlns:a16="http://schemas.microsoft.com/office/drawing/2014/main" xmlns="" id="{D9861DB3-4301-401D-B5E5-53F11C13C1B5}"/>
              </a:ext>
            </a:extLst>
          </p:cNvPr>
          <p:cNvSpPr/>
          <p:nvPr/>
        </p:nvSpPr>
        <p:spPr>
          <a:xfrm>
            <a:off x="8485121" y="2024804"/>
            <a:ext cx="2690880" cy="215444"/>
          </a:xfrm>
          <a:prstGeom prst="rect">
            <a:avLst/>
          </a:prstGeom>
        </p:spPr>
        <p:txBody>
          <a:bodyPr wrap="square">
            <a:spAutoFit/>
          </a:bodyPr>
          <a:lstStyle/>
          <a:p>
            <a:pPr algn="ctr"/>
            <a:r>
              <a:rPr lang="fr-FR" sz="800" dirty="0"/>
              <a:t>Somme </a:t>
            </a:r>
            <a:r>
              <a:rPr lang="fr-FR" sz="800" dirty="0">
                <a:latin typeface="Arial" panose="020B0604020202020204" pitchFamily="34" charset="0"/>
                <a:cs typeface="Arial" panose="020B0604020202020204" pitchFamily="34" charset="0"/>
              </a:rPr>
              <a:t>&gt; 100% car plusieurs réponses possibles</a:t>
            </a:r>
            <a:endParaRPr lang="fr-FR" sz="800" dirty="0"/>
          </a:p>
        </p:txBody>
      </p:sp>
    </p:spTree>
    <p:extLst>
      <p:ext uri="{BB962C8B-B14F-4D97-AF65-F5344CB8AC3E}">
        <p14:creationId xmlns:p14="http://schemas.microsoft.com/office/powerpoint/2010/main" val="330918792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938722"/>
      </p:ext>
    </p:extLst>
  </p:cSld>
  <p:clrMapOvr>
    <a:masterClrMapping/>
  </p:clrMapOvr>
  <mc:AlternateContent xmlns:mc="http://schemas.openxmlformats.org/markup-compatibility/2006" xmlns:p14="http://schemas.microsoft.com/office/powerpoint/2010/main">
    <mc:Choice Requires="p14">
      <p:transition spd="slow" p14:dur="2000" advTm="2000">
        <p:wipe dir="r"/>
      </p:transition>
    </mc:Choice>
    <mc:Fallback xmlns="">
      <p:transition spd="slow" advTm="2000">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89"/>
            <a:ext cx="11736936" cy="4562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Protocole d’étude </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5</a:t>
            </a:fld>
            <a:endParaRPr lang="en-US" dirty="0">
              <a:latin typeface="+mn-lt"/>
            </a:endParaRPr>
          </a:p>
        </p:txBody>
      </p:sp>
      <p:sp>
        <p:nvSpPr>
          <p:cNvPr id="4" name="Organigramme : Entrée manuelle 3">
            <a:extLst>
              <a:ext uri="{FF2B5EF4-FFF2-40B4-BE49-F238E27FC236}">
                <a16:creationId xmlns:a16="http://schemas.microsoft.com/office/drawing/2014/main" xmlns="" id="{10A9102D-2D92-4382-8611-2BD05A5D451D}"/>
              </a:ext>
            </a:extLst>
          </p:cNvPr>
          <p:cNvSpPr/>
          <p:nvPr/>
        </p:nvSpPr>
        <p:spPr>
          <a:xfrm>
            <a:off x="1274846" y="1048964"/>
            <a:ext cx="10437729" cy="774769"/>
          </a:xfrm>
          <a:prstGeom prst="flowChartManualInput">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9388">
              <a:defRPr/>
            </a:pPr>
            <a:r>
              <a:rPr lang="fr-FR" dirty="0">
                <a:solidFill>
                  <a:schemeClr val="bg1"/>
                </a:solidFill>
                <a:ea typeface="ヒラギノ角ゴ Pro W3" charset="-128"/>
                <a:cs typeface="ヒラギノ角ゴ Pro W3" charset="-128"/>
              </a:rPr>
              <a:t>Enquête réalisée en ligne via questionnaire </a:t>
            </a:r>
            <a:r>
              <a:rPr lang="fr-FR" dirty="0" err="1">
                <a:solidFill>
                  <a:schemeClr val="bg1"/>
                </a:solidFill>
                <a:ea typeface="ヒラギノ角ゴ Pro W3" charset="-128"/>
                <a:cs typeface="ヒラギノ角ゴ Pro W3" charset="-128"/>
              </a:rPr>
              <a:t>autoadministré</a:t>
            </a:r>
            <a:r>
              <a:rPr lang="fr-FR" dirty="0">
                <a:solidFill>
                  <a:schemeClr val="bg1"/>
                </a:solidFill>
                <a:ea typeface="ヒラギノ角ゴ Pro W3" charset="-128"/>
                <a:cs typeface="ヒラギノ角ゴ Pro W3" charset="-128"/>
              </a:rPr>
              <a:t> adressé à 400 maisons de ventes </a:t>
            </a:r>
          </a:p>
        </p:txBody>
      </p:sp>
      <p:sp>
        <p:nvSpPr>
          <p:cNvPr id="5" name="Organigramme : Entrée manuelle 4">
            <a:extLst>
              <a:ext uri="{FF2B5EF4-FFF2-40B4-BE49-F238E27FC236}">
                <a16:creationId xmlns:a16="http://schemas.microsoft.com/office/drawing/2014/main" xmlns="" id="{148D341F-69B7-428D-A612-7EA20C195914}"/>
              </a:ext>
            </a:extLst>
          </p:cNvPr>
          <p:cNvSpPr/>
          <p:nvPr/>
        </p:nvSpPr>
        <p:spPr>
          <a:xfrm>
            <a:off x="1274846" y="3036556"/>
            <a:ext cx="10437729" cy="774769"/>
          </a:xfrm>
          <a:prstGeom prst="flowChartManualInput">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9388"/>
            <a:r>
              <a:rPr lang="fr-FR" dirty="0">
                <a:solidFill>
                  <a:schemeClr val="bg1"/>
                </a:solidFill>
                <a:ea typeface="ヒラギノ角ゴ Pro W3" charset="-128"/>
              </a:rPr>
              <a:t>Terrain d’enquête </a:t>
            </a:r>
            <a:r>
              <a:rPr lang="fr-FR" dirty="0">
                <a:solidFill>
                  <a:schemeClr val="bg1"/>
                </a:solidFill>
                <a:ea typeface="ヒラギノ角ゴ Pro W3" charset="-128"/>
                <a:cs typeface="ヒラギノ角ゴ Pro W3" charset="-128"/>
              </a:rPr>
              <a:t>réalisé en novembre 2020</a:t>
            </a:r>
            <a:endParaRPr lang="fr-FR" dirty="0">
              <a:solidFill>
                <a:schemeClr val="bg1"/>
              </a:solidFill>
              <a:ea typeface="ヒラギノ角ゴ Pro W3" charset="-128"/>
            </a:endParaRPr>
          </a:p>
        </p:txBody>
      </p:sp>
      <p:sp>
        <p:nvSpPr>
          <p:cNvPr id="6" name="Freeform 38">
            <a:extLst>
              <a:ext uri="{FF2B5EF4-FFF2-40B4-BE49-F238E27FC236}">
                <a16:creationId xmlns:a16="http://schemas.microsoft.com/office/drawing/2014/main" xmlns="" id="{49FD6DAD-76AC-45D8-92CB-68F72A10609F}"/>
              </a:ext>
            </a:extLst>
          </p:cNvPr>
          <p:cNvSpPr>
            <a:spLocks noChangeAspect="1" noEditPoints="1"/>
          </p:cNvSpPr>
          <p:nvPr/>
        </p:nvSpPr>
        <p:spPr bwMode="auto">
          <a:xfrm>
            <a:off x="615564" y="3246470"/>
            <a:ext cx="498172" cy="483908"/>
          </a:xfrm>
          <a:custGeom>
            <a:avLst/>
            <a:gdLst>
              <a:gd name="T0" fmla="*/ 63 w 227"/>
              <a:gd name="T1" fmla="*/ 50 h 220"/>
              <a:gd name="T2" fmla="*/ 53 w 227"/>
              <a:gd name="T3" fmla="*/ 0 h 220"/>
              <a:gd name="T4" fmla="*/ 44 w 227"/>
              <a:gd name="T5" fmla="*/ 50 h 220"/>
              <a:gd name="T6" fmla="*/ 197 w 227"/>
              <a:gd name="T7" fmla="*/ 220 h 220"/>
              <a:gd name="T8" fmla="*/ 197 w 227"/>
              <a:gd name="T9" fmla="*/ 194 h 220"/>
              <a:gd name="T10" fmla="*/ 174 w 227"/>
              <a:gd name="T11" fmla="*/ 59 h 220"/>
              <a:gd name="T12" fmla="*/ 184 w 227"/>
              <a:gd name="T13" fmla="*/ 9 h 220"/>
              <a:gd name="T14" fmla="*/ 165 w 227"/>
              <a:gd name="T15" fmla="*/ 9 h 220"/>
              <a:gd name="T16" fmla="*/ 174 w 227"/>
              <a:gd name="T17" fmla="*/ 59 h 220"/>
              <a:gd name="T18" fmla="*/ 6 w 227"/>
              <a:gd name="T19" fmla="*/ 220 h 220"/>
              <a:gd name="T20" fmla="*/ 186 w 227"/>
              <a:gd name="T21" fmla="*/ 188 h 220"/>
              <a:gd name="T22" fmla="*/ 227 w 227"/>
              <a:gd name="T23" fmla="*/ 184 h 220"/>
              <a:gd name="T24" fmla="*/ 0 w 227"/>
              <a:gd name="T25" fmla="*/ 95 h 220"/>
              <a:gd name="T26" fmla="*/ 166 w 227"/>
              <a:gd name="T27" fmla="*/ 116 h 220"/>
              <a:gd name="T28" fmla="*/ 208 w 227"/>
              <a:gd name="T29" fmla="*/ 157 h 220"/>
              <a:gd name="T30" fmla="*/ 166 w 227"/>
              <a:gd name="T31" fmla="*/ 116 h 220"/>
              <a:gd name="T32" fmla="*/ 160 w 227"/>
              <a:gd name="T33" fmla="*/ 116 h 220"/>
              <a:gd name="T34" fmla="*/ 118 w 227"/>
              <a:gd name="T35" fmla="*/ 157 h 220"/>
              <a:gd name="T36" fmla="*/ 118 w 227"/>
              <a:gd name="T37" fmla="*/ 164 h 220"/>
              <a:gd name="T38" fmla="*/ 160 w 227"/>
              <a:gd name="T39" fmla="*/ 205 h 220"/>
              <a:gd name="T40" fmla="*/ 118 w 227"/>
              <a:gd name="T41" fmla="*/ 164 h 220"/>
              <a:gd name="T42" fmla="*/ 112 w 227"/>
              <a:gd name="T43" fmla="*/ 116 h 220"/>
              <a:gd name="T44" fmla="*/ 71 w 227"/>
              <a:gd name="T45" fmla="*/ 157 h 220"/>
              <a:gd name="T46" fmla="*/ 71 w 227"/>
              <a:gd name="T47" fmla="*/ 164 h 220"/>
              <a:gd name="T48" fmla="*/ 112 w 227"/>
              <a:gd name="T49" fmla="*/ 205 h 220"/>
              <a:gd name="T50" fmla="*/ 71 w 227"/>
              <a:gd name="T51" fmla="*/ 164 h 220"/>
              <a:gd name="T52" fmla="*/ 65 w 227"/>
              <a:gd name="T53" fmla="*/ 116 h 220"/>
              <a:gd name="T54" fmla="*/ 23 w 227"/>
              <a:gd name="T55" fmla="*/ 157 h 220"/>
              <a:gd name="T56" fmla="*/ 23 w 227"/>
              <a:gd name="T57" fmla="*/ 164 h 220"/>
              <a:gd name="T58" fmla="*/ 65 w 227"/>
              <a:gd name="T59" fmla="*/ 205 h 220"/>
              <a:gd name="T60" fmla="*/ 23 w 227"/>
              <a:gd name="T61" fmla="*/ 164 h 220"/>
              <a:gd name="T62" fmla="*/ 196 w 227"/>
              <a:gd name="T63" fmla="*/ 32 h 220"/>
              <a:gd name="T64" fmla="*/ 174 w 227"/>
              <a:gd name="T65" fmla="*/ 71 h 220"/>
              <a:gd name="T66" fmla="*/ 152 w 227"/>
              <a:gd name="T67" fmla="*/ 32 h 220"/>
              <a:gd name="T68" fmla="*/ 75 w 227"/>
              <a:gd name="T69" fmla="*/ 50 h 220"/>
              <a:gd name="T70" fmla="*/ 31 w 227"/>
              <a:gd name="T71" fmla="*/ 50 h 220"/>
              <a:gd name="T72" fmla="*/ 6 w 227"/>
              <a:gd name="T73" fmla="*/ 32 h 220"/>
              <a:gd name="T74" fmla="*/ 0 w 227"/>
              <a:gd name="T75" fmla="*/ 82 h 220"/>
              <a:gd name="T76" fmla="*/ 227 w 227"/>
              <a:gd name="T77" fmla="*/ 3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220">
                <a:moveTo>
                  <a:pt x="53" y="59"/>
                </a:moveTo>
                <a:cubicBezTo>
                  <a:pt x="58" y="59"/>
                  <a:pt x="63" y="55"/>
                  <a:pt x="63" y="50"/>
                </a:cubicBezTo>
                <a:cubicBezTo>
                  <a:pt x="63" y="9"/>
                  <a:pt x="63" y="9"/>
                  <a:pt x="63" y="9"/>
                </a:cubicBezTo>
                <a:cubicBezTo>
                  <a:pt x="63" y="4"/>
                  <a:pt x="58" y="0"/>
                  <a:pt x="53" y="0"/>
                </a:cubicBezTo>
                <a:cubicBezTo>
                  <a:pt x="48" y="0"/>
                  <a:pt x="44" y="4"/>
                  <a:pt x="44" y="9"/>
                </a:cubicBezTo>
                <a:cubicBezTo>
                  <a:pt x="44" y="50"/>
                  <a:pt x="44" y="50"/>
                  <a:pt x="44" y="50"/>
                </a:cubicBezTo>
                <a:cubicBezTo>
                  <a:pt x="44" y="55"/>
                  <a:pt x="48" y="59"/>
                  <a:pt x="53" y="59"/>
                </a:cubicBezTo>
                <a:close/>
                <a:moveTo>
                  <a:pt x="197" y="220"/>
                </a:moveTo>
                <a:cubicBezTo>
                  <a:pt x="227" y="194"/>
                  <a:pt x="227" y="194"/>
                  <a:pt x="227" y="194"/>
                </a:cubicBezTo>
                <a:cubicBezTo>
                  <a:pt x="197" y="194"/>
                  <a:pt x="197" y="194"/>
                  <a:pt x="197" y="194"/>
                </a:cubicBezTo>
                <a:lnTo>
                  <a:pt x="197" y="220"/>
                </a:lnTo>
                <a:close/>
                <a:moveTo>
                  <a:pt x="174" y="59"/>
                </a:moveTo>
                <a:cubicBezTo>
                  <a:pt x="179" y="59"/>
                  <a:pt x="184" y="55"/>
                  <a:pt x="184" y="50"/>
                </a:cubicBezTo>
                <a:cubicBezTo>
                  <a:pt x="184" y="9"/>
                  <a:pt x="184" y="9"/>
                  <a:pt x="184" y="9"/>
                </a:cubicBezTo>
                <a:cubicBezTo>
                  <a:pt x="184" y="4"/>
                  <a:pt x="179" y="0"/>
                  <a:pt x="174" y="0"/>
                </a:cubicBezTo>
                <a:cubicBezTo>
                  <a:pt x="169" y="0"/>
                  <a:pt x="165" y="4"/>
                  <a:pt x="165" y="9"/>
                </a:cubicBezTo>
                <a:cubicBezTo>
                  <a:pt x="165" y="50"/>
                  <a:pt x="165" y="50"/>
                  <a:pt x="165" y="50"/>
                </a:cubicBezTo>
                <a:cubicBezTo>
                  <a:pt x="165" y="55"/>
                  <a:pt x="169" y="59"/>
                  <a:pt x="174" y="59"/>
                </a:cubicBezTo>
                <a:close/>
                <a:moveTo>
                  <a:pt x="0" y="216"/>
                </a:moveTo>
                <a:cubicBezTo>
                  <a:pt x="0" y="217"/>
                  <a:pt x="3" y="220"/>
                  <a:pt x="6" y="220"/>
                </a:cubicBezTo>
                <a:cubicBezTo>
                  <a:pt x="186" y="220"/>
                  <a:pt x="186" y="220"/>
                  <a:pt x="186" y="220"/>
                </a:cubicBezTo>
                <a:cubicBezTo>
                  <a:pt x="186" y="188"/>
                  <a:pt x="186" y="188"/>
                  <a:pt x="186" y="188"/>
                </a:cubicBezTo>
                <a:cubicBezTo>
                  <a:pt x="186" y="186"/>
                  <a:pt x="188" y="184"/>
                  <a:pt x="191" y="184"/>
                </a:cubicBezTo>
                <a:cubicBezTo>
                  <a:pt x="227" y="184"/>
                  <a:pt x="227" y="184"/>
                  <a:pt x="227" y="184"/>
                </a:cubicBezTo>
                <a:cubicBezTo>
                  <a:pt x="227" y="95"/>
                  <a:pt x="227" y="95"/>
                  <a:pt x="227" y="95"/>
                </a:cubicBezTo>
                <a:cubicBezTo>
                  <a:pt x="0" y="95"/>
                  <a:pt x="0" y="95"/>
                  <a:pt x="0" y="95"/>
                </a:cubicBezTo>
                <a:lnTo>
                  <a:pt x="0" y="216"/>
                </a:lnTo>
                <a:close/>
                <a:moveTo>
                  <a:pt x="166" y="116"/>
                </a:moveTo>
                <a:cubicBezTo>
                  <a:pt x="208" y="116"/>
                  <a:pt x="208" y="116"/>
                  <a:pt x="208" y="116"/>
                </a:cubicBezTo>
                <a:cubicBezTo>
                  <a:pt x="208" y="157"/>
                  <a:pt x="208" y="157"/>
                  <a:pt x="208" y="157"/>
                </a:cubicBezTo>
                <a:cubicBezTo>
                  <a:pt x="166" y="157"/>
                  <a:pt x="166" y="157"/>
                  <a:pt x="166" y="157"/>
                </a:cubicBezTo>
                <a:lnTo>
                  <a:pt x="166" y="116"/>
                </a:lnTo>
                <a:close/>
                <a:moveTo>
                  <a:pt x="118" y="116"/>
                </a:moveTo>
                <a:cubicBezTo>
                  <a:pt x="160" y="116"/>
                  <a:pt x="160" y="116"/>
                  <a:pt x="160" y="116"/>
                </a:cubicBezTo>
                <a:cubicBezTo>
                  <a:pt x="160" y="157"/>
                  <a:pt x="160" y="157"/>
                  <a:pt x="160" y="157"/>
                </a:cubicBezTo>
                <a:cubicBezTo>
                  <a:pt x="118" y="157"/>
                  <a:pt x="118" y="157"/>
                  <a:pt x="118" y="157"/>
                </a:cubicBezTo>
                <a:lnTo>
                  <a:pt x="118" y="116"/>
                </a:lnTo>
                <a:close/>
                <a:moveTo>
                  <a:pt x="118" y="164"/>
                </a:moveTo>
                <a:cubicBezTo>
                  <a:pt x="160" y="164"/>
                  <a:pt x="160" y="164"/>
                  <a:pt x="160" y="164"/>
                </a:cubicBezTo>
                <a:cubicBezTo>
                  <a:pt x="160" y="205"/>
                  <a:pt x="160" y="205"/>
                  <a:pt x="160" y="205"/>
                </a:cubicBezTo>
                <a:cubicBezTo>
                  <a:pt x="118" y="205"/>
                  <a:pt x="118" y="205"/>
                  <a:pt x="118" y="205"/>
                </a:cubicBezTo>
                <a:lnTo>
                  <a:pt x="118" y="164"/>
                </a:lnTo>
                <a:close/>
                <a:moveTo>
                  <a:pt x="71" y="116"/>
                </a:moveTo>
                <a:cubicBezTo>
                  <a:pt x="112" y="116"/>
                  <a:pt x="112" y="116"/>
                  <a:pt x="112" y="116"/>
                </a:cubicBezTo>
                <a:cubicBezTo>
                  <a:pt x="112" y="157"/>
                  <a:pt x="112" y="157"/>
                  <a:pt x="112" y="157"/>
                </a:cubicBezTo>
                <a:cubicBezTo>
                  <a:pt x="71" y="157"/>
                  <a:pt x="71" y="157"/>
                  <a:pt x="71" y="157"/>
                </a:cubicBezTo>
                <a:lnTo>
                  <a:pt x="71" y="116"/>
                </a:lnTo>
                <a:close/>
                <a:moveTo>
                  <a:pt x="71" y="164"/>
                </a:moveTo>
                <a:cubicBezTo>
                  <a:pt x="112" y="164"/>
                  <a:pt x="112" y="164"/>
                  <a:pt x="112" y="164"/>
                </a:cubicBezTo>
                <a:cubicBezTo>
                  <a:pt x="112" y="205"/>
                  <a:pt x="112" y="205"/>
                  <a:pt x="112" y="205"/>
                </a:cubicBezTo>
                <a:cubicBezTo>
                  <a:pt x="71" y="205"/>
                  <a:pt x="71" y="205"/>
                  <a:pt x="71" y="205"/>
                </a:cubicBezTo>
                <a:lnTo>
                  <a:pt x="71" y="164"/>
                </a:lnTo>
                <a:close/>
                <a:moveTo>
                  <a:pt x="23" y="116"/>
                </a:moveTo>
                <a:cubicBezTo>
                  <a:pt x="65" y="116"/>
                  <a:pt x="65" y="116"/>
                  <a:pt x="65" y="116"/>
                </a:cubicBezTo>
                <a:cubicBezTo>
                  <a:pt x="65" y="157"/>
                  <a:pt x="65" y="157"/>
                  <a:pt x="65" y="157"/>
                </a:cubicBezTo>
                <a:cubicBezTo>
                  <a:pt x="23" y="157"/>
                  <a:pt x="23" y="157"/>
                  <a:pt x="23" y="157"/>
                </a:cubicBezTo>
                <a:lnTo>
                  <a:pt x="23" y="116"/>
                </a:lnTo>
                <a:close/>
                <a:moveTo>
                  <a:pt x="23" y="164"/>
                </a:moveTo>
                <a:cubicBezTo>
                  <a:pt x="65" y="164"/>
                  <a:pt x="65" y="164"/>
                  <a:pt x="65" y="164"/>
                </a:cubicBezTo>
                <a:cubicBezTo>
                  <a:pt x="65" y="205"/>
                  <a:pt x="65" y="205"/>
                  <a:pt x="65" y="205"/>
                </a:cubicBezTo>
                <a:cubicBezTo>
                  <a:pt x="23" y="205"/>
                  <a:pt x="23" y="205"/>
                  <a:pt x="23" y="205"/>
                </a:cubicBezTo>
                <a:lnTo>
                  <a:pt x="23" y="164"/>
                </a:lnTo>
                <a:close/>
                <a:moveTo>
                  <a:pt x="222" y="32"/>
                </a:moveTo>
                <a:cubicBezTo>
                  <a:pt x="196" y="32"/>
                  <a:pt x="196" y="32"/>
                  <a:pt x="196" y="32"/>
                </a:cubicBezTo>
                <a:cubicBezTo>
                  <a:pt x="196" y="50"/>
                  <a:pt x="196" y="50"/>
                  <a:pt x="196" y="50"/>
                </a:cubicBezTo>
                <a:cubicBezTo>
                  <a:pt x="196" y="62"/>
                  <a:pt x="186" y="71"/>
                  <a:pt x="174" y="71"/>
                </a:cubicBezTo>
                <a:cubicBezTo>
                  <a:pt x="162" y="71"/>
                  <a:pt x="152" y="62"/>
                  <a:pt x="152" y="50"/>
                </a:cubicBezTo>
                <a:cubicBezTo>
                  <a:pt x="152" y="32"/>
                  <a:pt x="152" y="32"/>
                  <a:pt x="152" y="32"/>
                </a:cubicBezTo>
                <a:cubicBezTo>
                  <a:pt x="75" y="32"/>
                  <a:pt x="75" y="32"/>
                  <a:pt x="75" y="32"/>
                </a:cubicBezTo>
                <a:cubicBezTo>
                  <a:pt x="75" y="50"/>
                  <a:pt x="75" y="50"/>
                  <a:pt x="75" y="50"/>
                </a:cubicBezTo>
                <a:cubicBezTo>
                  <a:pt x="75" y="62"/>
                  <a:pt x="65" y="71"/>
                  <a:pt x="53" y="71"/>
                </a:cubicBezTo>
                <a:cubicBezTo>
                  <a:pt x="41" y="71"/>
                  <a:pt x="31" y="62"/>
                  <a:pt x="31" y="50"/>
                </a:cubicBezTo>
                <a:cubicBezTo>
                  <a:pt x="31" y="32"/>
                  <a:pt x="31" y="32"/>
                  <a:pt x="31" y="32"/>
                </a:cubicBezTo>
                <a:cubicBezTo>
                  <a:pt x="6" y="32"/>
                  <a:pt x="6" y="32"/>
                  <a:pt x="6" y="32"/>
                </a:cubicBezTo>
                <a:cubicBezTo>
                  <a:pt x="3" y="32"/>
                  <a:pt x="0" y="34"/>
                  <a:pt x="0" y="37"/>
                </a:cubicBezTo>
                <a:cubicBezTo>
                  <a:pt x="0" y="82"/>
                  <a:pt x="0" y="82"/>
                  <a:pt x="0" y="82"/>
                </a:cubicBezTo>
                <a:cubicBezTo>
                  <a:pt x="227" y="82"/>
                  <a:pt x="227" y="82"/>
                  <a:pt x="227" y="82"/>
                </a:cubicBezTo>
                <a:cubicBezTo>
                  <a:pt x="227" y="37"/>
                  <a:pt x="227" y="37"/>
                  <a:pt x="227" y="37"/>
                </a:cubicBezTo>
                <a:cubicBezTo>
                  <a:pt x="227" y="34"/>
                  <a:pt x="225" y="32"/>
                  <a:pt x="222" y="32"/>
                </a:cubicBezTo>
                <a:close/>
              </a:path>
            </a:pathLst>
          </a:custGeom>
          <a:solidFill>
            <a:srgbClr val="183A46"/>
          </a:solidFill>
          <a:ln>
            <a:noFill/>
          </a:ln>
        </p:spPr>
        <p:txBody>
          <a:bodyPr vert="horz" wrap="square" lIns="91440" tIns="45720" rIns="91440" bIns="45720" numCol="1" anchor="t" anchorCtr="0" compatLnSpc="1">
            <a:prstTxWarp prst="textNoShape">
              <a:avLst/>
            </a:prstTxWarp>
          </a:bodyPr>
          <a:lstStyle/>
          <a:p>
            <a:endParaRPr lang="fr-FR"/>
          </a:p>
        </p:txBody>
      </p:sp>
      <p:sp>
        <p:nvSpPr>
          <p:cNvPr id="7" name="Freeform 41">
            <a:extLst>
              <a:ext uri="{FF2B5EF4-FFF2-40B4-BE49-F238E27FC236}">
                <a16:creationId xmlns:a16="http://schemas.microsoft.com/office/drawing/2014/main" xmlns="" id="{1A9D4D29-3835-43E8-85E7-B8FF45991987}"/>
              </a:ext>
            </a:extLst>
          </p:cNvPr>
          <p:cNvSpPr>
            <a:spLocks noChangeAspect="1" noEditPoints="1"/>
          </p:cNvSpPr>
          <p:nvPr/>
        </p:nvSpPr>
        <p:spPr bwMode="auto">
          <a:xfrm>
            <a:off x="638340" y="4207690"/>
            <a:ext cx="437099" cy="548185"/>
          </a:xfrm>
          <a:custGeom>
            <a:avLst/>
            <a:gdLst>
              <a:gd name="T0" fmla="*/ 32 w 181"/>
              <a:gd name="T1" fmla="*/ 181 h 227"/>
              <a:gd name="T2" fmla="*/ 32 w 181"/>
              <a:gd name="T3" fmla="*/ 191 h 227"/>
              <a:gd name="T4" fmla="*/ 132 w 181"/>
              <a:gd name="T5" fmla="*/ 186 h 227"/>
              <a:gd name="T6" fmla="*/ 32 w 181"/>
              <a:gd name="T7" fmla="*/ 63 h 227"/>
              <a:gd name="T8" fmla="*/ 86 w 181"/>
              <a:gd name="T9" fmla="*/ 58 h 227"/>
              <a:gd name="T10" fmla="*/ 32 w 181"/>
              <a:gd name="T11" fmla="*/ 52 h 227"/>
              <a:gd name="T12" fmla="*/ 32 w 181"/>
              <a:gd name="T13" fmla="*/ 63 h 227"/>
              <a:gd name="T14" fmla="*/ 81 w 181"/>
              <a:gd name="T15" fmla="*/ 88 h 227"/>
              <a:gd name="T16" fmla="*/ 81 w 181"/>
              <a:gd name="T17" fmla="*/ 78 h 227"/>
              <a:gd name="T18" fmla="*/ 27 w 181"/>
              <a:gd name="T19" fmla="*/ 83 h 227"/>
              <a:gd name="T20" fmla="*/ 127 w 181"/>
              <a:gd name="T21" fmla="*/ 155 h 227"/>
              <a:gd name="T22" fmla="*/ 27 w 181"/>
              <a:gd name="T23" fmla="*/ 160 h 227"/>
              <a:gd name="T24" fmla="*/ 127 w 181"/>
              <a:gd name="T25" fmla="*/ 165 h 227"/>
              <a:gd name="T26" fmla="*/ 127 w 181"/>
              <a:gd name="T27" fmla="*/ 155 h 227"/>
              <a:gd name="T28" fmla="*/ 122 w 181"/>
              <a:gd name="T29" fmla="*/ 0 h 227"/>
              <a:gd name="T30" fmla="*/ 43 w 181"/>
              <a:gd name="T31" fmla="*/ 0 h 227"/>
              <a:gd name="T32" fmla="*/ 33 w 181"/>
              <a:gd name="T33" fmla="*/ 10 h 227"/>
              <a:gd name="T34" fmla="*/ 111 w 181"/>
              <a:gd name="T35" fmla="*/ 11 h 227"/>
              <a:gd name="T36" fmla="*/ 170 w 181"/>
              <a:gd name="T37" fmla="*/ 195 h 227"/>
              <a:gd name="T38" fmla="*/ 181 w 181"/>
              <a:gd name="T39" fmla="*/ 185 h 227"/>
              <a:gd name="T40" fmla="*/ 180 w 181"/>
              <a:gd name="T41" fmla="*/ 59 h 227"/>
              <a:gd name="T42" fmla="*/ 103 w 181"/>
              <a:gd name="T43" fmla="*/ 18 h 227"/>
              <a:gd name="T44" fmla="*/ 0 w 181"/>
              <a:gd name="T45" fmla="*/ 42 h 227"/>
              <a:gd name="T46" fmla="*/ 25 w 181"/>
              <a:gd name="T47" fmla="*/ 227 h 227"/>
              <a:gd name="T48" fmla="*/ 163 w 181"/>
              <a:gd name="T49" fmla="*/ 203 h 227"/>
              <a:gd name="T50" fmla="*/ 162 w 181"/>
              <a:gd name="T51" fmla="*/ 77 h 227"/>
              <a:gd name="T52" fmla="*/ 155 w 181"/>
              <a:gd name="T53" fmla="*/ 203 h 227"/>
              <a:gd name="T54" fmla="*/ 25 w 181"/>
              <a:gd name="T55" fmla="*/ 219 h 227"/>
              <a:gd name="T56" fmla="*/ 8 w 181"/>
              <a:gd name="T57" fmla="*/ 42 h 227"/>
              <a:gd name="T58" fmla="*/ 96 w 181"/>
              <a:gd name="T59" fmla="*/ 26 h 227"/>
              <a:gd name="T60" fmla="*/ 122 w 181"/>
              <a:gd name="T61" fmla="*/ 84 h 227"/>
              <a:gd name="T62" fmla="*/ 155 w 181"/>
              <a:gd name="T63" fmla="*/ 203 h 227"/>
              <a:gd name="T64" fmla="*/ 32 w 181"/>
              <a:gd name="T65" fmla="*/ 129 h 227"/>
              <a:gd name="T66" fmla="*/ 32 w 181"/>
              <a:gd name="T67" fmla="*/ 140 h 227"/>
              <a:gd name="T68" fmla="*/ 132 w 181"/>
              <a:gd name="T69" fmla="*/ 134 h 227"/>
              <a:gd name="T70" fmla="*/ 27 w 181"/>
              <a:gd name="T71" fmla="*/ 109 h 227"/>
              <a:gd name="T72" fmla="*/ 127 w 181"/>
              <a:gd name="T73" fmla="*/ 114 h 227"/>
              <a:gd name="T74" fmla="*/ 127 w 181"/>
              <a:gd name="T75" fmla="*/ 104 h 227"/>
              <a:gd name="T76" fmla="*/ 27 w 181"/>
              <a:gd name="T77" fmla="*/ 10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27">
                <a:moveTo>
                  <a:pt x="127" y="181"/>
                </a:moveTo>
                <a:cubicBezTo>
                  <a:pt x="32" y="181"/>
                  <a:pt x="32" y="181"/>
                  <a:pt x="32" y="181"/>
                </a:cubicBezTo>
                <a:cubicBezTo>
                  <a:pt x="29" y="181"/>
                  <a:pt x="27" y="183"/>
                  <a:pt x="27" y="186"/>
                </a:cubicBezTo>
                <a:cubicBezTo>
                  <a:pt x="27" y="189"/>
                  <a:pt x="29" y="191"/>
                  <a:pt x="32" y="191"/>
                </a:cubicBezTo>
                <a:cubicBezTo>
                  <a:pt x="127" y="191"/>
                  <a:pt x="127" y="191"/>
                  <a:pt x="127" y="191"/>
                </a:cubicBezTo>
                <a:cubicBezTo>
                  <a:pt x="130" y="191"/>
                  <a:pt x="132" y="189"/>
                  <a:pt x="132" y="186"/>
                </a:cubicBezTo>
                <a:cubicBezTo>
                  <a:pt x="132" y="183"/>
                  <a:pt x="130" y="181"/>
                  <a:pt x="127" y="181"/>
                </a:cubicBezTo>
                <a:close/>
                <a:moveTo>
                  <a:pt x="32" y="63"/>
                </a:moveTo>
                <a:cubicBezTo>
                  <a:pt x="81" y="63"/>
                  <a:pt x="81" y="63"/>
                  <a:pt x="81" y="63"/>
                </a:cubicBezTo>
                <a:cubicBezTo>
                  <a:pt x="84" y="63"/>
                  <a:pt x="86" y="60"/>
                  <a:pt x="86" y="58"/>
                </a:cubicBezTo>
                <a:cubicBezTo>
                  <a:pt x="86" y="55"/>
                  <a:pt x="84" y="52"/>
                  <a:pt x="81" y="52"/>
                </a:cubicBezTo>
                <a:cubicBezTo>
                  <a:pt x="32" y="52"/>
                  <a:pt x="32" y="52"/>
                  <a:pt x="32" y="52"/>
                </a:cubicBezTo>
                <a:cubicBezTo>
                  <a:pt x="29" y="52"/>
                  <a:pt x="27" y="55"/>
                  <a:pt x="27" y="58"/>
                </a:cubicBezTo>
                <a:cubicBezTo>
                  <a:pt x="27" y="60"/>
                  <a:pt x="29" y="63"/>
                  <a:pt x="32" y="63"/>
                </a:cubicBezTo>
                <a:close/>
                <a:moveTo>
                  <a:pt x="32" y="88"/>
                </a:moveTo>
                <a:cubicBezTo>
                  <a:pt x="81" y="88"/>
                  <a:pt x="81" y="88"/>
                  <a:pt x="81" y="88"/>
                </a:cubicBezTo>
                <a:cubicBezTo>
                  <a:pt x="84" y="88"/>
                  <a:pt x="86" y="86"/>
                  <a:pt x="86" y="83"/>
                </a:cubicBezTo>
                <a:cubicBezTo>
                  <a:pt x="86" y="80"/>
                  <a:pt x="84" y="78"/>
                  <a:pt x="81" y="78"/>
                </a:cubicBezTo>
                <a:cubicBezTo>
                  <a:pt x="32" y="78"/>
                  <a:pt x="32" y="78"/>
                  <a:pt x="32" y="78"/>
                </a:cubicBezTo>
                <a:cubicBezTo>
                  <a:pt x="29" y="78"/>
                  <a:pt x="27" y="80"/>
                  <a:pt x="27" y="83"/>
                </a:cubicBezTo>
                <a:cubicBezTo>
                  <a:pt x="27" y="86"/>
                  <a:pt x="29" y="88"/>
                  <a:pt x="32" y="88"/>
                </a:cubicBezTo>
                <a:close/>
                <a:moveTo>
                  <a:pt x="127" y="155"/>
                </a:moveTo>
                <a:cubicBezTo>
                  <a:pt x="32" y="155"/>
                  <a:pt x="32" y="155"/>
                  <a:pt x="32" y="155"/>
                </a:cubicBezTo>
                <a:cubicBezTo>
                  <a:pt x="29" y="155"/>
                  <a:pt x="27" y="157"/>
                  <a:pt x="27" y="160"/>
                </a:cubicBezTo>
                <a:cubicBezTo>
                  <a:pt x="27" y="163"/>
                  <a:pt x="29" y="165"/>
                  <a:pt x="32" y="165"/>
                </a:cubicBezTo>
                <a:cubicBezTo>
                  <a:pt x="127" y="165"/>
                  <a:pt x="127" y="165"/>
                  <a:pt x="127" y="165"/>
                </a:cubicBezTo>
                <a:cubicBezTo>
                  <a:pt x="130" y="165"/>
                  <a:pt x="132" y="163"/>
                  <a:pt x="132" y="160"/>
                </a:cubicBezTo>
                <a:cubicBezTo>
                  <a:pt x="132" y="157"/>
                  <a:pt x="130" y="155"/>
                  <a:pt x="127" y="155"/>
                </a:cubicBezTo>
                <a:close/>
                <a:moveTo>
                  <a:pt x="180" y="59"/>
                </a:moveTo>
                <a:cubicBezTo>
                  <a:pt x="122" y="0"/>
                  <a:pt x="122" y="0"/>
                  <a:pt x="122" y="0"/>
                </a:cubicBezTo>
                <a:cubicBezTo>
                  <a:pt x="121" y="0"/>
                  <a:pt x="121" y="0"/>
                  <a:pt x="121" y="0"/>
                </a:cubicBezTo>
                <a:cubicBezTo>
                  <a:pt x="43" y="0"/>
                  <a:pt x="43" y="0"/>
                  <a:pt x="43" y="0"/>
                </a:cubicBezTo>
                <a:cubicBezTo>
                  <a:pt x="33" y="0"/>
                  <a:pt x="25" y="5"/>
                  <a:pt x="20" y="13"/>
                </a:cubicBezTo>
                <a:cubicBezTo>
                  <a:pt x="24" y="11"/>
                  <a:pt x="29" y="10"/>
                  <a:pt x="33" y="10"/>
                </a:cubicBezTo>
                <a:cubicBezTo>
                  <a:pt x="111" y="10"/>
                  <a:pt x="111" y="10"/>
                  <a:pt x="111" y="10"/>
                </a:cubicBezTo>
                <a:cubicBezTo>
                  <a:pt x="111" y="11"/>
                  <a:pt x="111" y="11"/>
                  <a:pt x="111" y="11"/>
                </a:cubicBezTo>
                <a:cubicBezTo>
                  <a:pt x="170" y="70"/>
                  <a:pt x="170" y="70"/>
                  <a:pt x="170" y="70"/>
                </a:cubicBezTo>
                <a:cubicBezTo>
                  <a:pt x="170" y="195"/>
                  <a:pt x="170" y="195"/>
                  <a:pt x="170" y="195"/>
                </a:cubicBezTo>
                <a:cubicBezTo>
                  <a:pt x="170" y="199"/>
                  <a:pt x="169" y="202"/>
                  <a:pt x="168" y="206"/>
                </a:cubicBezTo>
                <a:cubicBezTo>
                  <a:pt x="175" y="201"/>
                  <a:pt x="181" y="194"/>
                  <a:pt x="181" y="185"/>
                </a:cubicBezTo>
                <a:cubicBezTo>
                  <a:pt x="181" y="59"/>
                  <a:pt x="181" y="59"/>
                  <a:pt x="181" y="59"/>
                </a:cubicBezTo>
                <a:lnTo>
                  <a:pt x="180" y="59"/>
                </a:lnTo>
                <a:close/>
                <a:moveTo>
                  <a:pt x="104" y="18"/>
                </a:moveTo>
                <a:cubicBezTo>
                  <a:pt x="103" y="18"/>
                  <a:pt x="103" y="18"/>
                  <a:pt x="103" y="18"/>
                </a:cubicBezTo>
                <a:cubicBezTo>
                  <a:pt x="25" y="18"/>
                  <a:pt x="25" y="18"/>
                  <a:pt x="25" y="18"/>
                </a:cubicBezTo>
                <a:cubicBezTo>
                  <a:pt x="11" y="18"/>
                  <a:pt x="0" y="29"/>
                  <a:pt x="0" y="42"/>
                </a:cubicBezTo>
                <a:cubicBezTo>
                  <a:pt x="0" y="203"/>
                  <a:pt x="0" y="203"/>
                  <a:pt x="0" y="203"/>
                </a:cubicBezTo>
                <a:cubicBezTo>
                  <a:pt x="0" y="216"/>
                  <a:pt x="11" y="227"/>
                  <a:pt x="25" y="227"/>
                </a:cubicBezTo>
                <a:cubicBezTo>
                  <a:pt x="137" y="227"/>
                  <a:pt x="137" y="227"/>
                  <a:pt x="137" y="227"/>
                </a:cubicBezTo>
                <a:cubicBezTo>
                  <a:pt x="151" y="227"/>
                  <a:pt x="163" y="216"/>
                  <a:pt x="163" y="203"/>
                </a:cubicBezTo>
                <a:cubicBezTo>
                  <a:pt x="163" y="77"/>
                  <a:pt x="163" y="77"/>
                  <a:pt x="163" y="77"/>
                </a:cubicBezTo>
                <a:cubicBezTo>
                  <a:pt x="162" y="77"/>
                  <a:pt x="162" y="77"/>
                  <a:pt x="162" y="77"/>
                </a:cubicBezTo>
                <a:lnTo>
                  <a:pt x="104" y="18"/>
                </a:lnTo>
                <a:close/>
                <a:moveTo>
                  <a:pt x="155" y="203"/>
                </a:moveTo>
                <a:cubicBezTo>
                  <a:pt x="155" y="212"/>
                  <a:pt x="147" y="219"/>
                  <a:pt x="137" y="219"/>
                </a:cubicBezTo>
                <a:cubicBezTo>
                  <a:pt x="25" y="219"/>
                  <a:pt x="25" y="219"/>
                  <a:pt x="25" y="219"/>
                </a:cubicBezTo>
                <a:cubicBezTo>
                  <a:pt x="16" y="219"/>
                  <a:pt x="8" y="212"/>
                  <a:pt x="8" y="203"/>
                </a:cubicBezTo>
                <a:cubicBezTo>
                  <a:pt x="8" y="42"/>
                  <a:pt x="8" y="42"/>
                  <a:pt x="8" y="42"/>
                </a:cubicBezTo>
                <a:cubicBezTo>
                  <a:pt x="8" y="33"/>
                  <a:pt x="16" y="26"/>
                  <a:pt x="25" y="26"/>
                </a:cubicBezTo>
                <a:cubicBezTo>
                  <a:pt x="96" y="26"/>
                  <a:pt x="96" y="26"/>
                  <a:pt x="96" y="26"/>
                </a:cubicBezTo>
                <a:cubicBezTo>
                  <a:pt x="96" y="59"/>
                  <a:pt x="96" y="59"/>
                  <a:pt x="96" y="59"/>
                </a:cubicBezTo>
                <a:cubicBezTo>
                  <a:pt x="96" y="73"/>
                  <a:pt x="107" y="84"/>
                  <a:pt x="122" y="84"/>
                </a:cubicBezTo>
                <a:cubicBezTo>
                  <a:pt x="155" y="84"/>
                  <a:pt x="155" y="84"/>
                  <a:pt x="155" y="84"/>
                </a:cubicBezTo>
                <a:lnTo>
                  <a:pt x="155" y="203"/>
                </a:lnTo>
                <a:close/>
                <a:moveTo>
                  <a:pt x="127" y="129"/>
                </a:moveTo>
                <a:cubicBezTo>
                  <a:pt x="32" y="129"/>
                  <a:pt x="32" y="129"/>
                  <a:pt x="32" y="129"/>
                </a:cubicBezTo>
                <a:cubicBezTo>
                  <a:pt x="29" y="129"/>
                  <a:pt x="27" y="132"/>
                  <a:pt x="27" y="134"/>
                </a:cubicBezTo>
                <a:cubicBezTo>
                  <a:pt x="27" y="137"/>
                  <a:pt x="29" y="140"/>
                  <a:pt x="32" y="140"/>
                </a:cubicBezTo>
                <a:cubicBezTo>
                  <a:pt x="127" y="140"/>
                  <a:pt x="127" y="140"/>
                  <a:pt x="127" y="140"/>
                </a:cubicBezTo>
                <a:cubicBezTo>
                  <a:pt x="130" y="140"/>
                  <a:pt x="132" y="137"/>
                  <a:pt x="132" y="134"/>
                </a:cubicBezTo>
                <a:cubicBezTo>
                  <a:pt x="132" y="132"/>
                  <a:pt x="130" y="129"/>
                  <a:pt x="127" y="129"/>
                </a:cubicBezTo>
                <a:close/>
                <a:moveTo>
                  <a:pt x="27" y="109"/>
                </a:moveTo>
                <a:cubicBezTo>
                  <a:pt x="27" y="112"/>
                  <a:pt x="29" y="114"/>
                  <a:pt x="32" y="114"/>
                </a:cubicBezTo>
                <a:cubicBezTo>
                  <a:pt x="127" y="114"/>
                  <a:pt x="127" y="114"/>
                  <a:pt x="127" y="114"/>
                </a:cubicBezTo>
                <a:cubicBezTo>
                  <a:pt x="130" y="114"/>
                  <a:pt x="132" y="112"/>
                  <a:pt x="132" y="109"/>
                </a:cubicBezTo>
                <a:cubicBezTo>
                  <a:pt x="132" y="106"/>
                  <a:pt x="130" y="104"/>
                  <a:pt x="127" y="104"/>
                </a:cubicBezTo>
                <a:cubicBezTo>
                  <a:pt x="32" y="104"/>
                  <a:pt x="32" y="104"/>
                  <a:pt x="32" y="104"/>
                </a:cubicBezTo>
                <a:cubicBezTo>
                  <a:pt x="29" y="104"/>
                  <a:pt x="27" y="106"/>
                  <a:pt x="27" y="109"/>
                </a:cubicBezTo>
                <a:close/>
              </a:path>
            </a:pathLst>
          </a:custGeom>
          <a:solidFill>
            <a:srgbClr val="183A4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 name="Freeform 32">
            <a:extLst>
              <a:ext uri="{FF2B5EF4-FFF2-40B4-BE49-F238E27FC236}">
                <a16:creationId xmlns:a16="http://schemas.microsoft.com/office/drawing/2014/main" xmlns="" id="{A3E2EA01-5AF1-4F05-8993-230057D57ED4}"/>
              </a:ext>
            </a:extLst>
          </p:cNvPr>
          <p:cNvSpPr>
            <a:spLocks noChangeAspect="1" noEditPoints="1"/>
          </p:cNvSpPr>
          <p:nvPr/>
        </p:nvSpPr>
        <p:spPr bwMode="auto">
          <a:xfrm>
            <a:off x="547093" y="1238438"/>
            <a:ext cx="516256" cy="543742"/>
          </a:xfrm>
          <a:custGeom>
            <a:avLst/>
            <a:gdLst>
              <a:gd name="T0" fmla="*/ 108 w 216"/>
              <a:gd name="T1" fmla="*/ 132 h 227"/>
              <a:gd name="T2" fmla="*/ 98 w 216"/>
              <a:gd name="T3" fmla="*/ 137 h 227"/>
              <a:gd name="T4" fmla="*/ 94 w 216"/>
              <a:gd name="T5" fmla="*/ 151 h 227"/>
              <a:gd name="T6" fmla="*/ 97 w 216"/>
              <a:gd name="T7" fmla="*/ 163 h 227"/>
              <a:gd name="T8" fmla="*/ 105 w 216"/>
              <a:gd name="T9" fmla="*/ 168 h 227"/>
              <a:gd name="T10" fmla="*/ 116 w 216"/>
              <a:gd name="T11" fmla="*/ 162 h 227"/>
              <a:gd name="T12" fmla="*/ 121 w 216"/>
              <a:gd name="T13" fmla="*/ 146 h 227"/>
              <a:gd name="T14" fmla="*/ 117 w 216"/>
              <a:gd name="T15" fmla="*/ 136 h 227"/>
              <a:gd name="T16" fmla="*/ 108 w 216"/>
              <a:gd name="T17" fmla="*/ 132 h 227"/>
              <a:gd name="T18" fmla="*/ 208 w 216"/>
              <a:gd name="T19" fmla="*/ 73 h 227"/>
              <a:gd name="T20" fmla="*/ 208 w 216"/>
              <a:gd name="T21" fmla="*/ 73 h 227"/>
              <a:gd name="T22" fmla="*/ 208 w 216"/>
              <a:gd name="T23" fmla="*/ 72 h 227"/>
              <a:gd name="T24" fmla="*/ 206 w 216"/>
              <a:gd name="T25" fmla="*/ 71 h 227"/>
              <a:gd name="T26" fmla="*/ 108 w 216"/>
              <a:gd name="T27" fmla="*/ 0 h 227"/>
              <a:gd name="T28" fmla="*/ 10 w 216"/>
              <a:gd name="T29" fmla="*/ 71 h 227"/>
              <a:gd name="T30" fmla="*/ 8 w 216"/>
              <a:gd name="T31" fmla="*/ 72 h 227"/>
              <a:gd name="T32" fmla="*/ 8 w 216"/>
              <a:gd name="T33" fmla="*/ 73 h 227"/>
              <a:gd name="T34" fmla="*/ 8 w 216"/>
              <a:gd name="T35" fmla="*/ 73 h 227"/>
              <a:gd name="T36" fmla="*/ 0 w 216"/>
              <a:gd name="T37" fmla="*/ 89 h 227"/>
              <a:gd name="T38" fmla="*/ 0 w 216"/>
              <a:gd name="T39" fmla="*/ 206 h 227"/>
              <a:gd name="T40" fmla="*/ 22 w 216"/>
              <a:gd name="T41" fmla="*/ 227 h 227"/>
              <a:gd name="T42" fmla="*/ 194 w 216"/>
              <a:gd name="T43" fmla="*/ 227 h 227"/>
              <a:gd name="T44" fmla="*/ 216 w 216"/>
              <a:gd name="T45" fmla="*/ 206 h 227"/>
              <a:gd name="T46" fmla="*/ 216 w 216"/>
              <a:gd name="T47" fmla="*/ 89 h 227"/>
              <a:gd name="T48" fmla="*/ 208 w 216"/>
              <a:gd name="T49" fmla="*/ 73 h 227"/>
              <a:gd name="T50" fmla="*/ 155 w 216"/>
              <a:gd name="T51" fmla="*/ 168 h 227"/>
              <a:gd name="T52" fmla="*/ 134 w 216"/>
              <a:gd name="T53" fmla="*/ 180 h 227"/>
              <a:gd name="T54" fmla="*/ 120 w 216"/>
              <a:gd name="T55" fmla="*/ 172 h 227"/>
              <a:gd name="T56" fmla="*/ 104 w 216"/>
              <a:gd name="T57" fmla="*/ 180 h 227"/>
              <a:gd name="T58" fmla="*/ 87 w 216"/>
              <a:gd name="T59" fmla="*/ 172 h 227"/>
              <a:gd name="T60" fmla="*/ 80 w 216"/>
              <a:gd name="T61" fmla="*/ 150 h 227"/>
              <a:gd name="T62" fmla="*/ 88 w 216"/>
              <a:gd name="T63" fmla="*/ 128 h 227"/>
              <a:gd name="T64" fmla="*/ 107 w 216"/>
              <a:gd name="T65" fmla="*/ 119 h 227"/>
              <a:gd name="T66" fmla="*/ 122 w 216"/>
              <a:gd name="T67" fmla="*/ 126 h 227"/>
              <a:gd name="T68" fmla="*/ 123 w 216"/>
              <a:gd name="T69" fmla="*/ 120 h 227"/>
              <a:gd name="T70" fmla="*/ 136 w 216"/>
              <a:gd name="T71" fmla="*/ 120 h 227"/>
              <a:gd name="T72" fmla="*/ 132 w 216"/>
              <a:gd name="T73" fmla="*/ 157 h 227"/>
              <a:gd name="T74" fmla="*/ 131 w 216"/>
              <a:gd name="T75" fmla="*/ 164 h 227"/>
              <a:gd name="T76" fmla="*/ 135 w 216"/>
              <a:gd name="T77" fmla="*/ 169 h 227"/>
              <a:gd name="T78" fmla="*/ 147 w 216"/>
              <a:gd name="T79" fmla="*/ 161 h 227"/>
              <a:gd name="T80" fmla="*/ 152 w 216"/>
              <a:gd name="T81" fmla="*/ 141 h 227"/>
              <a:gd name="T82" fmla="*/ 140 w 216"/>
              <a:gd name="T83" fmla="*/ 113 h 227"/>
              <a:gd name="T84" fmla="*/ 110 w 216"/>
              <a:gd name="T85" fmla="*/ 103 h 227"/>
              <a:gd name="T86" fmla="*/ 78 w 216"/>
              <a:gd name="T87" fmla="*/ 116 h 227"/>
              <a:gd name="T88" fmla="*/ 65 w 216"/>
              <a:gd name="T89" fmla="*/ 148 h 227"/>
              <a:gd name="T90" fmla="*/ 77 w 216"/>
              <a:gd name="T91" fmla="*/ 180 h 227"/>
              <a:gd name="T92" fmla="*/ 112 w 216"/>
              <a:gd name="T93" fmla="*/ 193 h 227"/>
              <a:gd name="T94" fmla="*/ 147 w 216"/>
              <a:gd name="T95" fmla="*/ 184 h 227"/>
              <a:gd name="T96" fmla="*/ 151 w 216"/>
              <a:gd name="T97" fmla="*/ 194 h 227"/>
              <a:gd name="T98" fmla="*/ 112 w 216"/>
              <a:gd name="T99" fmla="*/ 204 h 227"/>
              <a:gd name="T100" fmla="*/ 68 w 216"/>
              <a:gd name="T101" fmla="*/ 188 h 227"/>
              <a:gd name="T102" fmla="*/ 52 w 216"/>
              <a:gd name="T103" fmla="*/ 148 h 227"/>
              <a:gd name="T104" fmla="*/ 69 w 216"/>
              <a:gd name="T105" fmla="*/ 108 h 227"/>
              <a:gd name="T106" fmla="*/ 110 w 216"/>
              <a:gd name="T107" fmla="*/ 92 h 227"/>
              <a:gd name="T108" fmla="*/ 148 w 216"/>
              <a:gd name="T109" fmla="*/ 106 h 227"/>
              <a:gd name="T110" fmla="*/ 163 w 216"/>
              <a:gd name="T111" fmla="*/ 141 h 227"/>
              <a:gd name="T112" fmla="*/ 155 w 216"/>
              <a:gd name="T113" fmla="*/ 1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227">
                <a:moveTo>
                  <a:pt x="108" y="132"/>
                </a:moveTo>
                <a:cubicBezTo>
                  <a:pt x="104" y="132"/>
                  <a:pt x="100" y="133"/>
                  <a:pt x="98" y="137"/>
                </a:cubicBezTo>
                <a:cubicBezTo>
                  <a:pt x="95" y="141"/>
                  <a:pt x="94" y="145"/>
                  <a:pt x="94" y="151"/>
                </a:cubicBezTo>
                <a:cubicBezTo>
                  <a:pt x="94" y="156"/>
                  <a:pt x="95" y="160"/>
                  <a:pt x="97" y="163"/>
                </a:cubicBezTo>
                <a:cubicBezTo>
                  <a:pt x="99" y="166"/>
                  <a:pt x="102" y="168"/>
                  <a:pt x="105" y="168"/>
                </a:cubicBezTo>
                <a:cubicBezTo>
                  <a:pt x="109" y="168"/>
                  <a:pt x="113" y="166"/>
                  <a:pt x="116" y="162"/>
                </a:cubicBezTo>
                <a:cubicBezTo>
                  <a:pt x="120" y="157"/>
                  <a:pt x="121" y="152"/>
                  <a:pt x="121" y="146"/>
                </a:cubicBezTo>
                <a:cubicBezTo>
                  <a:pt x="121" y="142"/>
                  <a:pt x="120" y="139"/>
                  <a:pt x="117" y="136"/>
                </a:cubicBezTo>
                <a:cubicBezTo>
                  <a:pt x="115" y="133"/>
                  <a:pt x="112" y="132"/>
                  <a:pt x="108" y="132"/>
                </a:cubicBezTo>
                <a:close/>
                <a:moveTo>
                  <a:pt x="208" y="73"/>
                </a:moveTo>
                <a:cubicBezTo>
                  <a:pt x="208" y="73"/>
                  <a:pt x="208" y="73"/>
                  <a:pt x="208" y="73"/>
                </a:cubicBezTo>
                <a:cubicBezTo>
                  <a:pt x="208" y="72"/>
                  <a:pt x="208" y="72"/>
                  <a:pt x="208" y="72"/>
                </a:cubicBezTo>
                <a:cubicBezTo>
                  <a:pt x="207" y="72"/>
                  <a:pt x="207" y="71"/>
                  <a:pt x="206" y="71"/>
                </a:cubicBezTo>
                <a:cubicBezTo>
                  <a:pt x="108" y="0"/>
                  <a:pt x="108" y="0"/>
                  <a:pt x="108" y="0"/>
                </a:cubicBezTo>
                <a:cubicBezTo>
                  <a:pt x="10" y="71"/>
                  <a:pt x="10" y="71"/>
                  <a:pt x="10" y="71"/>
                </a:cubicBezTo>
                <a:cubicBezTo>
                  <a:pt x="9" y="71"/>
                  <a:pt x="9" y="72"/>
                  <a:pt x="8" y="72"/>
                </a:cubicBezTo>
                <a:cubicBezTo>
                  <a:pt x="8" y="73"/>
                  <a:pt x="8" y="73"/>
                  <a:pt x="8" y="73"/>
                </a:cubicBezTo>
                <a:cubicBezTo>
                  <a:pt x="8" y="73"/>
                  <a:pt x="8" y="73"/>
                  <a:pt x="8" y="73"/>
                </a:cubicBezTo>
                <a:cubicBezTo>
                  <a:pt x="3" y="76"/>
                  <a:pt x="0" y="82"/>
                  <a:pt x="0" y="89"/>
                </a:cubicBezTo>
                <a:cubicBezTo>
                  <a:pt x="0" y="206"/>
                  <a:pt x="0" y="206"/>
                  <a:pt x="0" y="206"/>
                </a:cubicBezTo>
                <a:cubicBezTo>
                  <a:pt x="0" y="218"/>
                  <a:pt x="10" y="227"/>
                  <a:pt x="22" y="227"/>
                </a:cubicBezTo>
                <a:cubicBezTo>
                  <a:pt x="194" y="227"/>
                  <a:pt x="194" y="227"/>
                  <a:pt x="194" y="227"/>
                </a:cubicBezTo>
                <a:cubicBezTo>
                  <a:pt x="206" y="227"/>
                  <a:pt x="216" y="218"/>
                  <a:pt x="216" y="206"/>
                </a:cubicBezTo>
                <a:cubicBezTo>
                  <a:pt x="216" y="89"/>
                  <a:pt x="216" y="89"/>
                  <a:pt x="216" y="89"/>
                </a:cubicBezTo>
                <a:cubicBezTo>
                  <a:pt x="216" y="82"/>
                  <a:pt x="213" y="76"/>
                  <a:pt x="208" y="73"/>
                </a:cubicBezTo>
                <a:close/>
                <a:moveTo>
                  <a:pt x="155" y="168"/>
                </a:moveTo>
                <a:cubicBezTo>
                  <a:pt x="149" y="176"/>
                  <a:pt x="142" y="180"/>
                  <a:pt x="134" y="180"/>
                </a:cubicBezTo>
                <a:cubicBezTo>
                  <a:pt x="127" y="180"/>
                  <a:pt x="123" y="177"/>
                  <a:pt x="120" y="172"/>
                </a:cubicBezTo>
                <a:cubicBezTo>
                  <a:pt x="116" y="178"/>
                  <a:pt x="110" y="180"/>
                  <a:pt x="104" y="180"/>
                </a:cubicBezTo>
                <a:cubicBezTo>
                  <a:pt x="97" y="180"/>
                  <a:pt x="92" y="178"/>
                  <a:pt x="87" y="172"/>
                </a:cubicBezTo>
                <a:cubicBezTo>
                  <a:pt x="82" y="167"/>
                  <a:pt x="80" y="159"/>
                  <a:pt x="80" y="150"/>
                </a:cubicBezTo>
                <a:cubicBezTo>
                  <a:pt x="80" y="141"/>
                  <a:pt x="82" y="133"/>
                  <a:pt x="88" y="128"/>
                </a:cubicBezTo>
                <a:cubicBezTo>
                  <a:pt x="93" y="122"/>
                  <a:pt x="99" y="119"/>
                  <a:pt x="107" y="119"/>
                </a:cubicBezTo>
                <a:cubicBezTo>
                  <a:pt x="114" y="119"/>
                  <a:pt x="119" y="121"/>
                  <a:pt x="122" y="126"/>
                </a:cubicBezTo>
                <a:cubicBezTo>
                  <a:pt x="123" y="120"/>
                  <a:pt x="123" y="120"/>
                  <a:pt x="123" y="120"/>
                </a:cubicBezTo>
                <a:cubicBezTo>
                  <a:pt x="136" y="120"/>
                  <a:pt x="136" y="120"/>
                  <a:pt x="136" y="120"/>
                </a:cubicBezTo>
                <a:cubicBezTo>
                  <a:pt x="132" y="157"/>
                  <a:pt x="132" y="157"/>
                  <a:pt x="132" y="157"/>
                </a:cubicBezTo>
                <a:cubicBezTo>
                  <a:pt x="132" y="159"/>
                  <a:pt x="131" y="162"/>
                  <a:pt x="131" y="164"/>
                </a:cubicBezTo>
                <a:cubicBezTo>
                  <a:pt x="131" y="167"/>
                  <a:pt x="133" y="169"/>
                  <a:pt x="135" y="169"/>
                </a:cubicBezTo>
                <a:cubicBezTo>
                  <a:pt x="139" y="169"/>
                  <a:pt x="143" y="166"/>
                  <a:pt x="147" y="161"/>
                </a:cubicBezTo>
                <a:cubicBezTo>
                  <a:pt x="150" y="155"/>
                  <a:pt x="152" y="149"/>
                  <a:pt x="152" y="141"/>
                </a:cubicBezTo>
                <a:cubicBezTo>
                  <a:pt x="152" y="130"/>
                  <a:pt x="148" y="120"/>
                  <a:pt x="140" y="113"/>
                </a:cubicBezTo>
                <a:cubicBezTo>
                  <a:pt x="132" y="106"/>
                  <a:pt x="122" y="103"/>
                  <a:pt x="110" y="103"/>
                </a:cubicBezTo>
                <a:cubicBezTo>
                  <a:pt x="97" y="103"/>
                  <a:pt x="87" y="107"/>
                  <a:pt x="78" y="116"/>
                </a:cubicBezTo>
                <a:cubicBezTo>
                  <a:pt x="69" y="125"/>
                  <a:pt x="65" y="135"/>
                  <a:pt x="65" y="148"/>
                </a:cubicBezTo>
                <a:cubicBezTo>
                  <a:pt x="65" y="160"/>
                  <a:pt x="69" y="171"/>
                  <a:pt x="77" y="180"/>
                </a:cubicBezTo>
                <a:cubicBezTo>
                  <a:pt x="85" y="188"/>
                  <a:pt x="97" y="193"/>
                  <a:pt x="112" y="193"/>
                </a:cubicBezTo>
                <a:cubicBezTo>
                  <a:pt x="123" y="193"/>
                  <a:pt x="135" y="190"/>
                  <a:pt x="147" y="184"/>
                </a:cubicBezTo>
                <a:cubicBezTo>
                  <a:pt x="151" y="194"/>
                  <a:pt x="151" y="194"/>
                  <a:pt x="151" y="194"/>
                </a:cubicBezTo>
                <a:cubicBezTo>
                  <a:pt x="139" y="201"/>
                  <a:pt x="125" y="204"/>
                  <a:pt x="112" y="204"/>
                </a:cubicBezTo>
                <a:cubicBezTo>
                  <a:pt x="93" y="204"/>
                  <a:pt x="79" y="198"/>
                  <a:pt x="68" y="188"/>
                </a:cubicBezTo>
                <a:cubicBezTo>
                  <a:pt x="58" y="177"/>
                  <a:pt x="52" y="163"/>
                  <a:pt x="52" y="148"/>
                </a:cubicBezTo>
                <a:cubicBezTo>
                  <a:pt x="52" y="132"/>
                  <a:pt x="58" y="119"/>
                  <a:pt x="69" y="108"/>
                </a:cubicBezTo>
                <a:cubicBezTo>
                  <a:pt x="80" y="98"/>
                  <a:pt x="94" y="92"/>
                  <a:pt x="110" y="92"/>
                </a:cubicBezTo>
                <a:cubicBezTo>
                  <a:pt x="125" y="92"/>
                  <a:pt x="138" y="97"/>
                  <a:pt x="148" y="106"/>
                </a:cubicBezTo>
                <a:cubicBezTo>
                  <a:pt x="158" y="115"/>
                  <a:pt x="163" y="127"/>
                  <a:pt x="163" y="141"/>
                </a:cubicBezTo>
                <a:cubicBezTo>
                  <a:pt x="163" y="151"/>
                  <a:pt x="160" y="160"/>
                  <a:pt x="155" y="168"/>
                </a:cubicBezTo>
                <a:close/>
              </a:path>
            </a:pathLst>
          </a:custGeom>
          <a:solidFill>
            <a:srgbClr val="183A46"/>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Organigramme : Entrée manuelle 8">
            <a:extLst>
              <a:ext uri="{FF2B5EF4-FFF2-40B4-BE49-F238E27FC236}">
                <a16:creationId xmlns:a16="http://schemas.microsoft.com/office/drawing/2014/main" xmlns="" id="{2BD61856-9595-45F6-A1BD-BB6F5660CB44}"/>
              </a:ext>
            </a:extLst>
          </p:cNvPr>
          <p:cNvSpPr/>
          <p:nvPr/>
        </p:nvSpPr>
        <p:spPr>
          <a:xfrm>
            <a:off x="1274846" y="4037170"/>
            <a:ext cx="10437729" cy="774769"/>
          </a:xfrm>
          <a:prstGeom prst="flowChartManualInput">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9388" marR="0" lvl="0" algn="l" defTabSz="914400" rtl="0" eaLnBrk="1" fontAlgn="auto" latinLnBrk="0" hangingPunct="1">
              <a:lnSpc>
                <a:spcPct val="100000"/>
              </a:lnSpc>
              <a:spcBef>
                <a:spcPts val="0"/>
              </a:spcBef>
              <a:spcAft>
                <a:spcPts val="0"/>
              </a:spcAft>
              <a:buClrTx/>
              <a:buSzTx/>
              <a:buFontTx/>
              <a:buNone/>
              <a:tabLst/>
              <a:defRPr/>
            </a:pPr>
            <a:r>
              <a:rPr kumimoji="0" lang="fr-FR" i="0" u="none" strike="noStrike" kern="1200" cap="none" spc="0" normalizeH="0" baseline="0" noProof="0" dirty="0">
                <a:ln>
                  <a:noFill/>
                </a:ln>
                <a:solidFill>
                  <a:schemeClr val="bg1"/>
                </a:solidFill>
                <a:effectLst/>
                <a:uLnTx/>
                <a:uFillTx/>
                <a:latin typeface="Arial" panose="020B0604020202020204"/>
                <a:ea typeface="+mn-ea"/>
                <a:cs typeface="+mn-cs"/>
              </a:rPr>
              <a:t>Questionnaire de </a:t>
            </a:r>
            <a:r>
              <a:rPr kumimoji="0" lang="fr-FR" i="0" u="none" strike="noStrike" kern="1200" cap="none" spc="0" normalizeH="0" baseline="0" noProof="0" dirty="0">
                <a:ln>
                  <a:noFill/>
                </a:ln>
                <a:solidFill>
                  <a:schemeClr val="bg1"/>
                </a:solidFill>
                <a:effectLst/>
                <a:uLnTx/>
                <a:uFillTx/>
                <a:latin typeface="Arial" panose="020B0604020202020204"/>
              </a:rPr>
              <a:t>13 minutes </a:t>
            </a:r>
          </a:p>
          <a:p>
            <a:pPr marL="179388" marR="0" lvl="0" algn="l" defTabSz="914400" rtl="0" eaLnBrk="1" fontAlgn="auto" latinLnBrk="0" hangingPunct="1">
              <a:lnSpc>
                <a:spcPct val="100000"/>
              </a:lnSpc>
              <a:spcBef>
                <a:spcPts val="0"/>
              </a:spcBef>
              <a:spcAft>
                <a:spcPts val="0"/>
              </a:spcAft>
              <a:buClrTx/>
              <a:buSzTx/>
              <a:buFontTx/>
              <a:buNone/>
              <a:tabLst/>
              <a:defRPr/>
            </a:pPr>
            <a:r>
              <a:rPr kumimoji="0" lang="fr-FR" i="0" u="none" strike="noStrike" kern="1200" cap="none" spc="0" normalizeH="0" baseline="0" noProof="0" dirty="0">
                <a:ln>
                  <a:noFill/>
                </a:ln>
                <a:solidFill>
                  <a:schemeClr val="bg1"/>
                </a:solidFill>
                <a:effectLst/>
                <a:uLnTx/>
                <a:uFillTx/>
                <a:latin typeface="Arial" panose="020B0604020202020204"/>
              </a:rPr>
              <a:t>(5 minutes pour les maisons de ventes ne réalisant pas de ventes électroniques)</a:t>
            </a:r>
            <a:endParaRPr lang="fr-FR" dirty="0">
              <a:solidFill>
                <a:schemeClr val="bg1"/>
              </a:solidFill>
              <a:ea typeface="ヒラギノ角ゴ Pro W3" charset="-128"/>
            </a:endParaRPr>
          </a:p>
        </p:txBody>
      </p:sp>
      <p:sp>
        <p:nvSpPr>
          <p:cNvPr id="10" name="Organigramme : Entrée manuelle 9">
            <a:extLst>
              <a:ext uri="{FF2B5EF4-FFF2-40B4-BE49-F238E27FC236}">
                <a16:creationId xmlns:a16="http://schemas.microsoft.com/office/drawing/2014/main" xmlns="" id="{EB7EDEEA-0C58-4445-A880-BCADB028515E}"/>
              </a:ext>
            </a:extLst>
          </p:cNvPr>
          <p:cNvSpPr/>
          <p:nvPr/>
        </p:nvSpPr>
        <p:spPr>
          <a:xfrm>
            <a:off x="1274846" y="5061466"/>
            <a:ext cx="10437729" cy="774769"/>
          </a:xfrm>
          <a:prstGeom prst="flowChartManualInput">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7800">
              <a:defRPr/>
            </a:pPr>
            <a:r>
              <a:rPr lang="fr-FR" dirty="0">
                <a:solidFill>
                  <a:schemeClr val="bg1"/>
                </a:solidFill>
                <a:ea typeface="ヒラギノ角ゴ Pro W3" charset="-128"/>
              </a:rPr>
              <a:t>Echantillon représentatif de la totalité des maisons de ventes en France en termes de montant de ventes et de secteur principal d’activité </a:t>
            </a:r>
            <a:r>
              <a:rPr lang="fr-FR" sz="1200" dirty="0">
                <a:solidFill>
                  <a:schemeClr val="bg1"/>
                </a:solidFill>
                <a:ea typeface="ヒラギノ角ゴ Pro W3" charset="-128"/>
              </a:rPr>
              <a:t>(Art et objets de collection, Chevaux, Véhicules d’occasion et matériel industriel)</a:t>
            </a:r>
            <a:endParaRPr lang="fr-FR" sz="1200" dirty="0">
              <a:solidFill>
                <a:schemeClr val="bg1"/>
              </a:solidFill>
              <a:ea typeface="ヒラギノ角ゴ Pro W3" charset="-128"/>
              <a:cs typeface="ヒラギノ角ゴ Pro W3" charset="-128"/>
            </a:endParaRPr>
          </a:p>
        </p:txBody>
      </p:sp>
      <p:sp>
        <p:nvSpPr>
          <p:cNvPr id="11" name="Freeform 10">
            <a:extLst>
              <a:ext uri="{FF2B5EF4-FFF2-40B4-BE49-F238E27FC236}">
                <a16:creationId xmlns:a16="http://schemas.microsoft.com/office/drawing/2014/main" xmlns="" id="{BC7A1089-4187-4D9F-ACD5-0F396F88FD6F}"/>
              </a:ext>
            </a:extLst>
          </p:cNvPr>
          <p:cNvSpPr>
            <a:spLocks noChangeAspect="1" noEditPoints="1"/>
          </p:cNvSpPr>
          <p:nvPr/>
        </p:nvSpPr>
        <p:spPr bwMode="auto">
          <a:xfrm>
            <a:off x="550863" y="5223187"/>
            <a:ext cx="647265" cy="613048"/>
          </a:xfrm>
          <a:custGeom>
            <a:avLst/>
            <a:gdLst>
              <a:gd name="T0" fmla="*/ 127 w 227"/>
              <a:gd name="T1" fmla="*/ 108 h 215"/>
              <a:gd name="T2" fmla="*/ 111 w 227"/>
              <a:gd name="T3" fmla="*/ 91 h 215"/>
              <a:gd name="T4" fmla="*/ 102 w 227"/>
              <a:gd name="T5" fmla="*/ 68 h 215"/>
              <a:gd name="T6" fmla="*/ 85 w 227"/>
              <a:gd name="T7" fmla="*/ 82 h 215"/>
              <a:gd name="T8" fmla="*/ 62 w 227"/>
              <a:gd name="T9" fmla="*/ 70 h 215"/>
              <a:gd name="T10" fmla="*/ 39 w 227"/>
              <a:gd name="T11" fmla="*/ 78 h 215"/>
              <a:gd name="T12" fmla="*/ 30 w 227"/>
              <a:gd name="T13" fmla="*/ 103 h 215"/>
              <a:gd name="T14" fmla="*/ 8 w 227"/>
              <a:gd name="T15" fmla="*/ 103 h 215"/>
              <a:gd name="T16" fmla="*/ 15 w 227"/>
              <a:gd name="T17" fmla="*/ 126 h 215"/>
              <a:gd name="T18" fmla="*/ 14 w 227"/>
              <a:gd name="T19" fmla="*/ 149 h 215"/>
              <a:gd name="T20" fmla="*/ 1 w 227"/>
              <a:gd name="T21" fmla="*/ 161 h 215"/>
              <a:gd name="T22" fmla="*/ 23 w 227"/>
              <a:gd name="T23" fmla="*/ 172 h 215"/>
              <a:gd name="T24" fmla="*/ 38 w 227"/>
              <a:gd name="T25" fmla="*/ 190 h 215"/>
              <a:gd name="T26" fmla="*/ 48 w 227"/>
              <a:gd name="T27" fmla="*/ 212 h 215"/>
              <a:gd name="T28" fmla="*/ 65 w 227"/>
              <a:gd name="T29" fmla="*/ 198 h 215"/>
              <a:gd name="T30" fmla="*/ 87 w 227"/>
              <a:gd name="T31" fmla="*/ 210 h 215"/>
              <a:gd name="T32" fmla="*/ 110 w 227"/>
              <a:gd name="T33" fmla="*/ 207 h 215"/>
              <a:gd name="T34" fmla="*/ 108 w 227"/>
              <a:gd name="T35" fmla="*/ 188 h 215"/>
              <a:gd name="T36" fmla="*/ 133 w 227"/>
              <a:gd name="T37" fmla="*/ 181 h 215"/>
              <a:gd name="T38" fmla="*/ 144 w 227"/>
              <a:gd name="T39" fmla="*/ 159 h 215"/>
              <a:gd name="T40" fmla="*/ 133 w 227"/>
              <a:gd name="T41" fmla="*/ 135 h 215"/>
              <a:gd name="T42" fmla="*/ 149 w 227"/>
              <a:gd name="T43" fmla="*/ 124 h 215"/>
              <a:gd name="T44" fmla="*/ 98 w 227"/>
              <a:gd name="T45" fmla="*/ 151 h 215"/>
              <a:gd name="T46" fmla="*/ 86 w 227"/>
              <a:gd name="T47" fmla="*/ 117 h 215"/>
              <a:gd name="T48" fmla="*/ 216 w 227"/>
              <a:gd name="T49" fmla="*/ 52 h 215"/>
              <a:gd name="T50" fmla="*/ 211 w 227"/>
              <a:gd name="T51" fmla="*/ 36 h 215"/>
              <a:gd name="T52" fmla="*/ 218 w 227"/>
              <a:gd name="T53" fmla="*/ 25 h 215"/>
              <a:gd name="T54" fmla="*/ 200 w 227"/>
              <a:gd name="T55" fmla="*/ 22 h 215"/>
              <a:gd name="T56" fmla="*/ 185 w 227"/>
              <a:gd name="T57" fmla="*/ 14 h 215"/>
              <a:gd name="T58" fmla="*/ 174 w 227"/>
              <a:gd name="T59" fmla="*/ 0 h 215"/>
              <a:gd name="T60" fmla="*/ 166 w 227"/>
              <a:gd name="T61" fmla="*/ 14 h 215"/>
              <a:gd name="T62" fmla="*/ 147 w 227"/>
              <a:gd name="T63" fmla="*/ 10 h 215"/>
              <a:gd name="T64" fmla="*/ 133 w 227"/>
              <a:gd name="T65" fmla="*/ 21 h 215"/>
              <a:gd name="T66" fmla="*/ 132 w 227"/>
              <a:gd name="T67" fmla="*/ 40 h 215"/>
              <a:gd name="T68" fmla="*/ 117 w 227"/>
              <a:gd name="T69" fmla="*/ 45 h 215"/>
              <a:gd name="T70" fmla="*/ 127 w 227"/>
              <a:gd name="T71" fmla="*/ 59 h 215"/>
              <a:gd name="T72" fmla="*/ 132 w 227"/>
              <a:gd name="T73" fmla="*/ 76 h 215"/>
              <a:gd name="T74" fmla="*/ 125 w 227"/>
              <a:gd name="T75" fmla="*/ 87 h 215"/>
              <a:gd name="T76" fmla="*/ 143 w 227"/>
              <a:gd name="T77" fmla="*/ 90 h 215"/>
              <a:gd name="T78" fmla="*/ 157 w 227"/>
              <a:gd name="T79" fmla="*/ 98 h 215"/>
              <a:gd name="T80" fmla="*/ 169 w 227"/>
              <a:gd name="T81" fmla="*/ 111 h 215"/>
              <a:gd name="T82" fmla="*/ 177 w 227"/>
              <a:gd name="T83" fmla="*/ 98 h 215"/>
              <a:gd name="T84" fmla="*/ 196 w 227"/>
              <a:gd name="T85" fmla="*/ 101 h 215"/>
              <a:gd name="T86" fmla="*/ 211 w 227"/>
              <a:gd name="T87" fmla="*/ 94 h 215"/>
              <a:gd name="T88" fmla="*/ 205 w 227"/>
              <a:gd name="T89" fmla="*/ 81 h 215"/>
              <a:gd name="T90" fmla="*/ 221 w 227"/>
              <a:gd name="T91" fmla="*/ 71 h 215"/>
              <a:gd name="T92" fmla="*/ 223 w 227"/>
              <a:gd name="T93" fmla="*/ 53 h 215"/>
              <a:gd name="T94" fmla="*/ 153 w 227"/>
              <a:gd name="T95" fmla="*/ 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7" h="215">
                <a:moveTo>
                  <a:pt x="145" y="108"/>
                </a:moveTo>
                <a:cubicBezTo>
                  <a:pt x="144" y="105"/>
                  <a:pt x="140" y="103"/>
                  <a:pt x="137" y="104"/>
                </a:cubicBezTo>
                <a:cubicBezTo>
                  <a:pt x="127" y="108"/>
                  <a:pt x="127" y="108"/>
                  <a:pt x="127" y="108"/>
                </a:cubicBezTo>
                <a:cubicBezTo>
                  <a:pt x="126" y="108"/>
                  <a:pt x="124" y="108"/>
                  <a:pt x="123" y="107"/>
                </a:cubicBezTo>
                <a:cubicBezTo>
                  <a:pt x="112" y="95"/>
                  <a:pt x="112" y="95"/>
                  <a:pt x="112" y="95"/>
                </a:cubicBezTo>
                <a:cubicBezTo>
                  <a:pt x="111" y="94"/>
                  <a:pt x="111" y="92"/>
                  <a:pt x="111" y="91"/>
                </a:cubicBezTo>
                <a:cubicBezTo>
                  <a:pt x="116" y="82"/>
                  <a:pt x="116" y="82"/>
                  <a:pt x="116" y="82"/>
                </a:cubicBezTo>
                <a:cubicBezTo>
                  <a:pt x="117" y="78"/>
                  <a:pt x="116" y="74"/>
                  <a:pt x="112" y="73"/>
                </a:cubicBezTo>
                <a:cubicBezTo>
                  <a:pt x="102" y="68"/>
                  <a:pt x="102" y="68"/>
                  <a:pt x="102" y="68"/>
                </a:cubicBezTo>
                <a:cubicBezTo>
                  <a:pt x="99" y="67"/>
                  <a:pt x="95" y="68"/>
                  <a:pt x="93" y="71"/>
                </a:cubicBezTo>
                <a:cubicBezTo>
                  <a:pt x="89" y="80"/>
                  <a:pt x="89" y="80"/>
                  <a:pt x="89" y="80"/>
                </a:cubicBezTo>
                <a:cubicBezTo>
                  <a:pt x="88" y="82"/>
                  <a:pt x="87" y="83"/>
                  <a:pt x="85" y="82"/>
                </a:cubicBezTo>
                <a:cubicBezTo>
                  <a:pt x="69" y="82"/>
                  <a:pt x="69" y="82"/>
                  <a:pt x="69" y="82"/>
                </a:cubicBezTo>
                <a:cubicBezTo>
                  <a:pt x="68" y="82"/>
                  <a:pt x="66" y="81"/>
                  <a:pt x="66" y="79"/>
                </a:cubicBezTo>
                <a:cubicBezTo>
                  <a:pt x="62" y="70"/>
                  <a:pt x="62" y="70"/>
                  <a:pt x="62" y="70"/>
                </a:cubicBezTo>
                <a:cubicBezTo>
                  <a:pt x="61" y="67"/>
                  <a:pt x="57" y="65"/>
                  <a:pt x="54" y="66"/>
                </a:cubicBezTo>
                <a:cubicBezTo>
                  <a:pt x="43" y="70"/>
                  <a:pt x="43" y="70"/>
                  <a:pt x="43" y="70"/>
                </a:cubicBezTo>
                <a:cubicBezTo>
                  <a:pt x="40" y="71"/>
                  <a:pt x="38" y="75"/>
                  <a:pt x="39" y="78"/>
                </a:cubicBezTo>
                <a:cubicBezTo>
                  <a:pt x="43" y="88"/>
                  <a:pt x="43" y="88"/>
                  <a:pt x="43" y="88"/>
                </a:cubicBezTo>
                <a:cubicBezTo>
                  <a:pt x="43" y="89"/>
                  <a:pt x="42" y="91"/>
                  <a:pt x="41" y="92"/>
                </a:cubicBezTo>
                <a:cubicBezTo>
                  <a:pt x="30" y="103"/>
                  <a:pt x="30" y="103"/>
                  <a:pt x="30" y="103"/>
                </a:cubicBezTo>
                <a:cubicBezTo>
                  <a:pt x="29" y="104"/>
                  <a:pt x="27" y="104"/>
                  <a:pt x="25" y="104"/>
                </a:cubicBezTo>
                <a:cubicBezTo>
                  <a:pt x="16" y="99"/>
                  <a:pt x="16" y="99"/>
                  <a:pt x="16" y="99"/>
                </a:cubicBezTo>
                <a:cubicBezTo>
                  <a:pt x="13" y="98"/>
                  <a:pt x="9" y="99"/>
                  <a:pt x="8" y="103"/>
                </a:cubicBezTo>
                <a:cubicBezTo>
                  <a:pt x="3" y="113"/>
                  <a:pt x="3" y="113"/>
                  <a:pt x="3" y="113"/>
                </a:cubicBezTo>
                <a:cubicBezTo>
                  <a:pt x="1" y="116"/>
                  <a:pt x="3" y="120"/>
                  <a:pt x="6" y="122"/>
                </a:cubicBezTo>
                <a:cubicBezTo>
                  <a:pt x="15" y="126"/>
                  <a:pt x="15" y="126"/>
                  <a:pt x="15" y="126"/>
                </a:cubicBezTo>
                <a:cubicBezTo>
                  <a:pt x="16" y="127"/>
                  <a:pt x="17" y="128"/>
                  <a:pt x="17" y="130"/>
                </a:cubicBezTo>
                <a:cubicBezTo>
                  <a:pt x="16" y="146"/>
                  <a:pt x="16" y="146"/>
                  <a:pt x="16" y="146"/>
                </a:cubicBezTo>
                <a:cubicBezTo>
                  <a:pt x="16" y="147"/>
                  <a:pt x="15" y="149"/>
                  <a:pt x="14" y="149"/>
                </a:cubicBezTo>
                <a:cubicBezTo>
                  <a:pt x="4" y="153"/>
                  <a:pt x="4" y="153"/>
                  <a:pt x="4" y="153"/>
                </a:cubicBezTo>
                <a:cubicBezTo>
                  <a:pt x="3" y="153"/>
                  <a:pt x="2" y="155"/>
                  <a:pt x="1" y="156"/>
                </a:cubicBezTo>
                <a:cubicBezTo>
                  <a:pt x="0" y="158"/>
                  <a:pt x="0" y="159"/>
                  <a:pt x="1" y="161"/>
                </a:cubicBezTo>
                <a:cubicBezTo>
                  <a:pt x="5" y="172"/>
                  <a:pt x="5" y="172"/>
                  <a:pt x="5" y="172"/>
                </a:cubicBezTo>
                <a:cubicBezTo>
                  <a:pt x="6" y="175"/>
                  <a:pt x="10" y="177"/>
                  <a:pt x="13" y="176"/>
                </a:cubicBezTo>
                <a:cubicBezTo>
                  <a:pt x="23" y="172"/>
                  <a:pt x="23" y="172"/>
                  <a:pt x="23" y="172"/>
                </a:cubicBezTo>
                <a:cubicBezTo>
                  <a:pt x="24" y="172"/>
                  <a:pt x="26" y="172"/>
                  <a:pt x="27" y="174"/>
                </a:cubicBezTo>
                <a:cubicBezTo>
                  <a:pt x="37" y="185"/>
                  <a:pt x="37" y="185"/>
                  <a:pt x="37" y="185"/>
                </a:cubicBezTo>
                <a:cubicBezTo>
                  <a:pt x="38" y="186"/>
                  <a:pt x="39" y="188"/>
                  <a:pt x="38" y="190"/>
                </a:cubicBezTo>
                <a:cubicBezTo>
                  <a:pt x="34" y="199"/>
                  <a:pt x="34" y="199"/>
                  <a:pt x="34" y="199"/>
                </a:cubicBezTo>
                <a:cubicBezTo>
                  <a:pt x="33" y="202"/>
                  <a:pt x="34" y="206"/>
                  <a:pt x="37" y="207"/>
                </a:cubicBezTo>
                <a:cubicBezTo>
                  <a:pt x="48" y="212"/>
                  <a:pt x="48" y="212"/>
                  <a:pt x="48" y="212"/>
                </a:cubicBezTo>
                <a:cubicBezTo>
                  <a:pt x="51" y="214"/>
                  <a:pt x="55" y="212"/>
                  <a:pt x="56" y="209"/>
                </a:cubicBezTo>
                <a:cubicBezTo>
                  <a:pt x="61" y="200"/>
                  <a:pt x="61" y="200"/>
                  <a:pt x="61" y="200"/>
                </a:cubicBezTo>
                <a:cubicBezTo>
                  <a:pt x="61" y="199"/>
                  <a:pt x="63" y="198"/>
                  <a:pt x="65" y="198"/>
                </a:cubicBezTo>
                <a:cubicBezTo>
                  <a:pt x="80" y="199"/>
                  <a:pt x="80" y="199"/>
                  <a:pt x="80" y="199"/>
                </a:cubicBezTo>
                <a:cubicBezTo>
                  <a:pt x="82" y="198"/>
                  <a:pt x="83" y="200"/>
                  <a:pt x="84" y="201"/>
                </a:cubicBezTo>
                <a:cubicBezTo>
                  <a:pt x="87" y="210"/>
                  <a:pt x="87" y="210"/>
                  <a:pt x="87" y="210"/>
                </a:cubicBezTo>
                <a:cubicBezTo>
                  <a:pt x="89" y="214"/>
                  <a:pt x="92" y="215"/>
                  <a:pt x="96" y="214"/>
                </a:cubicBezTo>
                <a:cubicBezTo>
                  <a:pt x="107" y="210"/>
                  <a:pt x="107" y="210"/>
                  <a:pt x="107" y="210"/>
                </a:cubicBezTo>
                <a:cubicBezTo>
                  <a:pt x="108" y="210"/>
                  <a:pt x="110" y="209"/>
                  <a:pt x="110" y="207"/>
                </a:cubicBezTo>
                <a:cubicBezTo>
                  <a:pt x="111" y="205"/>
                  <a:pt x="111" y="204"/>
                  <a:pt x="111" y="202"/>
                </a:cubicBezTo>
                <a:cubicBezTo>
                  <a:pt x="107" y="192"/>
                  <a:pt x="107" y="192"/>
                  <a:pt x="107" y="192"/>
                </a:cubicBezTo>
                <a:cubicBezTo>
                  <a:pt x="107" y="191"/>
                  <a:pt x="107" y="189"/>
                  <a:pt x="108" y="188"/>
                </a:cubicBezTo>
                <a:cubicBezTo>
                  <a:pt x="120" y="178"/>
                  <a:pt x="120" y="178"/>
                  <a:pt x="120" y="178"/>
                </a:cubicBezTo>
                <a:cubicBezTo>
                  <a:pt x="121" y="176"/>
                  <a:pt x="123" y="176"/>
                  <a:pt x="124" y="177"/>
                </a:cubicBezTo>
                <a:cubicBezTo>
                  <a:pt x="133" y="181"/>
                  <a:pt x="133" y="181"/>
                  <a:pt x="133" y="181"/>
                </a:cubicBezTo>
                <a:cubicBezTo>
                  <a:pt x="137" y="182"/>
                  <a:pt x="140" y="181"/>
                  <a:pt x="142" y="178"/>
                </a:cubicBezTo>
                <a:cubicBezTo>
                  <a:pt x="147" y="167"/>
                  <a:pt x="147" y="167"/>
                  <a:pt x="147" y="167"/>
                </a:cubicBezTo>
                <a:cubicBezTo>
                  <a:pt x="148" y="164"/>
                  <a:pt x="147" y="160"/>
                  <a:pt x="144" y="159"/>
                </a:cubicBezTo>
                <a:cubicBezTo>
                  <a:pt x="135" y="154"/>
                  <a:pt x="135" y="154"/>
                  <a:pt x="135" y="154"/>
                </a:cubicBezTo>
                <a:cubicBezTo>
                  <a:pt x="133" y="154"/>
                  <a:pt x="132" y="152"/>
                  <a:pt x="132" y="150"/>
                </a:cubicBezTo>
                <a:cubicBezTo>
                  <a:pt x="133" y="135"/>
                  <a:pt x="133" y="135"/>
                  <a:pt x="133" y="135"/>
                </a:cubicBezTo>
                <a:cubicBezTo>
                  <a:pt x="133" y="133"/>
                  <a:pt x="134" y="132"/>
                  <a:pt x="136" y="131"/>
                </a:cubicBezTo>
                <a:cubicBezTo>
                  <a:pt x="145" y="128"/>
                  <a:pt x="145" y="128"/>
                  <a:pt x="145" y="128"/>
                </a:cubicBezTo>
                <a:cubicBezTo>
                  <a:pt x="147" y="127"/>
                  <a:pt x="148" y="126"/>
                  <a:pt x="149" y="124"/>
                </a:cubicBezTo>
                <a:cubicBezTo>
                  <a:pt x="149" y="123"/>
                  <a:pt x="149" y="121"/>
                  <a:pt x="149" y="119"/>
                </a:cubicBezTo>
                <a:lnTo>
                  <a:pt x="145" y="108"/>
                </a:lnTo>
                <a:close/>
                <a:moveTo>
                  <a:pt x="98" y="151"/>
                </a:moveTo>
                <a:cubicBezTo>
                  <a:pt x="92" y="164"/>
                  <a:pt x="77" y="170"/>
                  <a:pt x="64" y="164"/>
                </a:cubicBezTo>
                <a:cubicBezTo>
                  <a:pt x="51" y="158"/>
                  <a:pt x="45" y="142"/>
                  <a:pt x="51" y="129"/>
                </a:cubicBezTo>
                <a:cubicBezTo>
                  <a:pt x="57" y="116"/>
                  <a:pt x="73" y="110"/>
                  <a:pt x="86" y="117"/>
                </a:cubicBezTo>
                <a:cubicBezTo>
                  <a:pt x="99" y="123"/>
                  <a:pt x="104" y="138"/>
                  <a:pt x="98" y="151"/>
                </a:cubicBezTo>
                <a:close/>
                <a:moveTo>
                  <a:pt x="223" y="53"/>
                </a:moveTo>
                <a:cubicBezTo>
                  <a:pt x="216" y="52"/>
                  <a:pt x="216" y="52"/>
                  <a:pt x="216" y="52"/>
                </a:cubicBezTo>
                <a:cubicBezTo>
                  <a:pt x="215" y="52"/>
                  <a:pt x="214" y="51"/>
                  <a:pt x="213" y="50"/>
                </a:cubicBezTo>
                <a:cubicBezTo>
                  <a:pt x="210" y="39"/>
                  <a:pt x="210" y="39"/>
                  <a:pt x="210" y="39"/>
                </a:cubicBezTo>
                <a:cubicBezTo>
                  <a:pt x="210" y="38"/>
                  <a:pt x="210" y="37"/>
                  <a:pt x="211" y="36"/>
                </a:cubicBezTo>
                <a:cubicBezTo>
                  <a:pt x="217" y="31"/>
                  <a:pt x="217" y="31"/>
                  <a:pt x="217" y="31"/>
                </a:cubicBezTo>
                <a:cubicBezTo>
                  <a:pt x="218" y="31"/>
                  <a:pt x="219" y="30"/>
                  <a:pt x="219" y="28"/>
                </a:cubicBezTo>
                <a:cubicBezTo>
                  <a:pt x="219" y="27"/>
                  <a:pt x="218" y="26"/>
                  <a:pt x="218" y="25"/>
                </a:cubicBezTo>
                <a:cubicBezTo>
                  <a:pt x="212" y="18"/>
                  <a:pt x="212" y="18"/>
                  <a:pt x="212" y="18"/>
                </a:cubicBezTo>
                <a:cubicBezTo>
                  <a:pt x="211" y="16"/>
                  <a:pt x="208" y="16"/>
                  <a:pt x="206" y="17"/>
                </a:cubicBezTo>
                <a:cubicBezTo>
                  <a:pt x="200" y="22"/>
                  <a:pt x="200" y="22"/>
                  <a:pt x="200" y="22"/>
                </a:cubicBezTo>
                <a:cubicBezTo>
                  <a:pt x="199" y="23"/>
                  <a:pt x="198" y="23"/>
                  <a:pt x="197" y="22"/>
                </a:cubicBezTo>
                <a:cubicBezTo>
                  <a:pt x="187" y="16"/>
                  <a:pt x="187" y="16"/>
                  <a:pt x="187" y="16"/>
                </a:cubicBezTo>
                <a:cubicBezTo>
                  <a:pt x="186" y="16"/>
                  <a:pt x="185" y="15"/>
                  <a:pt x="185" y="14"/>
                </a:cubicBezTo>
                <a:cubicBezTo>
                  <a:pt x="186" y="6"/>
                  <a:pt x="186" y="6"/>
                  <a:pt x="186" y="6"/>
                </a:cubicBezTo>
                <a:cubicBezTo>
                  <a:pt x="187" y="4"/>
                  <a:pt x="185" y="1"/>
                  <a:pt x="182" y="1"/>
                </a:cubicBezTo>
                <a:cubicBezTo>
                  <a:pt x="174" y="0"/>
                  <a:pt x="174" y="0"/>
                  <a:pt x="174" y="0"/>
                </a:cubicBezTo>
                <a:cubicBezTo>
                  <a:pt x="171" y="0"/>
                  <a:pt x="169" y="2"/>
                  <a:pt x="169" y="4"/>
                </a:cubicBezTo>
                <a:cubicBezTo>
                  <a:pt x="168" y="12"/>
                  <a:pt x="168" y="12"/>
                  <a:pt x="168" y="12"/>
                </a:cubicBezTo>
                <a:cubicBezTo>
                  <a:pt x="168" y="13"/>
                  <a:pt x="167" y="14"/>
                  <a:pt x="166" y="14"/>
                </a:cubicBezTo>
                <a:cubicBezTo>
                  <a:pt x="155" y="17"/>
                  <a:pt x="155" y="17"/>
                  <a:pt x="155" y="17"/>
                </a:cubicBezTo>
                <a:cubicBezTo>
                  <a:pt x="154" y="17"/>
                  <a:pt x="152" y="17"/>
                  <a:pt x="152" y="16"/>
                </a:cubicBezTo>
                <a:cubicBezTo>
                  <a:pt x="147" y="10"/>
                  <a:pt x="147" y="10"/>
                  <a:pt x="147" y="10"/>
                </a:cubicBezTo>
                <a:cubicBezTo>
                  <a:pt x="146" y="8"/>
                  <a:pt x="143" y="8"/>
                  <a:pt x="141" y="9"/>
                </a:cubicBezTo>
                <a:cubicBezTo>
                  <a:pt x="134" y="15"/>
                  <a:pt x="134" y="15"/>
                  <a:pt x="134" y="15"/>
                </a:cubicBezTo>
                <a:cubicBezTo>
                  <a:pt x="132" y="16"/>
                  <a:pt x="132" y="19"/>
                  <a:pt x="133" y="21"/>
                </a:cubicBezTo>
                <a:cubicBezTo>
                  <a:pt x="138" y="27"/>
                  <a:pt x="138" y="27"/>
                  <a:pt x="138" y="27"/>
                </a:cubicBezTo>
                <a:cubicBezTo>
                  <a:pt x="138" y="28"/>
                  <a:pt x="138" y="29"/>
                  <a:pt x="138" y="30"/>
                </a:cubicBezTo>
                <a:cubicBezTo>
                  <a:pt x="132" y="40"/>
                  <a:pt x="132" y="40"/>
                  <a:pt x="132" y="40"/>
                </a:cubicBezTo>
                <a:cubicBezTo>
                  <a:pt x="132" y="41"/>
                  <a:pt x="130" y="42"/>
                  <a:pt x="129" y="42"/>
                </a:cubicBezTo>
                <a:cubicBezTo>
                  <a:pt x="122" y="41"/>
                  <a:pt x="122" y="41"/>
                  <a:pt x="122" y="41"/>
                </a:cubicBezTo>
                <a:cubicBezTo>
                  <a:pt x="120" y="40"/>
                  <a:pt x="117" y="42"/>
                  <a:pt x="117" y="45"/>
                </a:cubicBezTo>
                <a:cubicBezTo>
                  <a:pt x="116" y="53"/>
                  <a:pt x="116" y="53"/>
                  <a:pt x="116" y="53"/>
                </a:cubicBezTo>
                <a:cubicBezTo>
                  <a:pt x="116" y="56"/>
                  <a:pt x="117" y="58"/>
                  <a:pt x="120" y="58"/>
                </a:cubicBezTo>
                <a:cubicBezTo>
                  <a:pt x="127" y="59"/>
                  <a:pt x="127" y="59"/>
                  <a:pt x="127" y="59"/>
                </a:cubicBezTo>
                <a:cubicBezTo>
                  <a:pt x="128" y="59"/>
                  <a:pt x="129" y="60"/>
                  <a:pt x="130" y="62"/>
                </a:cubicBezTo>
                <a:cubicBezTo>
                  <a:pt x="133" y="73"/>
                  <a:pt x="133" y="73"/>
                  <a:pt x="133" y="73"/>
                </a:cubicBezTo>
                <a:cubicBezTo>
                  <a:pt x="133" y="73"/>
                  <a:pt x="133" y="75"/>
                  <a:pt x="132" y="76"/>
                </a:cubicBezTo>
                <a:cubicBezTo>
                  <a:pt x="126" y="80"/>
                  <a:pt x="126" y="80"/>
                  <a:pt x="126" y="80"/>
                </a:cubicBezTo>
                <a:cubicBezTo>
                  <a:pt x="125" y="81"/>
                  <a:pt x="124" y="82"/>
                  <a:pt x="124" y="83"/>
                </a:cubicBezTo>
                <a:cubicBezTo>
                  <a:pt x="124" y="84"/>
                  <a:pt x="124" y="86"/>
                  <a:pt x="125" y="87"/>
                </a:cubicBezTo>
                <a:cubicBezTo>
                  <a:pt x="130" y="93"/>
                  <a:pt x="130" y="93"/>
                  <a:pt x="130" y="93"/>
                </a:cubicBezTo>
                <a:cubicBezTo>
                  <a:pt x="132" y="95"/>
                  <a:pt x="135" y="96"/>
                  <a:pt x="137" y="94"/>
                </a:cubicBezTo>
                <a:cubicBezTo>
                  <a:pt x="143" y="90"/>
                  <a:pt x="143" y="90"/>
                  <a:pt x="143" y="90"/>
                </a:cubicBezTo>
                <a:cubicBezTo>
                  <a:pt x="143" y="89"/>
                  <a:pt x="145" y="89"/>
                  <a:pt x="146" y="90"/>
                </a:cubicBezTo>
                <a:cubicBezTo>
                  <a:pt x="156" y="95"/>
                  <a:pt x="156" y="95"/>
                  <a:pt x="156" y="95"/>
                </a:cubicBezTo>
                <a:cubicBezTo>
                  <a:pt x="157" y="95"/>
                  <a:pt x="158" y="97"/>
                  <a:pt x="157" y="98"/>
                </a:cubicBezTo>
                <a:cubicBezTo>
                  <a:pt x="157" y="105"/>
                  <a:pt x="157" y="105"/>
                  <a:pt x="157" y="105"/>
                </a:cubicBezTo>
                <a:cubicBezTo>
                  <a:pt x="156" y="108"/>
                  <a:pt x="158" y="110"/>
                  <a:pt x="161" y="110"/>
                </a:cubicBezTo>
                <a:cubicBezTo>
                  <a:pt x="169" y="111"/>
                  <a:pt x="169" y="111"/>
                  <a:pt x="169" y="111"/>
                </a:cubicBezTo>
                <a:cubicBezTo>
                  <a:pt x="171" y="112"/>
                  <a:pt x="174" y="110"/>
                  <a:pt x="174" y="107"/>
                </a:cubicBezTo>
                <a:cubicBezTo>
                  <a:pt x="175" y="100"/>
                  <a:pt x="175" y="100"/>
                  <a:pt x="175" y="100"/>
                </a:cubicBezTo>
                <a:cubicBezTo>
                  <a:pt x="175" y="99"/>
                  <a:pt x="176" y="98"/>
                  <a:pt x="177" y="98"/>
                </a:cubicBezTo>
                <a:cubicBezTo>
                  <a:pt x="188" y="95"/>
                  <a:pt x="188" y="95"/>
                  <a:pt x="188" y="95"/>
                </a:cubicBezTo>
                <a:cubicBezTo>
                  <a:pt x="189" y="94"/>
                  <a:pt x="191" y="95"/>
                  <a:pt x="191" y="95"/>
                </a:cubicBezTo>
                <a:cubicBezTo>
                  <a:pt x="196" y="101"/>
                  <a:pt x="196" y="101"/>
                  <a:pt x="196" y="101"/>
                </a:cubicBezTo>
                <a:cubicBezTo>
                  <a:pt x="197" y="103"/>
                  <a:pt x="200" y="104"/>
                  <a:pt x="202" y="102"/>
                </a:cubicBezTo>
                <a:cubicBezTo>
                  <a:pt x="209" y="97"/>
                  <a:pt x="209" y="97"/>
                  <a:pt x="209" y="97"/>
                </a:cubicBezTo>
                <a:cubicBezTo>
                  <a:pt x="210" y="96"/>
                  <a:pt x="211" y="95"/>
                  <a:pt x="211" y="94"/>
                </a:cubicBezTo>
                <a:cubicBezTo>
                  <a:pt x="211" y="92"/>
                  <a:pt x="211" y="91"/>
                  <a:pt x="210" y="90"/>
                </a:cubicBezTo>
                <a:cubicBezTo>
                  <a:pt x="205" y="84"/>
                  <a:pt x="205" y="84"/>
                  <a:pt x="205" y="84"/>
                </a:cubicBezTo>
                <a:cubicBezTo>
                  <a:pt x="205" y="84"/>
                  <a:pt x="205" y="82"/>
                  <a:pt x="205" y="81"/>
                </a:cubicBezTo>
                <a:cubicBezTo>
                  <a:pt x="211" y="71"/>
                  <a:pt x="211" y="71"/>
                  <a:pt x="211" y="71"/>
                </a:cubicBezTo>
                <a:cubicBezTo>
                  <a:pt x="211" y="70"/>
                  <a:pt x="212" y="70"/>
                  <a:pt x="213" y="70"/>
                </a:cubicBezTo>
                <a:cubicBezTo>
                  <a:pt x="221" y="71"/>
                  <a:pt x="221" y="71"/>
                  <a:pt x="221" y="71"/>
                </a:cubicBezTo>
                <a:cubicBezTo>
                  <a:pt x="223" y="71"/>
                  <a:pt x="226" y="69"/>
                  <a:pt x="226" y="67"/>
                </a:cubicBezTo>
                <a:cubicBezTo>
                  <a:pt x="227" y="58"/>
                  <a:pt x="227" y="58"/>
                  <a:pt x="227" y="58"/>
                </a:cubicBezTo>
                <a:cubicBezTo>
                  <a:pt x="227" y="56"/>
                  <a:pt x="225" y="53"/>
                  <a:pt x="223" y="53"/>
                </a:cubicBezTo>
                <a:close/>
                <a:moveTo>
                  <a:pt x="190" y="58"/>
                </a:moveTo>
                <a:cubicBezTo>
                  <a:pt x="189" y="68"/>
                  <a:pt x="179" y="76"/>
                  <a:pt x="169" y="74"/>
                </a:cubicBezTo>
                <a:cubicBezTo>
                  <a:pt x="159" y="73"/>
                  <a:pt x="151" y="64"/>
                  <a:pt x="153" y="53"/>
                </a:cubicBezTo>
                <a:cubicBezTo>
                  <a:pt x="154" y="43"/>
                  <a:pt x="163" y="36"/>
                  <a:pt x="174" y="37"/>
                </a:cubicBezTo>
                <a:cubicBezTo>
                  <a:pt x="184" y="38"/>
                  <a:pt x="191" y="48"/>
                  <a:pt x="190" y="58"/>
                </a:cubicBezTo>
                <a:close/>
              </a:path>
            </a:pathLst>
          </a:custGeom>
          <a:solidFill>
            <a:srgbClr val="183A46"/>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Organigramme : Entrée manuelle 12">
            <a:extLst>
              <a:ext uri="{FF2B5EF4-FFF2-40B4-BE49-F238E27FC236}">
                <a16:creationId xmlns:a16="http://schemas.microsoft.com/office/drawing/2014/main" xmlns="" id="{32699AAF-0420-4D84-B02F-7E1D8A7F8BB6}"/>
              </a:ext>
            </a:extLst>
          </p:cNvPr>
          <p:cNvSpPr/>
          <p:nvPr/>
        </p:nvSpPr>
        <p:spPr>
          <a:xfrm>
            <a:off x="1274846" y="1916865"/>
            <a:ext cx="10437729" cy="774769"/>
          </a:xfrm>
          <a:prstGeom prst="flowChartManualInput">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9388" fontAlgn="auto">
              <a:spcBef>
                <a:spcPts val="0"/>
              </a:spcBef>
              <a:spcAft>
                <a:spcPts val="0"/>
              </a:spcAft>
              <a:defRPr/>
            </a:pPr>
            <a:r>
              <a:rPr lang="fr-FR" dirty="0">
                <a:solidFill>
                  <a:schemeClr val="bg1"/>
                </a:solidFill>
                <a:ea typeface="ヒラギノ角ゴ Pro W3" charset="-128"/>
              </a:rPr>
              <a:t> 220 réponses complètes de maisons de ventes aux enchères publiques</a:t>
            </a:r>
          </a:p>
          <a:p>
            <a:pPr marL="179388" fontAlgn="auto">
              <a:spcBef>
                <a:spcPts val="0"/>
              </a:spcBef>
              <a:spcAft>
                <a:spcPts val="0"/>
              </a:spcAft>
              <a:defRPr/>
            </a:pPr>
            <a:r>
              <a:rPr lang="fr-FR" dirty="0">
                <a:solidFill>
                  <a:schemeClr val="bg1"/>
                </a:solidFill>
                <a:ea typeface="ヒラギノ角ゴ Pro W3" charset="-128"/>
              </a:rPr>
              <a:t>Echantillon représentatif de la totalité des maisons de ventes en France</a:t>
            </a:r>
            <a:endParaRPr lang="fr-FR" dirty="0">
              <a:solidFill>
                <a:schemeClr val="bg1"/>
              </a:solidFill>
              <a:ea typeface="ヒラギノ角ゴ Pro W3" charset="-128"/>
              <a:cs typeface="ヒラギノ角ゴ Pro W3" charset="-128"/>
            </a:endParaRPr>
          </a:p>
        </p:txBody>
      </p:sp>
      <p:sp>
        <p:nvSpPr>
          <p:cNvPr id="14" name="Freeform 15">
            <a:extLst>
              <a:ext uri="{FF2B5EF4-FFF2-40B4-BE49-F238E27FC236}">
                <a16:creationId xmlns:a16="http://schemas.microsoft.com/office/drawing/2014/main" xmlns="" id="{DA940B33-1FCC-4534-9951-022098835DDD}"/>
              </a:ext>
            </a:extLst>
          </p:cNvPr>
          <p:cNvSpPr>
            <a:spLocks noChangeAspect="1" noEditPoints="1"/>
          </p:cNvSpPr>
          <p:nvPr/>
        </p:nvSpPr>
        <p:spPr bwMode="auto">
          <a:xfrm>
            <a:off x="467793" y="2116269"/>
            <a:ext cx="647265" cy="648643"/>
          </a:xfrm>
          <a:custGeom>
            <a:avLst/>
            <a:gdLst>
              <a:gd name="T0" fmla="*/ 125 w 235"/>
              <a:gd name="T1" fmla="*/ 100 h 235"/>
              <a:gd name="T2" fmla="*/ 125 w 235"/>
              <a:gd name="T3" fmla="*/ 100 h 235"/>
              <a:gd name="T4" fmla="*/ 121 w 235"/>
              <a:gd name="T5" fmla="*/ 94 h 235"/>
              <a:gd name="T6" fmla="*/ 118 w 235"/>
              <a:gd name="T7" fmla="*/ 87 h 235"/>
              <a:gd name="T8" fmla="*/ 115 w 235"/>
              <a:gd name="T9" fmla="*/ 77 h 235"/>
              <a:gd name="T10" fmla="*/ 118 w 235"/>
              <a:gd name="T11" fmla="*/ 65 h 235"/>
              <a:gd name="T12" fmla="*/ 118 w 235"/>
              <a:gd name="T13" fmla="*/ 63 h 235"/>
              <a:gd name="T14" fmla="*/ 110 w 235"/>
              <a:gd name="T15" fmla="*/ 54 h 235"/>
              <a:gd name="T16" fmla="*/ 98 w 235"/>
              <a:gd name="T17" fmla="*/ 64 h 235"/>
              <a:gd name="T18" fmla="*/ 97 w 235"/>
              <a:gd name="T19" fmla="*/ 76 h 235"/>
              <a:gd name="T20" fmla="*/ 103 w 235"/>
              <a:gd name="T21" fmla="*/ 87 h 235"/>
              <a:gd name="T22" fmla="*/ 99 w 235"/>
              <a:gd name="T23" fmla="*/ 94 h 235"/>
              <a:gd name="T24" fmla="*/ 82 w 235"/>
              <a:gd name="T25" fmla="*/ 131 h 235"/>
              <a:gd name="T26" fmla="*/ 89 w 235"/>
              <a:gd name="T27" fmla="*/ 124 h 235"/>
              <a:gd name="T28" fmla="*/ 123 w 235"/>
              <a:gd name="T29" fmla="*/ 101 h 235"/>
              <a:gd name="T30" fmla="*/ 186 w 235"/>
              <a:gd name="T31" fmla="*/ 94 h 235"/>
              <a:gd name="T32" fmla="*/ 183 w 235"/>
              <a:gd name="T33" fmla="*/ 89 h 235"/>
              <a:gd name="T34" fmla="*/ 188 w 235"/>
              <a:gd name="T35" fmla="*/ 66 h 235"/>
              <a:gd name="T36" fmla="*/ 169 w 235"/>
              <a:gd name="T37" fmla="*/ 56 h 235"/>
              <a:gd name="T38" fmla="*/ 168 w 235"/>
              <a:gd name="T39" fmla="*/ 58 h 235"/>
              <a:gd name="T40" fmla="*/ 168 w 235"/>
              <a:gd name="T41" fmla="*/ 65 h 235"/>
              <a:gd name="T42" fmla="*/ 170 w 235"/>
              <a:gd name="T43" fmla="*/ 77 h 235"/>
              <a:gd name="T44" fmla="*/ 163 w 235"/>
              <a:gd name="T45" fmla="*/ 88 h 235"/>
              <a:gd name="T46" fmla="*/ 168 w 235"/>
              <a:gd name="T47" fmla="*/ 89 h 235"/>
              <a:gd name="T48" fmla="*/ 165 w 235"/>
              <a:gd name="T49" fmla="*/ 94 h 235"/>
              <a:gd name="T50" fmla="*/ 160 w 235"/>
              <a:gd name="T51" fmla="*/ 99 h 235"/>
              <a:gd name="T52" fmla="*/ 161 w 235"/>
              <a:gd name="T53" fmla="*/ 100 h 235"/>
              <a:gd name="T54" fmla="*/ 191 w 235"/>
              <a:gd name="T55" fmla="*/ 115 h 235"/>
              <a:gd name="T56" fmla="*/ 198 w 235"/>
              <a:gd name="T57" fmla="*/ 137 h 235"/>
              <a:gd name="T58" fmla="*/ 200 w 235"/>
              <a:gd name="T59" fmla="*/ 102 h 235"/>
              <a:gd name="T60" fmla="*/ 155 w 235"/>
              <a:gd name="T61" fmla="*/ 99 h 235"/>
              <a:gd name="T62" fmla="*/ 159 w 235"/>
              <a:gd name="T63" fmla="*/ 83 h 235"/>
              <a:gd name="T64" fmla="*/ 162 w 235"/>
              <a:gd name="T65" fmla="*/ 67 h 235"/>
              <a:gd name="T66" fmla="*/ 155 w 235"/>
              <a:gd name="T67" fmla="*/ 43 h 235"/>
              <a:gd name="T68" fmla="*/ 126 w 235"/>
              <a:gd name="T69" fmla="*/ 43 h 235"/>
              <a:gd name="T70" fmla="*/ 123 w 235"/>
              <a:gd name="T71" fmla="*/ 67 h 235"/>
              <a:gd name="T72" fmla="*/ 127 w 235"/>
              <a:gd name="T73" fmla="*/ 83 h 235"/>
              <a:gd name="T74" fmla="*/ 130 w 235"/>
              <a:gd name="T75" fmla="*/ 99 h 235"/>
              <a:gd name="T76" fmla="*/ 98 w 235"/>
              <a:gd name="T77" fmla="*/ 119 h 235"/>
              <a:gd name="T78" fmla="*/ 142 w 235"/>
              <a:gd name="T79" fmla="*/ 164 h 235"/>
              <a:gd name="T80" fmla="*/ 193 w 235"/>
              <a:gd name="T81" fmla="*/ 143 h 235"/>
              <a:gd name="T82" fmla="*/ 161 w 235"/>
              <a:gd name="T83" fmla="*/ 105 h 235"/>
              <a:gd name="T84" fmla="*/ 142 w 235"/>
              <a:gd name="T85" fmla="*/ 0 h 235"/>
              <a:gd name="T86" fmla="*/ 77 w 235"/>
              <a:gd name="T87" fmla="*/ 27 h 235"/>
              <a:gd name="T88" fmla="*/ 72 w 235"/>
              <a:gd name="T89" fmla="*/ 153 h 235"/>
              <a:gd name="T90" fmla="*/ 59 w 235"/>
              <a:gd name="T91" fmla="*/ 156 h 235"/>
              <a:gd name="T92" fmla="*/ 31 w 235"/>
              <a:gd name="T93" fmla="*/ 223 h 235"/>
              <a:gd name="T94" fmla="*/ 77 w 235"/>
              <a:gd name="T95" fmla="*/ 168 h 235"/>
              <a:gd name="T96" fmla="*/ 142 w 235"/>
              <a:gd name="T97" fmla="*/ 185 h 235"/>
              <a:gd name="T98" fmla="*/ 235 w 235"/>
              <a:gd name="T99" fmla="*/ 93 h 235"/>
              <a:gd name="T100" fmla="*/ 63 w 235"/>
              <a:gd name="T101" fmla="*/ 168 h 235"/>
              <a:gd name="T102" fmla="*/ 29 w 235"/>
              <a:gd name="T103" fmla="*/ 193 h 235"/>
              <a:gd name="T104" fmla="*/ 63 w 235"/>
              <a:gd name="T105" fmla="*/ 168 h 235"/>
              <a:gd name="T106" fmla="*/ 142 w 235"/>
              <a:gd name="T107" fmla="*/ 170 h 235"/>
              <a:gd name="T108" fmla="*/ 88 w 235"/>
              <a:gd name="T109" fmla="*/ 147 h 235"/>
              <a:gd name="T110" fmla="*/ 65 w 235"/>
              <a:gd name="T111" fmla="*/ 93 h 235"/>
              <a:gd name="T112" fmla="*/ 88 w 235"/>
              <a:gd name="T113" fmla="*/ 38 h 235"/>
              <a:gd name="T114" fmla="*/ 196 w 235"/>
              <a:gd name="T115" fmla="*/ 38 h 235"/>
              <a:gd name="T116" fmla="*/ 196 w 235"/>
              <a:gd name="T117" fmla="*/ 14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5" h="235">
                <a:moveTo>
                  <a:pt x="123" y="101"/>
                </a:moveTo>
                <a:cubicBezTo>
                  <a:pt x="124" y="100"/>
                  <a:pt x="125" y="100"/>
                  <a:pt x="125" y="100"/>
                </a:cubicBezTo>
                <a:cubicBezTo>
                  <a:pt x="125" y="100"/>
                  <a:pt x="125" y="100"/>
                  <a:pt x="125" y="100"/>
                </a:cubicBezTo>
                <a:cubicBezTo>
                  <a:pt x="125" y="100"/>
                  <a:pt x="125" y="100"/>
                  <a:pt x="125" y="100"/>
                </a:cubicBezTo>
                <a:cubicBezTo>
                  <a:pt x="125" y="97"/>
                  <a:pt x="125" y="97"/>
                  <a:pt x="125" y="97"/>
                </a:cubicBezTo>
                <a:cubicBezTo>
                  <a:pt x="124" y="96"/>
                  <a:pt x="122" y="95"/>
                  <a:pt x="121" y="94"/>
                </a:cubicBezTo>
                <a:cubicBezTo>
                  <a:pt x="118" y="92"/>
                  <a:pt x="118" y="92"/>
                  <a:pt x="118" y="90"/>
                </a:cubicBezTo>
                <a:cubicBezTo>
                  <a:pt x="118" y="90"/>
                  <a:pt x="118" y="87"/>
                  <a:pt x="118" y="87"/>
                </a:cubicBezTo>
                <a:cubicBezTo>
                  <a:pt x="118" y="86"/>
                  <a:pt x="119" y="85"/>
                  <a:pt x="119" y="84"/>
                </a:cubicBezTo>
                <a:cubicBezTo>
                  <a:pt x="117" y="82"/>
                  <a:pt x="116" y="79"/>
                  <a:pt x="115" y="77"/>
                </a:cubicBezTo>
                <a:cubicBezTo>
                  <a:pt x="114" y="73"/>
                  <a:pt x="116" y="68"/>
                  <a:pt x="118" y="65"/>
                </a:cubicBezTo>
                <a:cubicBezTo>
                  <a:pt x="118" y="65"/>
                  <a:pt x="118" y="65"/>
                  <a:pt x="118" y="65"/>
                </a:cubicBezTo>
                <a:cubicBezTo>
                  <a:pt x="118" y="65"/>
                  <a:pt x="118" y="64"/>
                  <a:pt x="118" y="63"/>
                </a:cubicBezTo>
                <a:cubicBezTo>
                  <a:pt x="118" y="63"/>
                  <a:pt x="118" y="63"/>
                  <a:pt x="118" y="63"/>
                </a:cubicBezTo>
                <a:cubicBezTo>
                  <a:pt x="117" y="61"/>
                  <a:pt x="117" y="58"/>
                  <a:pt x="117" y="56"/>
                </a:cubicBezTo>
                <a:cubicBezTo>
                  <a:pt x="116" y="55"/>
                  <a:pt x="114" y="54"/>
                  <a:pt x="110" y="54"/>
                </a:cubicBezTo>
                <a:cubicBezTo>
                  <a:pt x="105" y="54"/>
                  <a:pt x="100" y="56"/>
                  <a:pt x="100" y="56"/>
                </a:cubicBezTo>
                <a:cubicBezTo>
                  <a:pt x="100" y="56"/>
                  <a:pt x="98" y="59"/>
                  <a:pt x="98" y="64"/>
                </a:cubicBezTo>
                <a:cubicBezTo>
                  <a:pt x="98" y="69"/>
                  <a:pt x="98" y="71"/>
                  <a:pt x="98" y="71"/>
                </a:cubicBezTo>
                <a:cubicBezTo>
                  <a:pt x="97" y="71"/>
                  <a:pt x="96" y="74"/>
                  <a:pt x="97" y="76"/>
                </a:cubicBezTo>
                <a:cubicBezTo>
                  <a:pt x="98" y="79"/>
                  <a:pt x="99" y="81"/>
                  <a:pt x="100" y="80"/>
                </a:cubicBezTo>
                <a:cubicBezTo>
                  <a:pt x="100" y="80"/>
                  <a:pt x="101" y="85"/>
                  <a:pt x="103" y="87"/>
                </a:cubicBezTo>
                <a:cubicBezTo>
                  <a:pt x="103" y="87"/>
                  <a:pt x="103" y="90"/>
                  <a:pt x="103" y="90"/>
                </a:cubicBezTo>
                <a:cubicBezTo>
                  <a:pt x="103" y="92"/>
                  <a:pt x="102" y="92"/>
                  <a:pt x="99" y="94"/>
                </a:cubicBezTo>
                <a:cubicBezTo>
                  <a:pt x="96" y="96"/>
                  <a:pt x="87" y="101"/>
                  <a:pt x="86" y="102"/>
                </a:cubicBezTo>
                <a:cubicBezTo>
                  <a:pt x="84" y="104"/>
                  <a:pt x="82" y="120"/>
                  <a:pt x="82" y="131"/>
                </a:cubicBezTo>
                <a:cubicBezTo>
                  <a:pt x="84" y="134"/>
                  <a:pt x="85" y="136"/>
                  <a:pt x="87" y="139"/>
                </a:cubicBezTo>
                <a:cubicBezTo>
                  <a:pt x="88" y="134"/>
                  <a:pt x="89" y="127"/>
                  <a:pt x="89" y="124"/>
                </a:cubicBezTo>
                <a:cubicBezTo>
                  <a:pt x="90" y="121"/>
                  <a:pt x="91" y="119"/>
                  <a:pt x="94" y="115"/>
                </a:cubicBezTo>
                <a:cubicBezTo>
                  <a:pt x="98" y="112"/>
                  <a:pt x="120" y="102"/>
                  <a:pt x="123" y="101"/>
                </a:cubicBezTo>
                <a:close/>
                <a:moveTo>
                  <a:pt x="200" y="102"/>
                </a:moveTo>
                <a:cubicBezTo>
                  <a:pt x="198" y="101"/>
                  <a:pt x="190" y="95"/>
                  <a:pt x="186" y="94"/>
                </a:cubicBezTo>
                <a:cubicBezTo>
                  <a:pt x="183" y="93"/>
                  <a:pt x="183" y="92"/>
                  <a:pt x="183" y="90"/>
                </a:cubicBezTo>
                <a:cubicBezTo>
                  <a:pt x="183" y="89"/>
                  <a:pt x="183" y="89"/>
                  <a:pt x="183" y="89"/>
                </a:cubicBezTo>
                <a:cubicBezTo>
                  <a:pt x="188" y="88"/>
                  <a:pt x="192" y="87"/>
                  <a:pt x="196" y="85"/>
                </a:cubicBezTo>
                <a:cubicBezTo>
                  <a:pt x="189" y="83"/>
                  <a:pt x="188" y="74"/>
                  <a:pt x="188" y="66"/>
                </a:cubicBezTo>
                <a:cubicBezTo>
                  <a:pt x="188" y="59"/>
                  <a:pt x="183" y="54"/>
                  <a:pt x="175" y="54"/>
                </a:cubicBezTo>
                <a:cubicBezTo>
                  <a:pt x="173" y="54"/>
                  <a:pt x="170" y="55"/>
                  <a:pt x="169" y="56"/>
                </a:cubicBezTo>
                <a:cubicBezTo>
                  <a:pt x="169" y="56"/>
                  <a:pt x="168" y="57"/>
                  <a:pt x="168" y="58"/>
                </a:cubicBezTo>
                <a:cubicBezTo>
                  <a:pt x="168" y="58"/>
                  <a:pt x="168" y="58"/>
                  <a:pt x="168" y="58"/>
                </a:cubicBezTo>
                <a:cubicBezTo>
                  <a:pt x="168" y="60"/>
                  <a:pt x="168" y="62"/>
                  <a:pt x="168" y="64"/>
                </a:cubicBezTo>
                <a:cubicBezTo>
                  <a:pt x="168" y="64"/>
                  <a:pt x="168" y="65"/>
                  <a:pt x="168" y="65"/>
                </a:cubicBezTo>
                <a:cubicBezTo>
                  <a:pt x="168" y="65"/>
                  <a:pt x="168" y="65"/>
                  <a:pt x="168" y="65"/>
                </a:cubicBezTo>
                <a:cubicBezTo>
                  <a:pt x="170" y="68"/>
                  <a:pt x="171" y="73"/>
                  <a:pt x="170" y="77"/>
                </a:cubicBezTo>
                <a:cubicBezTo>
                  <a:pt x="170" y="81"/>
                  <a:pt x="166" y="85"/>
                  <a:pt x="163" y="87"/>
                </a:cubicBezTo>
                <a:cubicBezTo>
                  <a:pt x="163" y="87"/>
                  <a:pt x="163" y="88"/>
                  <a:pt x="163" y="88"/>
                </a:cubicBezTo>
                <a:cubicBezTo>
                  <a:pt x="163" y="88"/>
                  <a:pt x="163" y="88"/>
                  <a:pt x="163" y="88"/>
                </a:cubicBezTo>
                <a:cubicBezTo>
                  <a:pt x="165" y="88"/>
                  <a:pt x="166" y="88"/>
                  <a:pt x="168" y="89"/>
                </a:cubicBezTo>
                <a:cubicBezTo>
                  <a:pt x="168" y="90"/>
                  <a:pt x="168" y="90"/>
                  <a:pt x="168" y="90"/>
                </a:cubicBezTo>
                <a:cubicBezTo>
                  <a:pt x="168" y="92"/>
                  <a:pt x="168" y="92"/>
                  <a:pt x="165" y="94"/>
                </a:cubicBezTo>
                <a:cubicBezTo>
                  <a:pt x="164" y="94"/>
                  <a:pt x="162" y="95"/>
                  <a:pt x="160" y="97"/>
                </a:cubicBezTo>
                <a:cubicBezTo>
                  <a:pt x="160" y="99"/>
                  <a:pt x="160" y="99"/>
                  <a:pt x="160" y="99"/>
                </a:cubicBezTo>
                <a:cubicBezTo>
                  <a:pt x="161" y="100"/>
                  <a:pt x="161" y="100"/>
                  <a:pt x="161" y="100"/>
                </a:cubicBezTo>
                <a:cubicBezTo>
                  <a:pt x="161" y="100"/>
                  <a:pt x="161" y="100"/>
                  <a:pt x="161" y="100"/>
                </a:cubicBezTo>
                <a:cubicBezTo>
                  <a:pt x="161" y="100"/>
                  <a:pt x="162" y="100"/>
                  <a:pt x="163" y="101"/>
                </a:cubicBezTo>
                <a:cubicBezTo>
                  <a:pt x="163" y="101"/>
                  <a:pt x="187" y="111"/>
                  <a:pt x="191" y="115"/>
                </a:cubicBezTo>
                <a:cubicBezTo>
                  <a:pt x="195" y="119"/>
                  <a:pt x="197" y="125"/>
                  <a:pt x="197" y="127"/>
                </a:cubicBezTo>
                <a:cubicBezTo>
                  <a:pt x="197" y="131"/>
                  <a:pt x="198" y="134"/>
                  <a:pt x="198" y="137"/>
                </a:cubicBezTo>
                <a:cubicBezTo>
                  <a:pt x="200" y="135"/>
                  <a:pt x="202" y="132"/>
                  <a:pt x="203" y="130"/>
                </a:cubicBezTo>
                <a:cubicBezTo>
                  <a:pt x="203" y="121"/>
                  <a:pt x="202" y="104"/>
                  <a:pt x="200" y="102"/>
                </a:cubicBezTo>
                <a:close/>
                <a:moveTo>
                  <a:pt x="161" y="105"/>
                </a:moveTo>
                <a:cubicBezTo>
                  <a:pt x="155" y="103"/>
                  <a:pt x="155" y="101"/>
                  <a:pt x="155" y="99"/>
                </a:cubicBezTo>
                <a:cubicBezTo>
                  <a:pt x="155" y="99"/>
                  <a:pt x="155" y="94"/>
                  <a:pt x="155" y="94"/>
                </a:cubicBezTo>
                <a:cubicBezTo>
                  <a:pt x="157" y="92"/>
                  <a:pt x="159" y="83"/>
                  <a:pt x="159" y="83"/>
                </a:cubicBezTo>
                <a:cubicBezTo>
                  <a:pt x="160" y="84"/>
                  <a:pt x="164" y="80"/>
                  <a:pt x="165" y="76"/>
                </a:cubicBezTo>
                <a:cubicBezTo>
                  <a:pt x="166" y="72"/>
                  <a:pt x="164" y="68"/>
                  <a:pt x="162" y="67"/>
                </a:cubicBezTo>
                <a:cubicBezTo>
                  <a:pt x="162" y="67"/>
                  <a:pt x="163" y="58"/>
                  <a:pt x="163" y="53"/>
                </a:cubicBezTo>
                <a:cubicBezTo>
                  <a:pt x="163" y="47"/>
                  <a:pt x="161" y="43"/>
                  <a:pt x="155" y="43"/>
                </a:cubicBezTo>
                <a:cubicBezTo>
                  <a:pt x="154" y="40"/>
                  <a:pt x="151" y="39"/>
                  <a:pt x="144" y="39"/>
                </a:cubicBezTo>
                <a:cubicBezTo>
                  <a:pt x="137" y="39"/>
                  <a:pt x="133" y="43"/>
                  <a:pt x="126" y="43"/>
                </a:cubicBezTo>
                <a:cubicBezTo>
                  <a:pt x="123" y="43"/>
                  <a:pt x="123" y="48"/>
                  <a:pt x="123" y="53"/>
                </a:cubicBezTo>
                <a:cubicBezTo>
                  <a:pt x="123" y="59"/>
                  <a:pt x="123" y="67"/>
                  <a:pt x="123" y="67"/>
                </a:cubicBezTo>
                <a:cubicBezTo>
                  <a:pt x="122" y="68"/>
                  <a:pt x="120" y="72"/>
                  <a:pt x="121" y="76"/>
                </a:cubicBezTo>
                <a:cubicBezTo>
                  <a:pt x="122" y="80"/>
                  <a:pt x="125" y="84"/>
                  <a:pt x="127" y="83"/>
                </a:cubicBezTo>
                <a:cubicBezTo>
                  <a:pt x="127" y="83"/>
                  <a:pt x="128" y="92"/>
                  <a:pt x="130" y="94"/>
                </a:cubicBezTo>
                <a:cubicBezTo>
                  <a:pt x="130" y="94"/>
                  <a:pt x="130" y="99"/>
                  <a:pt x="130" y="99"/>
                </a:cubicBezTo>
                <a:cubicBezTo>
                  <a:pt x="130" y="101"/>
                  <a:pt x="130" y="103"/>
                  <a:pt x="125" y="105"/>
                </a:cubicBezTo>
                <a:cubicBezTo>
                  <a:pt x="120" y="108"/>
                  <a:pt x="101" y="117"/>
                  <a:pt x="98" y="119"/>
                </a:cubicBezTo>
                <a:cubicBezTo>
                  <a:pt x="95" y="123"/>
                  <a:pt x="93" y="136"/>
                  <a:pt x="93" y="144"/>
                </a:cubicBezTo>
                <a:cubicBezTo>
                  <a:pt x="106" y="158"/>
                  <a:pt x="124" y="164"/>
                  <a:pt x="142" y="164"/>
                </a:cubicBezTo>
                <a:cubicBezTo>
                  <a:pt x="160" y="164"/>
                  <a:pt x="179" y="157"/>
                  <a:pt x="193" y="143"/>
                </a:cubicBezTo>
                <a:cubicBezTo>
                  <a:pt x="193" y="143"/>
                  <a:pt x="193" y="143"/>
                  <a:pt x="193" y="143"/>
                </a:cubicBezTo>
                <a:cubicBezTo>
                  <a:pt x="192" y="134"/>
                  <a:pt x="191" y="122"/>
                  <a:pt x="188" y="119"/>
                </a:cubicBezTo>
                <a:cubicBezTo>
                  <a:pt x="185" y="117"/>
                  <a:pt x="166" y="108"/>
                  <a:pt x="161" y="105"/>
                </a:cubicBezTo>
                <a:close/>
                <a:moveTo>
                  <a:pt x="208" y="27"/>
                </a:moveTo>
                <a:cubicBezTo>
                  <a:pt x="190" y="9"/>
                  <a:pt x="166" y="0"/>
                  <a:pt x="142" y="0"/>
                </a:cubicBezTo>
                <a:cubicBezTo>
                  <a:pt x="118" y="0"/>
                  <a:pt x="95" y="9"/>
                  <a:pt x="77" y="27"/>
                </a:cubicBezTo>
                <a:cubicBezTo>
                  <a:pt x="77" y="27"/>
                  <a:pt x="77" y="27"/>
                  <a:pt x="77" y="27"/>
                </a:cubicBezTo>
                <a:cubicBezTo>
                  <a:pt x="59" y="45"/>
                  <a:pt x="49" y="69"/>
                  <a:pt x="49" y="93"/>
                </a:cubicBezTo>
                <a:cubicBezTo>
                  <a:pt x="49" y="114"/>
                  <a:pt x="57" y="136"/>
                  <a:pt x="72" y="153"/>
                </a:cubicBezTo>
                <a:cubicBezTo>
                  <a:pt x="66" y="158"/>
                  <a:pt x="66" y="158"/>
                  <a:pt x="66" y="158"/>
                </a:cubicBezTo>
                <a:cubicBezTo>
                  <a:pt x="64" y="157"/>
                  <a:pt x="60" y="155"/>
                  <a:pt x="59" y="156"/>
                </a:cubicBezTo>
                <a:cubicBezTo>
                  <a:pt x="12" y="204"/>
                  <a:pt x="12" y="204"/>
                  <a:pt x="12" y="204"/>
                </a:cubicBezTo>
                <a:cubicBezTo>
                  <a:pt x="0" y="215"/>
                  <a:pt x="18" y="235"/>
                  <a:pt x="31" y="223"/>
                </a:cubicBezTo>
                <a:cubicBezTo>
                  <a:pt x="78" y="176"/>
                  <a:pt x="78" y="176"/>
                  <a:pt x="78" y="176"/>
                </a:cubicBezTo>
                <a:cubicBezTo>
                  <a:pt x="80" y="175"/>
                  <a:pt x="78" y="171"/>
                  <a:pt x="77" y="168"/>
                </a:cubicBezTo>
                <a:cubicBezTo>
                  <a:pt x="82" y="163"/>
                  <a:pt x="82" y="163"/>
                  <a:pt x="82" y="163"/>
                </a:cubicBezTo>
                <a:cubicBezTo>
                  <a:pt x="99" y="178"/>
                  <a:pt x="121" y="185"/>
                  <a:pt x="142" y="185"/>
                </a:cubicBezTo>
                <a:cubicBezTo>
                  <a:pt x="166" y="185"/>
                  <a:pt x="190" y="176"/>
                  <a:pt x="208" y="158"/>
                </a:cubicBezTo>
                <a:cubicBezTo>
                  <a:pt x="226" y="140"/>
                  <a:pt x="235" y="116"/>
                  <a:pt x="235" y="93"/>
                </a:cubicBezTo>
                <a:cubicBezTo>
                  <a:pt x="235" y="69"/>
                  <a:pt x="226" y="45"/>
                  <a:pt x="208" y="27"/>
                </a:cubicBezTo>
                <a:close/>
                <a:moveTo>
                  <a:pt x="63" y="168"/>
                </a:moveTo>
                <a:cubicBezTo>
                  <a:pt x="33" y="197"/>
                  <a:pt x="33" y="197"/>
                  <a:pt x="33" y="197"/>
                </a:cubicBezTo>
                <a:cubicBezTo>
                  <a:pt x="31" y="200"/>
                  <a:pt x="26" y="195"/>
                  <a:pt x="29" y="193"/>
                </a:cubicBezTo>
                <a:cubicBezTo>
                  <a:pt x="58" y="163"/>
                  <a:pt x="58" y="163"/>
                  <a:pt x="58" y="163"/>
                </a:cubicBezTo>
                <a:cubicBezTo>
                  <a:pt x="61" y="161"/>
                  <a:pt x="65" y="165"/>
                  <a:pt x="63" y="168"/>
                </a:cubicBezTo>
                <a:close/>
                <a:moveTo>
                  <a:pt x="196" y="147"/>
                </a:moveTo>
                <a:cubicBezTo>
                  <a:pt x="181" y="162"/>
                  <a:pt x="162" y="170"/>
                  <a:pt x="142" y="170"/>
                </a:cubicBezTo>
                <a:cubicBezTo>
                  <a:pt x="123" y="170"/>
                  <a:pt x="103" y="162"/>
                  <a:pt x="88" y="147"/>
                </a:cubicBezTo>
                <a:cubicBezTo>
                  <a:pt x="88" y="147"/>
                  <a:pt x="88" y="147"/>
                  <a:pt x="88" y="147"/>
                </a:cubicBezTo>
                <a:cubicBezTo>
                  <a:pt x="88" y="147"/>
                  <a:pt x="88" y="147"/>
                  <a:pt x="87" y="147"/>
                </a:cubicBezTo>
                <a:cubicBezTo>
                  <a:pt x="73" y="132"/>
                  <a:pt x="65" y="112"/>
                  <a:pt x="65" y="93"/>
                </a:cubicBezTo>
                <a:cubicBezTo>
                  <a:pt x="65" y="73"/>
                  <a:pt x="73" y="53"/>
                  <a:pt x="88" y="38"/>
                </a:cubicBezTo>
                <a:cubicBezTo>
                  <a:pt x="88" y="38"/>
                  <a:pt x="88" y="38"/>
                  <a:pt x="88" y="38"/>
                </a:cubicBezTo>
                <a:cubicBezTo>
                  <a:pt x="103" y="23"/>
                  <a:pt x="122" y="16"/>
                  <a:pt x="142" y="16"/>
                </a:cubicBezTo>
                <a:cubicBezTo>
                  <a:pt x="162" y="16"/>
                  <a:pt x="181" y="23"/>
                  <a:pt x="196" y="38"/>
                </a:cubicBezTo>
                <a:cubicBezTo>
                  <a:pt x="211" y="53"/>
                  <a:pt x="219" y="73"/>
                  <a:pt x="219" y="93"/>
                </a:cubicBezTo>
                <a:cubicBezTo>
                  <a:pt x="219" y="112"/>
                  <a:pt x="211" y="132"/>
                  <a:pt x="196" y="147"/>
                </a:cubicBezTo>
                <a:close/>
              </a:path>
            </a:pathLst>
          </a:custGeom>
          <a:solidFill>
            <a:srgbClr val="183A46"/>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Rectangle 11">
            <a:extLst>
              <a:ext uri="{FF2B5EF4-FFF2-40B4-BE49-F238E27FC236}">
                <a16:creationId xmlns:a16="http://schemas.microsoft.com/office/drawing/2014/main" xmlns="" id="{41FD832C-DF4D-441F-941C-D8E7DC84CE57}"/>
              </a:ext>
            </a:extLst>
          </p:cNvPr>
          <p:cNvSpPr/>
          <p:nvPr/>
        </p:nvSpPr>
        <p:spPr>
          <a:xfrm>
            <a:off x="1198128" y="2759557"/>
            <a:ext cx="10443010" cy="276999"/>
          </a:xfrm>
          <a:prstGeom prst="rect">
            <a:avLst/>
          </a:prstGeom>
        </p:spPr>
        <p:txBody>
          <a:bodyPr wrap="square">
            <a:spAutoFit/>
          </a:bodyPr>
          <a:lstStyle/>
          <a:p>
            <a:pPr marL="179388" fontAlgn="auto">
              <a:spcBef>
                <a:spcPts val="0"/>
              </a:spcBef>
              <a:spcAft>
                <a:spcPts val="0"/>
              </a:spcAft>
              <a:defRPr/>
            </a:pPr>
            <a:r>
              <a:rPr lang="fr-FR" sz="1200" dirty="0">
                <a:ea typeface="ヒラギノ角ゴ Pro W3" charset="-128"/>
                <a:cs typeface="ヒラギノ角ゴ Pro W3" charset="-128"/>
              </a:rPr>
              <a:t>Seuls les questionnaire complétés intégralement ont été exploités + 4 questionnaires complétés quasiment intégralement</a:t>
            </a:r>
          </a:p>
        </p:txBody>
      </p:sp>
    </p:spTree>
    <p:extLst>
      <p:ext uri="{BB962C8B-B14F-4D97-AF65-F5344CB8AC3E}">
        <p14:creationId xmlns:p14="http://schemas.microsoft.com/office/powerpoint/2010/main" val="181429890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 coins arrondis 40">
            <a:extLst>
              <a:ext uri="{FF2B5EF4-FFF2-40B4-BE49-F238E27FC236}">
                <a16:creationId xmlns:a16="http://schemas.microsoft.com/office/drawing/2014/main" xmlns="" id="{C75E62BF-CB21-429D-8B46-2C405610E275}"/>
              </a:ext>
            </a:extLst>
          </p:cNvPr>
          <p:cNvSpPr/>
          <p:nvPr/>
        </p:nvSpPr>
        <p:spPr>
          <a:xfrm>
            <a:off x="3615279" y="817625"/>
            <a:ext cx="702528" cy="739714"/>
          </a:xfrm>
          <a:prstGeom prst="roundRect">
            <a:avLst>
              <a:gd name="adj" fmla="val 9074"/>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Rectangle : coins arrondis 39">
            <a:extLst>
              <a:ext uri="{FF2B5EF4-FFF2-40B4-BE49-F238E27FC236}">
                <a16:creationId xmlns:a16="http://schemas.microsoft.com/office/drawing/2014/main" xmlns="" id="{F697C033-6193-4CB4-A978-069D8D511DA6}"/>
              </a:ext>
            </a:extLst>
          </p:cNvPr>
          <p:cNvSpPr/>
          <p:nvPr/>
        </p:nvSpPr>
        <p:spPr>
          <a:xfrm>
            <a:off x="4783872" y="825245"/>
            <a:ext cx="6821537" cy="735270"/>
          </a:xfrm>
          <a:prstGeom prst="roundRect">
            <a:avLst>
              <a:gd name="adj" fmla="val 10248"/>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xmlns="" id="{67BF90D8-E1EB-4B84-B362-61558DD776F8}"/>
              </a:ext>
            </a:extLst>
          </p:cNvPr>
          <p:cNvSpPr/>
          <p:nvPr/>
        </p:nvSpPr>
        <p:spPr>
          <a:xfrm>
            <a:off x="3880623" y="817625"/>
            <a:ext cx="702528" cy="739714"/>
          </a:xfrm>
          <a:prstGeom prst="roundRect">
            <a:avLst>
              <a:gd name="adj" fmla="val 9074"/>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xmlns="" id="{57EF60E9-AC6C-4C69-BF41-03D9793D7494}"/>
              </a:ext>
            </a:extLst>
          </p:cNvPr>
          <p:cNvSpPr/>
          <p:nvPr/>
        </p:nvSpPr>
        <p:spPr>
          <a:xfrm>
            <a:off x="368436" y="297189"/>
            <a:ext cx="11736936" cy="4562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Echantillon des maisons de vente interrogé</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6</a:t>
            </a:fld>
            <a:endParaRPr lang="en-US" dirty="0">
              <a:latin typeface="+mn-lt"/>
            </a:endParaRPr>
          </a:p>
        </p:txBody>
      </p:sp>
      <p:graphicFrame>
        <p:nvGraphicFramePr>
          <p:cNvPr id="14" name="Tableau 13">
            <a:extLst>
              <a:ext uri="{FF2B5EF4-FFF2-40B4-BE49-F238E27FC236}">
                <a16:creationId xmlns:a16="http://schemas.microsoft.com/office/drawing/2014/main" xmlns="" id="{2780EF81-E42D-428D-81CD-8CF0B0A0D2E3}"/>
              </a:ext>
            </a:extLst>
          </p:cNvPr>
          <p:cNvGraphicFramePr>
            <a:graphicFrameLocks noGrp="1"/>
          </p:cNvGraphicFramePr>
          <p:nvPr>
            <p:extLst>
              <p:ext uri="{D42A27DB-BD31-4B8C-83A1-F6EECF244321}">
                <p14:modId xmlns:p14="http://schemas.microsoft.com/office/powerpoint/2010/main" val="2002990897"/>
              </p:ext>
            </p:extLst>
          </p:nvPr>
        </p:nvGraphicFramePr>
        <p:xfrm>
          <a:off x="573136" y="2830606"/>
          <a:ext cx="2570342" cy="485775"/>
        </p:xfrm>
        <a:graphic>
          <a:graphicData uri="http://schemas.openxmlformats.org/drawingml/2006/table">
            <a:tbl>
              <a:tblPr/>
              <a:tblGrid>
                <a:gridCol w="1414642">
                  <a:extLst>
                    <a:ext uri="{9D8B030D-6E8A-4147-A177-3AD203B41FA5}">
                      <a16:colId xmlns:a16="http://schemas.microsoft.com/office/drawing/2014/main" xmlns="" val="982143410"/>
                    </a:ext>
                  </a:extLst>
                </a:gridCol>
                <a:gridCol w="1155700">
                  <a:extLst>
                    <a:ext uri="{9D8B030D-6E8A-4147-A177-3AD203B41FA5}">
                      <a16:colId xmlns:a16="http://schemas.microsoft.com/office/drawing/2014/main" xmlns="" val="276672110"/>
                    </a:ext>
                  </a:extLst>
                </a:gridCol>
              </a:tblGrid>
              <a:tr h="142875">
                <a:tc>
                  <a:txBody>
                    <a:bodyPr/>
                    <a:lstStyle/>
                    <a:p>
                      <a:pPr algn="r" fontAlgn="ctr"/>
                      <a:r>
                        <a:rPr lang="fr-FR" sz="1000" b="0" i="0" u="none" strike="noStrike" dirty="0">
                          <a:solidFill>
                            <a:srgbClr val="003333"/>
                          </a:solidFill>
                          <a:effectLst/>
                          <a:latin typeface="Arial" panose="020B0604020202020204" pitchFamily="34" charset="0"/>
                        </a:rPr>
                        <a:t>AOC</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FFFFFF"/>
                          </a:solidFill>
                          <a:effectLst/>
                          <a:latin typeface="Arial" panose="020B0604020202020204" pitchFamily="34" charset="0"/>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2011238422"/>
                  </a:ext>
                </a:extLst>
              </a:tr>
              <a:tr h="142875">
                <a:tc>
                  <a:txBody>
                    <a:bodyPr/>
                    <a:lstStyle/>
                    <a:p>
                      <a:pPr algn="r" fontAlgn="ctr"/>
                      <a:r>
                        <a:rPr lang="fr-FR" sz="1000" b="0" i="0" u="none" strike="noStrike">
                          <a:solidFill>
                            <a:srgbClr val="003333"/>
                          </a:solidFill>
                          <a:effectLst/>
                          <a:latin typeface="Arial" panose="020B0604020202020204" pitchFamily="34" charset="0"/>
                        </a:rPr>
                        <a:t>VOMI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FFFFFF"/>
                          </a:solidFill>
                          <a:effectLst/>
                          <a:latin typeface="Arial" panose="020B060402020202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2917978515"/>
                  </a:ext>
                </a:extLst>
              </a:tr>
              <a:tr h="142875">
                <a:tc>
                  <a:txBody>
                    <a:bodyPr/>
                    <a:lstStyle/>
                    <a:p>
                      <a:pPr algn="r" fontAlgn="ctr"/>
                      <a:r>
                        <a:rPr lang="fr-FR" sz="1000" b="0" i="0" u="none" strike="noStrike">
                          <a:solidFill>
                            <a:srgbClr val="003333"/>
                          </a:solidFill>
                          <a:effectLst/>
                          <a:latin typeface="Arial" panose="020B0604020202020204" pitchFamily="34" charset="0"/>
                        </a:rPr>
                        <a:t>Chevaux</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FFFFFF"/>
                          </a:solidFill>
                          <a:effectLst/>
                          <a:latin typeface="Arial" panose="020B0604020202020204" pitchFamily="34" charset="0"/>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1591068029"/>
                  </a:ext>
                </a:extLst>
              </a:tr>
            </a:tbl>
          </a:graphicData>
        </a:graphic>
      </p:graphicFrame>
      <p:pic>
        <p:nvPicPr>
          <p:cNvPr id="16" name="Graphique 15">
            <a:extLst>
              <a:ext uri="{FF2B5EF4-FFF2-40B4-BE49-F238E27FC236}">
                <a16:creationId xmlns:a16="http://schemas.microsoft.com/office/drawing/2014/main" xmlns="" id="{F8B542F9-BC0B-4ADA-A849-AC3EC067F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61667" y="2000907"/>
            <a:ext cx="191935" cy="460644"/>
          </a:xfrm>
          <a:prstGeom prst="rect">
            <a:avLst/>
          </a:prstGeom>
        </p:spPr>
      </p:pic>
      <p:pic>
        <p:nvPicPr>
          <p:cNvPr id="17" name="Graphique 16">
            <a:extLst>
              <a:ext uri="{FF2B5EF4-FFF2-40B4-BE49-F238E27FC236}">
                <a16:creationId xmlns:a16="http://schemas.microsoft.com/office/drawing/2014/main" xmlns="" id="{0CC188A1-BF34-4C28-BB65-841E3D43EE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H="1">
            <a:off x="2357512" y="2068965"/>
            <a:ext cx="510702" cy="388743"/>
          </a:xfrm>
          <a:prstGeom prst="rect">
            <a:avLst/>
          </a:prstGeom>
        </p:spPr>
      </p:pic>
      <p:pic>
        <p:nvPicPr>
          <p:cNvPr id="18" name="Graphique 17">
            <a:extLst>
              <a:ext uri="{FF2B5EF4-FFF2-40B4-BE49-F238E27FC236}">
                <a16:creationId xmlns:a16="http://schemas.microsoft.com/office/drawing/2014/main" xmlns="" id="{DFE408B5-4F60-470F-9030-58D631E6DC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051174" y="2140421"/>
            <a:ext cx="381001" cy="381001"/>
          </a:xfrm>
          <a:prstGeom prst="rect">
            <a:avLst/>
          </a:prstGeom>
        </p:spPr>
      </p:pic>
      <p:sp>
        <p:nvSpPr>
          <p:cNvPr id="15" name="Rectangle 14">
            <a:extLst>
              <a:ext uri="{FF2B5EF4-FFF2-40B4-BE49-F238E27FC236}">
                <a16:creationId xmlns:a16="http://schemas.microsoft.com/office/drawing/2014/main" xmlns="" id="{4F13ABBD-C26B-44DA-9868-358C1B4F1754}"/>
              </a:ext>
            </a:extLst>
          </p:cNvPr>
          <p:cNvSpPr/>
          <p:nvPr/>
        </p:nvSpPr>
        <p:spPr>
          <a:xfrm>
            <a:off x="1481361" y="2557942"/>
            <a:ext cx="2133918" cy="276999"/>
          </a:xfrm>
          <a:prstGeom prst="rect">
            <a:avLst/>
          </a:prstGeom>
        </p:spPr>
        <p:txBody>
          <a:bodyPr wrap="none">
            <a:spAutoFit/>
          </a:bodyPr>
          <a:lstStyle/>
          <a:p>
            <a:r>
              <a:rPr lang="fr-FR" sz="1200" b="1" dirty="0"/>
              <a:t>Principal secteur d’activité</a:t>
            </a:r>
          </a:p>
        </p:txBody>
      </p:sp>
      <p:sp>
        <p:nvSpPr>
          <p:cNvPr id="20" name="Rectangle 19">
            <a:extLst>
              <a:ext uri="{FF2B5EF4-FFF2-40B4-BE49-F238E27FC236}">
                <a16:creationId xmlns:a16="http://schemas.microsoft.com/office/drawing/2014/main" xmlns="" id="{13C2D2BA-9BDB-445D-BEC4-070CECCD4EDF}"/>
              </a:ext>
            </a:extLst>
          </p:cNvPr>
          <p:cNvSpPr/>
          <p:nvPr/>
        </p:nvSpPr>
        <p:spPr>
          <a:xfrm>
            <a:off x="4783874" y="1016000"/>
            <a:ext cx="6821536" cy="338554"/>
          </a:xfrm>
          <a:prstGeom prst="rect">
            <a:avLst/>
          </a:prstGeom>
          <a:solidFill>
            <a:srgbClr val="183A46"/>
          </a:solidFill>
        </p:spPr>
        <p:txBody>
          <a:bodyPr wrap="square">
            <a:spAutoFit/>
          </a:bodyPr>
          <a:lstStyle/>
          <a:p>
            <a:pPr algn="ctr"/>
            <a:r>
              <a:rPr lang="fr-FR" sz="1600" dirty="0">
                <a:solidFill>
                  <a:schemeClr val="bg1"/>
                </a:solidFill>
              </a:rPr>
              <a:t>Les ventes électroniques</a:t>
            </a:r>
          </a:p>
        </p:txBody>
      </p:sp>
      <p:grpSp>
        <p:nvGrpSpPr>
          <p:cNvPr id="5" name="Groupe 4">
            <a:extLst>
              <a:ext uri="{FF2B5EF4-FFF2-40B4-BE49-F238E27FC236}">
                <a16:creationId xmlns:a16="http://schemas.microsoft.com/office/drawing/2014/main" xmlns="" id="{4EE16EF8-C0DE-4E8B-BA17-53B3ECE224AC}"/>
              </a:ext>
            </a:extLst>
          </p:cNvPr>
          <p:cNvGrpSpPr/>
          <p:nvPr/>
        </p:nvGrpSpPr>
        <p:grpSpPr>
          <a:xfrm>
            <a:off x="5092506" y="816258"/>
            <a:ext cx="763269" cy="744257"/>
            <a:chOff x="1265237" y="3095624"/>
            <a:chExt cx="1489075" cy="1489075"/>
          </a:xfrm>
          <a:solidFill>
            <a:schemeClr val="bg1"/>
          </a:solidFill>
        </p:grpSpPr>
        <p:grpSp>
          <p:nvGrpSpPr>
            <p:cNvPr id="6" name="Groupe 5">
              <a:extLst>
                <a:ext uri="{FF2B5EF4-FFF2-40B4-BE49-F238E27FC236}">
                  <a16:creationId xmlns:a16="http://schemas.microsoft.com/office/drawing/2014/main" xmlns="" id="{8F371FFE-F6C6-471A-A0DF-03EE6EDD215A}"/>
                </a:ext>
              </a:extLst>
            </p:cNvPr>
            <p:cNvGrpSpPr/>
            <p:nvPr/>
          </p:nvGrpSpPr>
          <p:grpSpPr>
            <a:xfrm>
              <a:off x="1265237" y="3095624"/>
              <a:ext cx="1489075" cy="1489075"/>
              <a:chOff x="1265237" y="3095624"/>
              <a:chExt cx="1489075" cy="1489075"/>
            </a:xfrm>
            <a:grpFill/>
          </p:grpSpPr>
          <p:pic>
            <p:nvPicPr>
              <p:cNvPr id="8" name="Graphique 7">
                <a:extLst>
                  <a:ext uri="{FF2B5EF4-FFF2-40B4-BE49-F238E27FC236}">
                    <a16:creationId xmlns:a16="http://schemas.microsoft.com/office/drawing/2014/main" xmlns="" id="{DEAF5312-BF89-416C-B670-C956C84EF85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65237" y="3095624"/>
                <a:ext cx="1489075" cy="1489075"/>
              </a:xfrm>
              <a:prstGeom prst="rect">
                <a:avLst/>
              </a:prstGeom>
            </p:spPr>
          </p:pic>
          <p:sp>
            <p:nvSpPr>
              <p:cNvPr id="9" name="Rectangle 8">
                <a:extLst>
                  <a:ext uri="{FF2B5EF4-FFF2-40B4-BE49-F238E27FC236}">
                    <a16:creationId xmlns:a16="http://schemas.microsoft.com/office/drawing/2014/main" xmlns="" id="{6157FD04-A335-4AF5-A4BE-B97509F4F1E5}"/>
                  </a:ext>
                </a:extLst>
              </p:cNvPr>
              <p:cNvSpPr/>
              <p:nvPr/>
            </p:nvSpPr>
            <p:spPr>
              <a:xfrm>
                <a:off x="1641475" y="3365599"/>
                <a:ext cx="787598" cy="454667"/>
              </a:xfrm>
              <a:prstGeom prst="rect">
                <a:avLst/>
              </a:prstGeom>
              <a:solidFill>
                <a:srgbClr val="183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7" name="Graphique 6">
              <a:extLst>
                <a:ext uri="{FF2B5EF4-FFF2-40B4-BE49-F238E27FC236}">
                  <a16:creationId xmlns:a16="http://schemas.microsoft.com/office/drawing/2014/main" xmlns="" id="{63C996DD-781E-49BC-B835-6D06404AD59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660525" y="3254474"/>
              <a:ext cx="679251" cy="679250"/>
            </a:xfrm>
            <a:prstGeom prst="rect">
              <a:avLst/>
            </a:prstGeom>
          </p:spPr>
        </p:pic>
      </p:grpSp>
      <p:sp>
        <p:nvSpPr>
          <p:cNvPr id="21" name="Rectangle 20">
            <a:extLst>
              <a:ext uri="{FF2B5EF4-FFF2-40B4-BE49-F238E27FC236}">
                <a16:creationId xmlns:a16="http://schemas.microsoft.com/office/drawing/2014/main" xmlns="" id="{D3FC82EC-B769-4835-85FF-BCF152E4C3AE}"/>
              </a:ext>
            </a:extLst>
          </p:cNvPr>
          <p:cNvSpPr/>
          <p:nvPr/>
        </p:nvSpPr>
        <p:spPr>
          <a:xfrm>
            <a:off x="1588763" y="4210579"/>
            <a:ext cx="1919115" cy="276999"/>
          </a:xfrm>
          <a:prstGeom prst="rect">
            <a:avLst/>
          </a:prstGeom>
        </p:spPr>
        <p:txBody>
          <a:bodyPr wrap="none">
            <a:spAutoFit/>
          </a:bodyPr>
          <a:lstStyle/>
          <a:p>
            <a:r>
              <a:rPr lang="fr-FR" sz="1200" b="1" dirty="0"/>
              <a:t>Montant de ventes 2019</a:t>
            </a:r>
          </a:p>
        </p:txBody>
      </p:sp>
      <p:sp>
        <p:nvSpPr>
          <p:cNvPr id="22" name="Rectangle: Rounded Corners 12">
            <a:extLst>
              <a:ext uri="{FF2B5EF4-FFF2-40B4-BE49-F238E27FC236}">
                <a16:creationId xmlns:a16="http://schemas.microsoft.com/office/drawing/2014/main" xmlns="" id="{0148BF49-552C-4670-A31B-7688F2B8C6C7}"/>
              </a:ext>
            </a:extLst>
          </p:cNvPr>
          <p:cNvSpPr/>
          <p:nvPr/>
        </p:nvSpPr>
        <p:spPr>
          <a:xfrm>
            <a:off x="2266591" y="3657342"/>
            <a:ext cx="563459" cy="553237"/>
          </a:xfrm>
          <a:prstGeom prst="ellipse">
            <a:avLst/>
          </a:prstGeom>
          <a:solidFill>
            <a:srgbClr val="183A46"/>
          </a:solid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que 22">
            <a:extLst>
              <a:ext uri="{FF2B5EF4-FFF2-40B4-BE49-F238E27FC236}">
                <a16:creationId xmlns:a16="http://schemas.microsoft.com/office/drawing/2014/main" xmlns="" id="{1BA823E1-9DD4-4B4D-9149-16CECB51DE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21113929">
            <a:off x="2357312" y="3820555"/>
            <a:ext cx="382017" cy="212114"/>
          </a:xfrm>
          <a:prstGeom prst="rect">
            <a:avLst/>
          </a:prstGeom>
        </p:spPr>
      </p:pic>
      <p:graphicFrame>
        <p:nvGraphicFramePr>
          <p:cNvPr id="24" name="Tableau 23">
            <a:extLst>
              <a:ext uri="{FF2B5EF4-FFF2-40B4-BE49-F238E27FC236}">
                <a16:creationId xmlns:a16="http://schemas.microsoft.com/office/drawing/2014/main" xmlns="" id="{58365CEB-9E15-4D71-8C66-41F26C783686}"/>
              </a:ext>
            </a:extLst>
          </p:cNvPr>
          <p:cNvGraphicFramePr>
            <a:graphicFrameLocks noGrp="1"/>
          </p:cNvGraphicFramePr>
          <p:nvPr>
            <p:extLst>
              <p:ext uri="{D42A27DB-BD31-4B8C-83A1-F6EECF244321}">
                <p14:modId xmlns:p14="http://schemas.microsoft.com/office/powerpoint/2010/main" val="3344007194"/>
              </p:ext>
            </p:extLst>
          </p:nvPr>
        </p:nvGraphicFramePr>
        <p:xfrm>
          <a:off x="691376" y="4468672"/>
          <a:ext cx="2446039" cy="647700"/>
        </p:xfrm>
        <a:graphic>
          <a:graphicData uri="http://schemas.openxmlformats.org/drawingml/2006/table">
            <a:tbl>
              <a:tblPr/>
              <a:tblGrid>
                <a:gridCol w="1290339">
                  <a:extLst>
                    <a:ext uri="{9D8B030D-6E8A-4147-A177-3AD203B41FA5}">
                      <a16:colId xmlns:a16="http://schemas.microsoft.com/office/drawing/2014/main" xmlns="" val="4282597915"/>
                    </a:ext>
                  </a:extLst>
                </a:gridCol>
                <a:gridCol w="1155700">
                  <a:extLst>
                    <a:ext uri="{9D8B030D-6E8A-4147-A177-3AD203B41FA5}">
                      <a16:colId xmlns:a16="http://schemas.microsoft.com/office/drawing/2014/main" xmlns="" val="2080446796"/>
                    </a:ext>
                  </a:extLst>
                </a:gridCol>
              </a:tblGrid>
              <a:tr h="142875">
                <a:tc>
                  <a:txBody>
                    <a:bodyPr/>
                    <a:lstStyle/>
                    <a:p>
                      <a:pPr algn="r" fontAlgn="ctr"/>
                      <a:r>
                        <a:rPr lang="fr-FR" sz="1000" b="0" i="0" u="none" strike="noStrike" dirty="0">
                          <a:solidFill>
                            <a:schemeClr val="tx1"/>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FFFFFF"/>
                          </a:solidFill>
                          <a:effectLst/>
                          <a:latin typeface="Arial" panose="020B060402020202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3695556966"/>
                  </a:ext>
                </a:extLst>
              </a:tr>
              <a:tr h="142875">
                <a:tc>
                  <a:txBody>
                    <a:bodyPr/>
                    <a:lstStyle/>
                    <a:p>
                      <a:pPr algn="r" fontAlgn="ctr"/>
                      <a:r>
                        <a:rPr lang="fr-FR" sz="1000" b="0" i="0" u="none" strike="noStrike" dirty="0">
                          <a:solidFill>
                            <a:schemeClr val="tx1"/>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FFFFFF"/>
                          </a:solidFill>
                          <a:effectLst/>
                          <a:latin typeface="Arial" panose="020B060402020202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1765774744"/>
                  </a:ext>
                </a:extLst>
              </a:tr>
              <a:tr h="142875">
                <a:tc>
                  <a:txBody>
                    <a:bodyPr/>
                    <a:lstStyle/>
                    <a:p>
                      <a:pPr algn="r" fontAlgn="ctr"/>
                      <a:r>
                        <a:rPr lang="fr-FR" sz="1000" b="0" i="0" u="none" strike="noStrike" dirty="0">
                          <a:solidFill>
                            <a:schemeClr val="tx1"/>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FFFFFF"/>
                          </a:solidFill>
                          <a:effectLst/>
                          <a:latin typeface="Arial" panose="020B060402020202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102738271"/>
                  </a:ext>
                </a:extLst>
              </a:tr>
              <a:tr h="142875">
                <a:tc>
                  <a:txBody>
                    <a:bodyPr/>
                    <a:lstStyle/>
                    <a:p>
                      <a:pPr algn="r" fontAlgn="ctr"/>
                      <a:r>
                        <a:rPr lang="fr-FR" sz="1000" b="0" i="0" u="none" strike="noStrike" dirty="0">
                          <a:solidFill>
                            <a:schemeClr val="tx1"/>
                          </a:solidFill>
                          <a:effectLst/>
                          <a:latin typeface="Arial" panose="020B0604020202020204" pitchFamily="34" charset="0"/>
                        </a:rPr>
                        <a:t>+ 15 M€ en 2019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FFFFFF"/>
                          </a:solidFill>
                          <a:effectLst/>
                          <a:latin typeface="Arial" panose="020B060402020202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557659343"/>
                  </a:ext>
                </a:extLst>
              </a:tr>
            </a:tbl>
          </a:graphicData>
        </a:graphic>
      </p:graphicFrame>
      <p:graphicFrame>
        <p:nvGraphicFramePr>
          <p:cNvPr id="29" name="Tableau 28">
            <a:extLst>
              <a:ext uri="{FF2B5EF4-FFF2-40B4-BE49-F238E27FC236}">
                <a16:creationId xmlns:a16="http://schemas.microsoft.com/office/drawing/2014/main" xmlns="" id="{BA377D0F-F91A-4B14-B519-2F1E68599B98}"/>
              </a:ext>
            </a:extLst>
          </p:cNvPr>
          <p:cNvGraphicFramePr>
            <a:graphicFrameLocks noGrp="1"/>
          </p:cNvGraphicFramePr>
          <p:nvPr>
            <p:extLst>
              <p:ext uri="{D42A27DB-BD31-4B8C-83A1-F6EECF244321}">
                <p14:modId xmlns:p14="http://schemas.microsoft.com/office/powerpoint/2010/main" val="3050045916"/>
              </p:ext>
            </p:extLst>
          </p:nvPr>
        </p:nvGraphicFramePr>
        <p:xfrm>
          <a:off x="669073" y="5771606"/>
          <a:ext cx="2474405" cy="323850"/>
        </p:xfrm>
        <a:graphic>
          <a:graphicData uri="http://schemas.openxmlformats.org/drawingml/2006/table">
            <a:tbl>
              <a:tblPr/>
              <a:tblGrid>
                <a:gridCol w="1318705">
                  <a:extLst>
                    <a:ext uri="{9D8B030D-6E8A-4147-A177-3AD203B41FA5}">
                      <a16:colId xmlns:a16="http://schemas.microsoft.com/office/drawing/2014/main" xmlns="" val="396092795"/>
                    </a:ext>
                  </a:extLst>
                </a:gridCol>
                <a:gridCol w="1155700">
                  <a:extLst>
                    <a:ext uri="{9D8B030D-6E8A-4147-A177-3AD203B41FA5}">
                      <a16:colId xmlns:a16="http://schemas.microsoft.com/office/drawing/2014/main" xmlns="" val="25676704"/>
                    </a:ext>
                  </a:extLst>
                </a:gridCol>
              </a:tblGrid>
              <a:tr h="142875">
                <a:tc>
                  <a:txBody>
                    <a:bodyPr/>
                    <a:lstStyle/>
                    <a:p>
                      <a:pPr algn="r" fontAlgn="ctr"/>
                      <a:r>
                        <a:rPr lang="fr-FR" sz="1000" b="0" i="0" u="none" strike="noStrike" dirty="0">
                          <a:solidFill>
                            <a:srgbClr val="003333"/>
                          </a:solidFill>
                          <a:effectLst/>
                          <a:latin typeface="Arial" panose="020B0604020202020204" pitchFamily="34" charset="0"/>
                        </a:rPr>
                        <a:t>. Île-de-France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FFFFFF"/>
                          </a:solidFill>
                          <a:effectLst/>
                          <a:latin typeface="Arial" panose="020B060402020202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14949497"/>
                  </a:ext>
                </a:extLst>
              </a:tr>
              <a:tr h="142875">
                <a:tc>
                  <a:txBody>
                    <a:bodyPr/>
                    <a:lstStyle/>
                    <a:p>
                      <a:pPr algn="r" fontAlgn="ctr"/>
                      <a:r>
                        <a:rPr lang="fr-FR" sz="1000" b="0" i="0" u="none" strike="noStrike" dirty="0">
                          <a:solidFill>
                            <a:srgbClr val="003333"/>
                          </a:solidFill>
                          <a:effectLst/>
                          <a:latin typeface="Arial" panose="020B0604020202020204" pitchFamily="34" charset="0"/>
                        </a:rPr>
                        <a:t>. Province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FFFFFF"/>
                          </a:solidFill>
                          <a:effectLst/>
                          <a:latin typeface="Arial" panose="020B060402020202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1802908700"/>
                  </a:ext>
                </a:extLst>
              </a:tr>
            </a:tbl>
          </a:graphicData>
        </a:graphic>
      </p:graphicFrame>
      <p:pic>
        <p:nvPicPr>
          <p:cNvPr id="31" name="Graphique 30">
            <a:extLst>
              <a:ext uri="{FF2B5EF4-FFF2-40B4-BE49-F238E27FC236}">
                <a16:creationId xmlns:a16="http://schemas.microsoft.com/office/drawing/2014/main" xmlns="" id="{0F56E5B1-DDF9-4A4E-A1DF-8EB0322F37CF}"/>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2313866" y="5274527"/>
            <a:ext cx="456151" cy="456151"/>
          </a:xfrm>
          <a:prstGeom prst="rect">
            <a:avLst/>
          </a:prstGeom>
        </p:spPr>
      </p:pic>
      <p:pic>
        <p:nvPicPr>
          <p:cNvPr id="32" name="Graphique 31">
            <a:extLst>
              <a:ext uri="{FF2B5EF4-FFF2-40B4-BE49-F238E27FC236}">
                <a16:creationId xmlns:a16="http://schemas.microsoft.com/office/drawing/2014/main" xmlns="" id="{E738BA0B-6E44-4F2D-BEDC-62ADB5AB7EC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5213770" y="2881022"/>
            <a:ext cx="365255" cy="293311"/>
          </a:xfrm>
          <a:prstGeom prst="rect">
            <a:avLst/>
          </a:prstGeom>
        </p:spPr>
      </p:pic>
      <p:sp>
        <p:nvSpPr>
          <p:cNvPr id="43" name="Rectangle 42">
            <a:extLst>
              <a:ext uri="{FF2B5EF4-FFF2-40B4-BE49-F238E27FC236}">
                <a16:creationId xmlns:a16="http://schemas.microsoft.com/office/drawing/2014/main" xmlns="" id="{2352B318-D793-4D5B-8D9B-2FD59649FEBB}"/>
              </a:ext>
            </a:extLst>
          </p:cNvPr>
          <p:cNvSpPr/>
          <p:nvPr/>
        </p:nvSpPr>
        <p:spPr>
          <a:xfrm>
            <a:off x="6059488" y="1634118"/>
            <a:ext cx="1056700" cy="615553"/>
          </a:xfrm>
          <a:prstGeom prst="rect">
            <a:avLst/>
          </a:prstGeom>
        </p:spPr>
        <p:txBody>
          <a:bodyPr wrap="none">
            <a:spAutoFit/>
          </a:bodyPr>
          <a:lstStyle/>
          <a:p>
            <a:r>
              <a:rPr lang="fr-FR" sz="3400" b="1" dirty="0">
                <a:solidFill>
                  <a:srgbClr val="183A46"/>
                </a:solidFill>
              </a:rPr>
              <a:t>90%</a:t>
            </a:r>
          </a:p>
        </p:txBody>
      </p:sp>
      <p:sp>
        <p:nvSpPr>
          <p:cNvPr id="45" name="Rectangle 44">
            <a:extLst>
              <a:ext uri="{FF2B5EF4-FFF2-40B4-BE49-F238E27FC236}">
                <a16:creationId xmlns:a16="http://schemas.microsoft.com/office/drawing/2014/main" xmlns="" id="{A1CB61D7-3FA9-4A47-B823-17886CF71A19}"/>
              </a:ext>
            </a:extLst>
          </p:cNvPr>
          <p:cNvSpPr/>
          <p:nvPr/>
        </p:nvSpPr>
        <p:spPr>
          <a:xfrm>
            <a:off x="6982374" y="3534838"/>
            <a:ext cx="3789705" cy="276999"/>
          </a:xfrm>
          <a:prstGeom prst="rect">
            <a:avLst/>
          </a:prstGeom>
        </p:spPr>
        <p:txBody>
          <a:bodyPr wrap="square">
            <a:spAutoFit/>
          </a:bodyPr>
          <a:lstStyle/>
          <a:p>
            <a:pPr algn="ctr"/>
            <a:r>
              <a:rPr lang="fr-FR" sz="1200" dirty="0"/>
              <a:t>Ventilation par Montant de vente réalisé en 2019</a:t>
            </a:r>
          </a:p>
        </p:txBody>
      </p:sp>
      <p:grpSp>
        <p:nvGrpSpPr>
          <p:cNvPr id="51" name="Groupe 50">
            <a:extLst>
              <a:ext uri="{FF2B5EF4-FFF2-40B4-BE49-F238E27FC236}">
                <a16:creationId xmlns:a16="http://schemas.microsoft.com/office/drawing/2014/main" xmlns="" id="{28575A21-263C-4B95-B8AF-3A87C03C187E}"/>
              </a:ext>
            </a:extLst>
          </p:cNvPr>
          <p:cNvGrpSpPr/>
          <p:nvPr/>
        </p:nvGrpSpPr>
        <p:grpSpPr>
          <a:xfrm>
            <a:off x="5115235" y="2381000"/>
            <a:ext cx="520154" cy="315376"/>
            <a:chOff x="8825627" y="3617912"/>
            <a:chExt cx="631976" cy="391509"/>
          </a:xfrm>
        </p:grpSpPr>
        <p:pic>
          <p:nvPicPr>
            <p:cNvPr id="52" name="Graphique 51">
              <a:extLst>
                <a:ext uri="{FF2B5EF4-FFF2-40B4-BE49-F238E27FC236}">
                  <a16:creationId xmlns:a16="http://schemas.microsoft.com/office/drawing/2014/main" xmlns="" id="{DF155845-D916-4C9E-95EE-445702CC8E6E}"/>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8898188" y="3694041"/>
              <a:ext cx="243427" cy="228634"/>
            </a:xfrm>
            <a:prstGeom prst="rect">
              <a:avLst/>
            </a:prstGeom>
          </p:spPr>
        </p:pic>
        <p:pic>
          <p:nvPicPr>
            <p:cNvPr id="53" name="Graphique 52">
              <a:extLst>
                <a:ext uri="{FF2B5EF4-FFF2-40B4-BE49-F238E27FC236}">
                  <a16:creationId xmlns:a16="http://schemas.microsoft.com/office/drawing/2014/main" xmlns="" id="{4CA0136D-1F5F-4413-9BBC-502BB34310E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9141615" y="3678685"/>
              <a:ext cx="254603" cy="254603"/>
            </a:xfrm>
            <a:prstGeom prst="rect">
              <a:avLst/>
            </a:prstGeom>
          </p:spPr>
        </p:pic>
        <p:sp>
          <p:nvSpPr>
            <p:cNvPr id="54" name="Rectangle : coins arrondis 53">
              <a:extLst>
                <a:ext uri="{FF2B5EF4-FFF2-40B4-BE49-F238E27FC236}">
                  <a16:creationId xmlns:a16="http://schemas.microsoft.com/office/drawing/2014/main" xmlns="" id="{9E7A3332-E953-419A-BC17-FA8A83309FAF}"/>
                </a:ext>
              </a:extLst>
            </p:cNvPr>
            <p:cNvSpPr/>
            <p:nvPr/>
          </p:nvSpPr>
          <p:spPr>
            <a:xfrm>
              <a:off x="8825627" y="3617912"/>
              <a:ext cx="631976" cy="391509"/>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5" name="Rectangle 54">
            <a:extLst>
              <a:ext uri="{FF2B5EF4-FFF2-40B4-BE49-F238E27FC236}">
                <a16:creationId xmlns:a16="http://schemas.microsoft.com/office/drawing/2014/main" xmlns="" id="{828B232D-9860-461D-AD91-44ECC4454946}"/>
              </a:ext>
            </a:extLst>
          </p:cNvPr>
          <p:cNvSpPr/>
          <p:nvPr/>
        </p:nvSpPr>
        <p:spPr>
          <a:xfrm>
            <a:off x="5643292" y="2376264"/>
            <a:ext cx="2811153" cy="276999"/>
          </a:xfrm>
          <a:prstGeom prst="rect">
            <a:avLst/>
          </a:prstGeom>
        </p:spPr>
        <p:txBody>
          <a:bodyPr wrap="square">
            <a:spAutoFit/>
          </a:bodyPr>
          <a:lstStyle/>
          <a:p>
            <a:r>
              <a:rPr lang="fr-FR" sz="1200" b="1" dirty="0">
                <a:solidFill>
                  <a:srgbClr val="3EAD95"/>
                </a:solidFill>
              </a:rPr>
              <a:t>87% </a:t>
            </a:r>
            <a:r>
              <a:rPr lang="fr-FR" sz="1200" dirty="0"/>
              <a:t>réalisent </a:t>
            </a:r>
            <a:r>
              <a:rPr lang="fr-FR" sz="1200" dirty="0">
                <a:solidFill>
                  <a:srgbClr val="183A46"/>
                </a:solidFill>
              </a:rPr>
              <a:t>des ventes « </a:t>
            </a:r>
            <a:r>
              <a:rPr lang="fr-FR" sz="1200" b="1" dirty="0">
                <a:solidFill>
                  <a:srgbClr val="3EAD95"/>
                </a:solidFill>
              </a:rPr>
              <a:t>live</a:t>
            </a:r>
            <a:r>
              <a:rPr lang="fr-FR" sz="1200" dirty="0">
                <a:solidFill>
                  <a:srgbClr val="183A46"/>
                </a:solidFill>
              </a:rPr>
              <a:t> »</a:t>
            </a:r>
          </a:p>
        </p:txBody>
      </p:sp>
      <p:sp>
        <p:nvSpPr>
          <p:cNvPr id="56" name="Rectangle 55">
            <a:extLst>
              <a:ext uri="{FF2B5EF4-FFF2-40B4-BE49-F238E27FC236}">
                <a16:creationId xmlns:a16="http://schemas.microsoft.com/office/drawing/2014/main" xmlns="" id="{8FA3F009-EE4A-4A20-8A51-689DB51FB335}"/>
              </a:ext>
            </a:extLst>
          </p:cNvPr>
          <p:cNvSpPr/>
          <p:nvPr/>
        </p:nvSpPr>
        <p:spPr>
          <a:xfrm>
            <a:off x="5643292" y="2897334"/>
            <a:ext cx="4314058" cy="276999"/>
          </a:xfrm>
          <a:prstGeom prst="rect">
            <a:avLst/>
          </a:prstGeom>
        </p:spPr>
        <p:txBody>
          <a:bodyPr wrap="square">
            <a:spAutoFit/>
          </a:bodyPr>
          <a:lstStyle/>
          <a:p>
            <a:r>
              <a:rPr lang="fr-FR" sz="1200" b="1" dirty="0">
                <a:solidFill>
                  <a:srgbClr val="3EAD95"/>
                </a:solidFill>
              </a:rPr>
              <a:t>24% </a:t>
            </a:r>
            <a:r>
              <a:rPr lang="fr-FR" sz="1200" dirty="0"/>
              <a:t>réalisent des ventes totalement </a:t>
            </a:r>
            <a:r>
              <a:rPr lang="fr-FR" sz="1200" b="1" dirty="0">
                <a:solidFill>
                  <a:srgbClr val="3EAD95"/>
                </a:solidFill>
              </a:rPr>
              <a:t>dématérialisées</a:t>
            </a:r>
          </a:p>
        </p:txBody>
      </p:sp>
      <p:sp>
        <p:nvSpPr>
          <p:cNvPr id="58" name="Légende : encadrée à une bordure 57">
            <a:extLst>
              <a:ext uri="{FF2B5EF4-FFF2-40B4-BE49-F238E27FC236}">
                <a16:creationId xmlns:a16="http://schemas.microsoft.com/office/drawing/2014/main" xmlns="" id="{34804EC4-6237-4705-B134-00F4EE5F635B}"/>
              </a:ext>
            </a:extLst>
          </p:cNvPr>
          <p:cNvSpPr/>
          <p:nvPr/>
        </p:nvSpPr>
        <p:spPr>
          <a:xfrm>
            <a:off x="9804432" y="2391880"/>
            <a:ext cx="1766430" cy="400110"/>
          </a:xfrm>
          <a:prstGeom prst="accentBorderCallout1">
            <a:avLst>
              <a:gd name="adj1" fmla="val 18750"/>
              <a:gd name="adj2" fmla="val -2139"/>
              <a:gd name="adj3" fmla="val 18755"/>
              <a:gd name="adj4" fmla="val -8515"/>
            </a:avLst>
          </a:prstGeom>
          <a:ln>
            <a:solidFill>
              <a:schemeClr val="accent1"/>
            </a:solidFill>
          </a:ln>
        </p:spPr>
        <p:txBody>
          <a:bodyPr wrap="square">
            <a:spAutoFit/>
          </a:bodyPr>
          <a:lstStyle/>
          <a:p>
            <a:pPr algn="ctr" fontAlgn="ctr"/>
            <a:r>
              <a:rPr lang="fr-FR" sz="1000" dirty="0">
                <a:solidFill>
                  <a:srgbClr val="183A46"/>
                </a:solidFill>
              </a:rPr>
              <a:t>Parmi celles-ci 24% font des ventes dématérialisées</a:t>
            </a:r>
          </a:p>
        </p:txBody>
      </p:sp>
      <p:sp>
        <p:nvSpPr>
          <p:cNvPr id="59" name="Légende : encadrée à une bordure 58">
            <a:extLst>
              <a:ext uri="{FF2B5EF4-FFF2-40B4-BE49-F238E27FC236}">
                <a16:creationId xmlns:a16="http://schemas.microsoft.com/office/drawing/2014/main" xmlns="" id="{1824BF72-DD05-4822-B4E5-04BC4C1E42F2}"/>
              </a:ext>
            </a:extLst>
          </p:cNvPr>
          <p:cNvSpPr/>
          <p:nvPr/>
        </p:nvSpPr>
        <p:spPr>
          <a:xfrm>
            <a:off x="9827207" y="2966773"/>
            <a:ext cx="1723018" cy="400110"/>
          </a:xfrm>
          <a:prstGeom prst="accentBorderCallout1">
            <a:avLst>
              <a:gd name="adj1" fmla="val 18750"/>
              <a:gd name="adj2" fmla="val -2436"/>
              <a:gd name="adj3" fmla="val 18468"/>
              <a:gd name="adj4" fmla="val -8815"/>
            </a:avLst>
          </a:prstGeom>
          <a:ln>
            <a:solidFill>
              <a:schemeClr val="accent1"/>
            </a:solidFill>
          </a:ln>
        </p:spPr>
        <p:txBody>
          <a:bodyPr wrap="square">
            <a:spAutoFit/>
          </a:bodyPr>
          <a:lstStyle/>
          <a:p>
            <a:pPr algn="ctr" fontAlgn="ctr"/>
            <a:r>
              <a:rPr lang="fr-FR" sz="1000" dirty="0">
                <a:solidFill>
                  <a:srgbClr val="183A46"/>
                </a:solidFill>
              </a:rPr>
              <a:t>Parmi celles-ci 87% font des ventes « live »</a:t>
            </a:r>
          </a:p>
        </p:txBody>
      </p:sp>
      <p:sp>
        <p:nvSpPr>
          <p:cNvPr id="60" name="Rectangle : coins arrondis 59">
            <a:extLst>
              <a:ext uri="{FF2B5EF4-FFF2-40B4-BE49-F238E27FC236}">
                <a16:creationId xmlns:a16="http://schemas.microsoft.com/office/drawing/2014/main" xmlns="" id="{466641F9-97ED-4FDE-9E78-62DB555FE31E}"/>
              </a:ext>
            </a:extLst>
          </p:cNvPr>
          <p:cNvSpPr/>
          <p:nvPr/>
        </p:nvSpPr>
        <p:spPr>
          <a:xfrm>
            <a:off x="4783873" y="816259"/>
            <a:ext cx="6821537" cy="5392840"/>
          </a:xfrm>
          <a:prstGeom prst="roundRect">
            <a:avLst>
              <a:gd name="adj" fmla="val 1349"/>
            </a:avLst>
          </a:prstGeom>
          <a:noFill/>
          <a:ln>
            <a:solidFill>
              <a:srgbClr val="183A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Rectangle : coins arrondis 60">
            <a:extLst>
              <a:ext uri="{FF2B5EF4-FFF2-40B4-BE49-F238E27FC236}">
                <a16:creationId xmlns:a16="http://schemas.microsoft.com/office/drawing/2014/main" xmlns="" id="{8E64179B-FBEB-430E-B5A6-3ED16FE3DBD3}"/>
              </a:ext>
            </a:extLst>
          </p:cNvPr>
          <p:cNvSpPr/>
          <p:nvPr/>
        </p:nvSpPr>
        <p:spPr>
          <a:xfrm>
            <a:off x="479425" y="816259"/>
            <a:ext cx="4103726" cy="5392840"/>
          </a:xfrm>
          <a:prstGeom prst="roundRect">
            <a:avLst>
              <a:gd name="adj" fmla="val 998"/>
            </a:avLst>
          </a:prstGeom>
          <a:noFill/>
          <a:ln>
            <a:solidFill>
              <a:srgbClr val="183A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xmlns="" id="{A786CDF7-6D7F-4851-B5AF-57BE9EA9860E}"/>
              </a:ext>
            </a:extLst>
          </p:cNvPr>
          <p:cNvSpPr/>
          <p:nvPr/>
        </p:nvSpPr>
        <p:spPr>
          <a:xfrm>
            <a:off x="479424" y="825244"/>
            <a:ext cx="3757296" cy="735270"/>
          </a:xfrm>
          <a:prstGeom prst="roundRect">
            <a:avLst>
              <a:gd name="adj" fmla="val 6821"/>
            </a:avLst>
          </a:prstGeom>
          <a:solidFill>
            <a:srgbClr val="183A46"/>
          </a:solidFill>
        </p:spPr>
        <p:txBody>
          <a:bodyPr wrap="square">
            <a:spAutoFit/>
          </a:bodyPr>
          <a:lstStyle/>
          <a:p>
            <a:pPr algn="ctr" defTabSz="457200">
              <a:buClr>
                <a:srgbClr val="3EAD95"/>
              </a:buClr>
            </a:pPr>
            <a:r>
              <a:rPr lang="fr-FR" sz="1600" dirty="0">
                <a:solidFill>
                  <a:schemeClr val="bg1"/>
                </a:solidFill>
              </a:rPr>
              <a:t>Echantillon représentatif </a:t>
            </a:r>
          </a:p>
          <a:p>
            <a:pPr algn="ctr" defTabSz="457200">
              <a:buClr>
                <a:srgbClr val="3EAD95"/>
              </a:buClr>
            </a:pPr>
            <a:r>
              <a:rPr lang="fr-FR" sz="1200" dirty="0">
                <a:solidFill>
                  <a:schemeClr val="bg1"/>
                </a:solidFill>
              </a:rPr>
              <a:t>de l’ensemble des maisons de ventes </a:t>
            </a:r>
          </a:p>
          <a:p>
            <a:pPr algn="ctr" defTabSz="457200">
              <a:buClr>
                <a:srgbClr val="3EAD95"/>
              </a:buClr>
            </a:pPr>
            <a:r>
              <a:rPr lang="fr-FR" sz="1200" dirty="0">
                <a:solidFill>
                  <a:schemeClr val="bg1"/>
                </a:solidFill>
              </a:rPr>
              <a:t>aux enchères publiques en France </a:t>
            </a:r>
          </a:p>
        </p:txBody>
      </p:sp>
      <p:graphicFrame>
        <p:nvGraphicFramePr>
          <p:cNvPr id="12" name="Tableau 11">
            <a:extLst>
              <a:ext uri="{FF2B5EF4-FFF2-40B4-BE49-F238E27FC236}">
                <a16:creationId xmlns:a16="http://schemas.microsoft.com/office/drawing/2014/main" xmlns="" id="{146AC1D9-F6A2-4474-A61B-528D5390075D}"/>
              </a:ext>
            </a:extLst>
          </p:cNvPr>
          <p:cNvGraphicFramePr>
            <a:graphicFrameLocks noGrp="1"/>
          </p:cNvGraphicFramePr>
          <p:nvPr>
            <p:extLst>
              <p:ext uri="{D42A27DB-BD31-4B8C-83A1-F6EECF244321}">
                <p14:modId xmlns:p14="http://schemas.microsoft.com/office/powerpoint/2010/main" val="2281672565"/>
              </p:ext>
            </p:extLst>
          </p:nvPr>
        </p:nvGraphicFramePr>
        <p:xfrm>
          <a:off x="4992262" y="3794696"/>
          <a:ext cx="6489700" cy="2156439"/>
        </p:xfrm>
        <a:graphic>
          <a:graphicData uri="http://schemas.openxmlformats.org/drawingml/2006/table">
            <a:tbl>
              <a:tblPr/>
              <a:tblGrid>
                <a:gridCol w="2089605">
                  <a:extLst>
                    <a:ext uri="{9D8B030D-6E8A-4147-A177-3AD203B41FA5}">
                      <a16:colId xmlns:a16="http://schemas.microsoft.com/office/drawing/2014/main" xmlns="" val="68178548"/>
                    </a:ext>
                  </a:extLst>
                </a:gridCol>
                <a:gridCol w="880019">
                  <a:extLst>
                    <a:ext uri="{9D8B030D-6E8A-4147-A177-3AD203B41FA5}">
                      <a16:colId xmlns:a16="http://schemas.microsoft.com/office/drawing/2014/main" xmlns="" val="1806315644"/>
                    </a:ext>
                  </a:extLst>
                </a:gridCol>
                <a:gridCol w="880019">
                  <a:extLst>
                    <a:ext uri="{9D8B030D-6E8A-4147-A177-3AD203B41FA5}">
                      <a16:colId xmlns:a16="http://schemas.microsoft.com/office/drawing/2014/main" xmlns="" val="2654501696"/>
                    </a:ext>
                  </a:extLst>
                </a:gridCol>
                <a:gridCol w="880019">
                  <a:extLst>
                    <a:ext uri="{9D8B030D-6E8A-4147-A177-3AD203B41FA5}">
                      <a16:colId xmlns:a16="http://schemas.microsoft.com/office/drawing/2014/main" xmlns="" val="4123826372"/>
                    </a:ext>
                  </a:extLst>
                </a:gridCol>
                <a:gridCol w="880019">
                  <a:extLst>
                    <a:ext uri="{9D8B030D-6E8A-4147-A177-3AD203B41FA5}">
                      <a16:colId xmlns:a16="http://schemas.microsoft.com/office/drawing/2014/main" xmlns="" val="2479355506"/>
                    </a:ext>
                  </a:extLst>
                </a:gridCol>
                <a:gridCol w="880019">
                  <a:extLst>
                    <a:ext uri="{9D8B030D-6E8A-4147-A177-3AD203B41FA5}">
                      <a16:colId xmlns:a16="http://schemas.microsoft.com/office/drawing/2014/main" xmlns="" val="795699746"/>
                    </a:ext>
                  </a:extLst>
                </a:gridCol>
              </a:tblGrid>
              <a:tr h="260022">
                <a:tc>
                  <a:txBody>
                    <a:bodyPr/>
                    <a:lstStyle/>
                    <a:p>
                      <a:pPr algn="l" fontAlgn="b"/>
                      <a:r>
                        <a:rPr lang="fr-FR"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FFFFFF"/>
                          </a:solidFill>
                          <a:effectLst/>
                          <a:latin typeface="Arial" panose="020B0604020202020204" pitchFamily="34" charset="0"/>
                        </a:rPr>
                        <a:t>≤ 2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tc>
                  <a:txBody>
                    <a:bodyPr/>
                    <a:lstStyle/>
                    <a:p>
                      <a:pPr algn="ctr" fontAlgn="ctr"/>
                      <a:r>
                        <a:rPr lang="fr-FR" sz="1000" b="0" i="0" u="none" strike="noStrike" dirty="0">
                          <a:solidFill>
                            <a:srgbClr val="FFFFFF"/>
                          </a:solidFill>
                          <a:effectLst/>
                          <a:latin typeface="Arial" panose="020B0604020202020204" pitchFamily="34" charset="0"/>
                        </a:rPr>
                        <a:t>2 à 9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tc>
                  <a:txBody>
                    <a:bodyPr/>
                    <a:lstStyle/>
                    <a:p>
                      <a:pPr algn="ctr" fontAlgn="ctr"/>
                      <a:r>
                        <a:rPr lang="fr-FR" sz="1000" b="0" i="0" u="none" strike="noStrike" dirty="0">
                          <a:solidFill>
                            <a:srgbClr val="FFFFFF"/>
                          </a:solidFill>
                          <a:effectLst/>
                          <a:latin typeface="Arial" panose="020B0604020202020204" pitchFamily="34" charset="0"/>
                        </a:rPr>
                        <a:t>10 à 14 M€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tc>
                  <a:txBody>
                    <a:bodyPr/>
                    <a:lstStyle/>
                    <a:p>
                      <a:pPr algn="ctr" fontAlgn="ctr"/>
                      <a:r>
                        <a:rPr lang="fr-FR" sz="1000" b="0" i="0" u="none" strike="noStrike" dirty="0">
                          <a:solidFill>
                            <a:srgbClr val="FFFFFF"/>
                          </a:solidFill>
                          <a:effectLst/>
                          <a:latin typeface="Arial" panose="020B0604020202020204" pitchFamily="34" charset="0"/>
                        </a:rPr>
                        <a:t>+ 15 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199508440"/>
                  </a:ext>
                </a:extLst>
              </a:tr>
              <a:tr h="142592">
                <a:tc>
                  <a:txBody>
                    <a:bodyPr/>
                    <a:lstStyle/>
                    <a:p>
                      <a:pPr algn="r" fontAlgn="ctr"/>
                      <a:r>
                        <a:rPr lang="fr-FR" sz="1000" b="0" i="1" u="none" strike="noStrike">
                          <a:solidFill>
                            <a:srgbClr val="808080"/>
                          </a:solidFill>
                          <a:effectLst/>
                          <a:latin typeface="Arial" panose="020B0604020202020204" pitchFamily="34" charset="0"/>
                        </a:rPr>
                        <a:t>Base =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70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1" u="none" strike="noStrike">
                          <a:solidFill>
                            <a:srgbClr val="80808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551982102"/>
                  </a:ext>
                </a:extLst>
              </a:tr>
              <a:tr h="142592">
                <a:tc>
                  <a:txBody>
                    <a:bodyPr/>
                    <a:lstStyle/>
                    <a:p>
                      <a:pPr algn="r" fontAlgn="ctr"/>
                      <a:r>
                        <a:rPr lang="fr-FR" sz="1000" b="0" i="0" u="none" strike="noStrike" dirty="0">
                          <a:solidFill>
                            <a:srgbClr val="003333"/>
                          </a:solidFill>
                          <a:effectLst/>
                          <a:latin typeface="Arial" panose="020B0604020202020204" pitchFamily="34" charset="0"/>
                        </a:rPr>
                        <a:t>Ventes électroniques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C00000"/>
                          </a:solidFill>
                          <a:effectLst/>
                          <a:latin typeface="Arial" panose="020B060402020202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Arial" panose="020B0604020202020204" pitchFamily="34" charset="0"/>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404011687"/>
                  </a:ext>
                </a:extLst>
              </a:tr>
              <a:tr h="142592">
                <a:tc>
                  <a:txBody>
                    <a:bodyPr/>
                    <a:lstStyle/>
                    <a:p>
                      <a:pPr algn="r" fontAlgn="ctr"/>
                      <a:r>
                        <a:rPr lang="fr-FR" sz="1000" b="0" i="0" u="none" strike="noStrike">
                          <a:solidFill>
                            <a:srgbClr val="003333"/>
                          </a:solidFill>
                          <a:effectLst/>
                          <a:latin typeface="Arial" panose="020B0604020202020204" pitchFamily="34" charset="0"/>
                        </a:rPr>
                        <a:t>Ventes « Live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C00000"/>
                          </a:solidFill>
                          <a:effectLst/>
                          <a:latin typeface="Arial" panose="020B060402020202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Arial" panose="020B0604020202020204" pitchFamily="34" charset="0"/>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500479791"/>
                  </a:ext>
                </a:extLst>
              </a:tr>
              <a:tr h="142592">
                <a:tc>
                  <a:txBody>
                    <a:bodyPr/>
                    <a:lstStyle/>
                    <a:p>
                      <a:pPr algn="r" fontAlgn="ctr"/>
                      <a:r>
                        <a:rPr lang="fr-FR" sz="1000" b="0" i="0" u="none" strike="noStrike" dirty="0">
                          <a:solidFill>
                            <a:srgbClr val="003333"/>
                          </a:solidFill>
                          <a:effectLst/>
                          <a:latin typeface="Arial" panose="020B0604020202020204" pitchFamily="34" charset="0"/>
                        </a:rPr>
                        <a:t>Ventes totalement dématérialisées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C00000"/>
                          </a:solidFill>
                          <a:effectLst/>
                          <a:latin typeface="Arial" panose="020B0604020202020204" pitchFamily="34" charset="0"/>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a:solidFill>
                            <a:srgbClr val="000000"/>
                          </a:solidFill>
                          <a:effectLst/>
                          <a:latin typeface="Arial" panose="020B0604020202020204" pitchFamily="34" charset="0"/>
                        </a:rPr>
                        <a:t>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Arial" panose="020B060402020202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318452206"/>
                  </a:ext>
                </a:extLst>
              </a:tr>
              <a:tr h="142592">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147128556"/>
                  </a:ext>
                </a:extLst>
              </a:tr>
              <a:tr h="142592">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793403971"/>
                  </a:ext>
                </a:extLst>
              </a:tr>
              <a:tr h="260022">
                <a:tc>
                  <a:txBody>
                    <a:bodyPr/>
                    <a:lstStyle/>
                    <a:p>
                      <a:pPr algn="l" fontAlgn="b"/>
                      <a:r>
                        <a:rPr lang="fr-FR"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FFFFFF"/>
                          </a:solidFill>
                          <a:effectLst/>
                          <a:latin typeface="Arial" panose="020B0604020202020204" pitchFamily="34" charset="0"/>
                        </a:rPr>
                        <a:t>AOC</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tc>
                  <a:txBody>
                    <a:bodyPr/>
                    <a:lstStyle/>
                    <a:p>
                      <a:pPr algn="ctr" fontAlgn="ctr"/>
                      <a:r>
                        <a:rPr lang="fr-FR" sz="1000" b="0" i="0" u="none" strike="noStrike" dirty="0">
                          <a:solidFill>
                            <a:srgbClr val="FFFFFF"/>
                          </a:solidFill>
                          <a:effectLst/>
                          <a:latin typeface="Arial" panose="020B0604020202020204" pitchFamily="34" charset="0"/>
                        </a:rPr>
                        <a:t>VOMI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tc>
                  <a:txBody>
                    <a:bodyPr/>
                    <a:lstStyle/>
                    <a:p>
                      <a:pPr algn="ctr" fontAlgn="ctr"/>
                      <a:r>
                        <a:rPr lang="fr-FR" sz="1000" b="0" i="0" u="none" strike="noStrike" dirty="0">
                          <a:solidFill>
                            <a:srgbClr val="FFFFFF"/>
                          </a:solidFill>
                          <a:effectLst/>
                          <a:latin typeface="Arial" panose="020B0604020202020204" pitchFamily="34" charset="0"/>
                        </a:rPr>
                        <a:t>Chevaux</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tc>
                  <a:txBody>
                    <a:bodyPr/>
                    <a:lstStyle/>
                    <a:p>
                      <a:pPr algn="ctr" fontAlgn="ctr"/>
                      <a:r>
                        <a:rPr lang="fr-FR" sz="1000" b="0" i="0" u="none" strike="noStrike" dirty="0">
                          <a:solidFill>
                            <a:srgbClr val="FFFFFF"/>
                          </a:solidFill>
                          <a:effectLst/>
                          <a:latin typeface="Arial" panose="020B0604020202020204" pitchFamily="34" charset="0"/>
                        </a:rPr>
                        <a:t>Île-de-France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tc>
                  <a:txBody>
                    <a:bodyPr/>
                    <a:lstStyle/>
                    <a:p>
                      <a:pPr algn="ctr" fontAlgn="ctr"/>
                      <a:r>
                        <a:rPr lang="fr-FR" sz="1000" b="0" i="0" u="none" strike="noStrike" dirty="0">
                          <a:solidFill>
                            <a:srgbClr val="FFFFFF"/>
                          </a:solidFill>
                          <a:effectLst/>
                          <a:latin typeface="Arial" panose="020B0604020202020204" pitchFamily="34" charset="0"/>
                        </a:rPr>
                        <a:t>Province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AD95"/>
                    </a:solidFill>
                  </a:tcPr>
                </a:tc>
                <a:extLst>
                  <a:ext uri="{0D108BD9-81ED-4DB2-BD59-A6C34878D82A}">
                    <a16:rowId xmlns:a16="http://schemas.microsoft.com/office/drawing/2014/main" xmlns="" val="3335046684"/>
                  </a:ext>
                </a:extLst>
              </a:tr>
              <a:tr h="142592">
                <a:tc>
                  <a:txBody>
                    <a:bodyPr/>
                    <a:lstStyle/>
                    <a:p>
                      <a:pPr algn="r" fontAlgn="ctr"/>
                      <a:r>
                        <a:rPr lang="fr-FR" sz="1000" b="0" i="1" u="none" strike="noStrike">
                          <a:solidFill>
                            <a:srgbClr val="808080"/>
                          </a:solidFill>
                          <a:effectLst/>
                          <a:latin typeface="Arial" panose="020B0604020202020204" pitchFamily="34" charset="0"/>
                        </a:rPr>
                        <a:t>Base =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198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1" u="none" strike="noStrike">
                          <a:solidFill>
                            <a:srgbClr val="808080"/>
                          </a:solidFill>
                          <a:effectLst/>
                          <a:latin typeface="Arial" panose="020B0604020202020204" pitchFamily="34" charset="0"/>
                        </a:rPr>
                        <a:t> 148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488792529"/>
                  </a:ext>
                </a:extLst>
              </a:tr>
              <a:tr h="142592">
                <a:tc>
                  <a:txBody>
                    <a:bodyPr/>
                    <a:lstStyle/>
                    <a:p>
                      <a:pPr algn="r" fontAlgn="ctr"/>
                      <a:r>
                        <a:rPr lang="fr-FR" sz="1000" b="0" i="0" u="none" strike="noStrike" dirty="0">
                          <a:solidFill>
                            <a:srgbClr val="003333"/>
                          </a:solidFill>
                          <a:effectLst/>
                          <a:latin typeface="Arial" panose="020B0604020202020204" pitchFamily="34" charset="0"/>
                        </a:rPr>
                        <a:t>Ventes électroniques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fr-FR" sz="1100" b="0" i="0" u="none" strike="noStrike" dirty="0">
                          <a:solidFill>
                            <a:srgbClr val="00B050"/>
                          </a:solidFill>
                          <a:effectLst/>
                          <a:latin typeface="Calibri" panose="020F0502020204030204" pitchFamily="34" charset="0"/>
                        </a:rPr>
                        <a:t>95%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fr-FR" sz="1100" b="0" i="0" u="none" strike="noStrike" dirty="0">
                          <a:solidFill>
                            <a:srgbClr val="C00000"/>
                          </a:solidFill>
                          <a:effectLst/>
                          <a:latin typeface="Calibri" panose="020F0502020204030204" pitchFamily="34" charset="0"/>
                        </a:rPr>
                        <a:t>70%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C00000"/>
                          </a:solidFill>
                          <a:effectLst/>
                          <a:latin typeface="Arial" panose="020B060402020202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76375804"/>
                  </a:ext>
                </a:extLst>
              </a:tr>
              <a:tr h="142592">
                <a:tc>
                  <a:txBody>
                    <a:bodyPr/>
                    <a:lstStyle/>
                    <a:p>
                      <a:pPr algn="r" fontAlgn="ctr"/>
                      <a:r>
                        <a:rPr lang="fr-FR" sz="1000" b="0" i="0" u="none" strike="noStrike">
                          <a:solidFill>
                            <a:srgbClr val="003333"/>
                          </a:solidFill>
                          <a:effectLst/>
                          <a:latin typeface="Arial" panose="020B0604020202020204" pitchFamily="34" charset="0"/>
                        </a:rPr>
                        <a:t>Ventes « Live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fr-FR" sz="1100" b="0" i="0" u="none" strike="noStrike" dirty="0">
                          <a:solidFill>
                            <a:srgbClr val="00B050"/>
                          </a:solidFill>
                          <a:effectLst/>
                          <a:latin typeface="Calibri" panose="020F0502020204030204" pitchFamily="34" charset="0"/>
                        </a:rPr>
                        <a:t>92%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fr-FR" sz="1100" b="0" i="0" u="none" strike="noStrike" dirty="0">
                          <a:solidFill>
                            <a:srgbClr val="C00000"/>
                          </a:solidFill>
                          <a:effectLst/>
                          <a:latin typeface="Calibri" panose="020F0502020204030204" pitchFamily="34" charset="0"/>
                        </a:rPr>
                        <a:t>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C00000"/>
                          </a:solidFill>
                          <a:effectLst/>
                          <a:latin typeface="Arial" panose="020B060402020202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786542009"/>
                  </a:ext>
                </a:extLst>
              </a:tr>
              <a:tr h="142592">
                <a:tc>
                  <a:txBody>
                    <a:bodyPr/>
                    <a:lstStyle/>
                    <a:p>
                      <a:pPr algn="r" fontAlgn="ctr"/>
                      <a:r>
                        <a:rPr lang="fr-FR" sz="1000" b="0" i="0" u="none" strike="noStrike">
                          <a:solidFill>
                            <a:srgbClr val="003333"/>
                          </a:solidFill>
                          <a:effectLst/>
                          <a:latin typeface="Arial" panose="020B0604020202020204" pitchFamily="34" charset="0"/>
                        </a:rPr>
                        <a:t>Ventes totalement dématérialisées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fr-FR" sz="1100" b="0" i="0" u="none" strike="noStrike" dirty="0">
                          <a:solidFill>
                            <a:srgbClr val="000000"/>
                          </a:solidFill>
                          <a:effectLst/>
                          <a:latin typeface="Calibri" panose="020F0502020204030204" pitchFamily="34" charset="0"/>
                        </a:rPr>
                        <a:t>23%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fr-FR" sz="1100" b="0" i="0" u="none" strike="noStrike" dirty="0">
                          <a:solidFill>
                            <a:srgbClr val="00B050"/>
                          </a:solidFill>
                          <a:effectLst/>
                          <a:latin typeface="Calibri" panose="020F0502020204030204" pitchFamily="34" charset="0"/>
                        </a:rPr>
                        <a:t>47%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Arial" panose="020B060402020202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209826721"/>
                  </a:ext>
                </a:extLst>
              </a:tr>
            </a:tbl>
          </a:graphicData>
        </a:graphic>
      </p:graphicFrame>
      <p:pic>
        <p:nvPicPr>
          <p:cNvPr id="10" name="Graphique 9">
            <a:extLst>
              <a:ext uri="{FF2B5EF4-FFF2-40B4-BE49-F238E27FC236}">
                <a16:creationId xmlns:a16="http://schemas.microsoft.com/office/drawing/2014/main" xmlns="" id="{55E664F4-A6BA-45E0-94D0-1E3D5FBE2F1D}"/>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3848208" y="903944"/>
            <a:ext cx="568411" cy="568411"/>
          </a:xfrm>
          <a:prstGeom prst="rect">
            <a:avLst/>
          </a:prstGeom>
        </p:spPr>
      </p:pic>
      <p:sp>
        <p:nvSpPr>
          <p:cNvPr id="42" name="Rectangle 41">
            <a:extLst>
              <a:ext uri="{FF2B5EF4-FFF2-40B4-BE49-F238E27FC236}">
                <a16:creationId xmlns:a16="http://schemas.microsoft.com/office/drawing/2014/main" xmlns="" id="{BFFBDEDF-2527-4B77-84CD-C107F0907C27}"/>
              </a:ext>
            </a:extLst>
          </p:cNvPr>
          <p:cNvSpPr/>
          <p:nvPr/>
        </p:nvSpPr>
        <p:spPr>
          <a:xfrm>
            <a:off x="7116189" y="4756529"/>
            <a:ext cx="4365774" cy="276999"/>
          </a:xfrm>
          <a:prstGeom prst="rect">
            <a:avLst/>
          </a:prstGeom>
        </p:spPr>
        <p:txBody>
          <a:bodyPr wrap="square">
            <a:spAutoFit/>
          </a:bodyPr>
          <a:lstStyle/>
          <a:p>
            <a:pPr algn="ctr"/>
            <a:r>
              <a:rPr lang="fr-FR" sz="1200" dirty="0"/>
              <a:t>Ventilation par secteur d’activité principal</a:t>
            </a:r>
          </a:p>
        </p:txBody>
      </p:sp>
    </p:spTree>
    <p:extLst>
      <p:ext uri="{BB962C8B-B14F-4D97-AF65-F5344CB8AC3E}">
        <p14:creationId xmlns:p14="http://schemas.microsoft.com/office/powerpoint/2010/main" val="12721505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ppt_x</p:attrName>
                                        </p:attrNameLst>
                                      </p:cBhvr>
                                      <p:tavLst>
                                        <p:tav tm="0">
                                          <p:val>
                                            <p:strVal val="#ppt_x+#ppt_w*1.125000"/>
                                          </p:val>
                                        </p:tav>
                                        <p:tav tm="100000">
                                          <p:val>
                                            <p:strVal val="#ppt_x"/>
                                          </p:val>
                                        </p:tav>
                                      </p:tavLst>
                                    </p:anim>
                                    <p:animEffect transition="in" filter="wipe(left)">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xmlns="" id="{8425C10D-7AC5-45B1-9DAB-92C0A639C8D5}"/>
              </a:ext>
            </a:extLst>
          </p:cNvPr>
          <p:cNvSpPr>
            <a:spLocks noGrp="1"/>
          </p:cNvSpPr>
          <p:nvPr>
            <p:ph type="body" sz="quarter" idx="13"/>
          </p:nvPr>
        </p:nvSpPr>
        <p:spPr>
          <a:xfrm>
            <a:off x="2994754" y="3864676"/>
            <a:ext cx="8357459" cy="469768"/>
          </a:xfrm>
        </p:spPr>
        <p:txBody>
          <a:bodyPr/>
          <a:lstStyle/>
          <a:p>
            <a:r>
              <a:rPr lang="fr-FR" sz="3800" dirty="0"/>
              <a:t>Principaux enseignements</a:t>
            </a:r>
          </a:p>
        </p:txBody>
      </p:sp>
      <p:sp>
        <p:nvSpPr>
          <p:cNvPr id="5" name="Espace réservé du texte 7">
            <a:extLst>
              <a:ext uri="{FF2B5EF4-FFF2-40B4-BE49-F238E27FC236}">
                <a16:creationId xmlns:a16="http://schemas.microsoft.com/office/drawing/2014/main" xmlns="" id="{45722159-D011-41E5-B299-CFAF3BF14F1A}"/>
              </a:ext>
            </a:extLst>
          </p:cNvPr>
          <p:cNvSpPr txBox="1">
            <a:spLocks/>
          </p:cNvSpPr>
          <p:nvPr/>
        </p:nvSpPr>
        <p:spPr>
          <a:xfrm>
            <a:off x="473504" y="1374667"/>
            <a:ext cx="8357459" cy="469768"/>
          </a:xfrm>
          <a:prstGeom prst="rect">
            <a:avLst/>
          </a:prstGeom>
          <a:effectLst/>
        </p:spPr>
        <p:txBody>
          <a:bodyPr vert="horz" lIns="34290" tIns="17145" rIns="34290" bIns="17145"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3200" b="1" i="0" kern="0" cap="none" spc="0" baseline="0">
                <a:solidFill>
                  <a:schemeClr val="bg1"/>
                </a:solidFill>
                <a:effectLst/>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0" b="0" dirty="0"/>
              <a:t>2.</a:t>
            </a:r>
          </a:p>
        </p:txBody>
      </p:sp>
    </p:spTree>
    <p:extLst>
      <p:ext uri="{BB962C8B-B14F-4D97-AF65-F5344CB8AC3E}">
        <p14:creationId xmlns:p14="http://schemas.microsoft.com/office/powerpoint/2010/main" val="160497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89"/>
            <a:ext cx="11736936" cy="4562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Principaux enseignements (1/2) </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8</a:t>
            </a:fld>
            <a:endParaRPr lang="en-US" dirty="0">
              <a:latin typeface="+mn-lt"/>
            </a:endParaRPr>
          </a:p>
        </p:txBody>
      </p:sp>
      <p:sp>
        <p:nvSpPr>
          <p:cNvPr id="6" name="Rectangle : avec coin rogné 5">
            <a:extLst>
              <a:ext uri="{FF2B5EF4-FFF2-40B4-BE49-F238E27FC236}">
                <a16:creationId xmlns:a16="http://schemas.microsoft.com/office/drawing/2014/main" xmlns="" id="{78011ADC-0740-4EBF-825A-B3E7D2E05D48}"/>
              </a:ext>
            </a:extLst>
          </p:cNvPr>
          <p:cNvSpPr/>
          <p:nvPr/>
        </p:nvSpPr>
        <p:spPr>
          <a:xfrm>
            <a:off x="515938" y="896887"/>
            <a:ext cx="11196637" cy="2908589"/>
          </a:xfrm>
          <a:prstGeom prst="snip1Rect">
            <a:avLst/>
          </a:prstGeom>
          <a:noFill/>
          <a:ln>
            <a:solidFill>
              <a:srgbClr val="3EAD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22287" indent="-342900">
              <a:spcAft>
                <a:spcPts val="200"/>
              </a:spcAft>
              <a:buAutoNum type="arabicPeriod"/>
            </a:pPr>
            <a:endParaRPr lang="fr-FR" sz="1200" dirty="0">
              <a:solidFill>
                <a:srgbClr val="014537"/>
              </a:solidFill>
              <a:latin typeface="Arial" charset="0"/>
              <a:cs typeface="Arial" charset="0"/>
            </a:endParaRPr>
          </a:p>
        </p:txBody>
      </p:sp>
      <p:grpSp>
        <p:nvGrpSpPr>
          <p:cNvPr id="7" name="Groupe 6">
            <a:extLst>
              <a:ext uri="{FF2B5EF4-FFF2-40B4-BE49-F238E27FC236}">
                <a16:creationId xmlns:a16="http://schemas.microsoft.com/office/drawing/2014/main" xmlns="" id="{3145B1B6-96B0-4CDD-B760-CC5713B9DC9A}"/>
              </a:ext>
            </a:extLst>
          </p:cNvPr>
          <p:cNvGrpSpPr/>
          <p:nvPr/>
        </p:nvGrpSpPr>
        <p:grpSpPr>
          <a:xfrm>
            <a:off x="11083776" y="162251"/>
            <a:ext cx="1108224" cy="1072044"/>
            <a:chOff x="10934402" y="1929352"/>
            <a:chExt cx="1296603" cy="1296603"/>
          </a:xfrm>
        </p:grpSpPr>
        <p:pic>
          <p:nvPicPr>
            <p:cNvPr id="8" name="Image 7">
              <a:extLst>
                <a:ext uri="{FF2B5EF4-FFF2-40B4-BE49-F238E27FC236}">
                  <a16:creationId xmlns:a16="http://schemas.microsoft.com/office/drawing/2014/main" xmlns="" id="{CE6F142A-400C-41D9-8C4F-F2FAECC645D0}"/>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0934402" y="1929352"/>
              <a:ext cx="1296603" cy="1296603"/>
            </a:xfrm>
            <a:prstGeom prst="rect">
              <a:avLst/>
            </a:prstGeom>
            <a:ln>
              <a:noFill/>
            </a:ln>
          </p:spPr>
        </p:pic>
        <p:sp>
          <p:nvSpPr>
            <p:cNvPr id="9" name="Ellipse 8">
              <a:extLst>
                <a:ext uri="{FF2B5EF4-FFF2-40B4-BE49-F238E27FC236}">
                  <a16:creationId xmlns:a16="http://schemas.microsoft.com/office/drawing/2014/main" xmlns="" id="{73F3D2C8-7DB0-4123-A015-BB5802625905}"/>
                </a:ext>
              </a:extLst>
            </p:cNvPr>
            <p:cNvSpPr/>
            <p:nvPr/>
          </p:nvSpPr>
          <p:spPr>
            <a:xfrm>
              <a:off x="11448733" y="2384483"/>
              <a:ext cx="319088" cy="307974"/>
            </a:xfrm>
            <a:prstGeom prst="ellipse">
              <a:avLst/>
            </a:pr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Rectangle 9">
              <a:extLst>
                <a:ext uri="{FF2B5EF4-FFF2-40B4-BE49-F238E27FC236}">
                  <a16:creationId xmlns:a16="http://schemas.microsoft.com/office/drawing/2014/main" xmlns="" id="{1DD54900-5D6C-463A-8FCA-41461766805A}"/>
                </a:ext>
              </a:extLst>
            </p:cNvPr>
            <p:cNvSpPr/>
            <p:nvPr/>
          </p:nvSpPr>
          <p:spPr>
            <a:xfrm>
              <a:off x="11509057" y="2621021"/>
              <a:ext cx="152400" cy="196850"/>
            </a:xfrm>
            <a:prstGeom prst="rect">
              <a:avLst/>
            </a:pr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Rectangle 10">
              <a:extLst>
                <a:ext uri="{FF2B5EF4-FFF2-40B4-BE49-F238E27FC236}">
                  <a16:creationId xmlns:a16="http://schemas.microsoft.com/office/drawing/2014/main" xmlns="" id="{26382F2A-76B9-469A-80D3-3E522F0ED17A}"/>
                </a:ext>
              </a:extLst>
            </p:cNvPr>
            <p:cNvSpPr/>
            <p:nvPr/>
          </p:nvSpPr>
          <p:spPr>
            <a:xfrm rot="3796096">
              <a:off x="11391726" y="2554568"/>
              <a:ext cx="167119" cy="115687"/>
            </a:xfrm>
            <a:prstGeom prst="rect">
              <a:avLst/>
            </a:pr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3" name="Rectangle 2">
            <a:extLst>
              <a:ext uri="{FF2B5EF4-FFF2-40B4-BE49-F238E27FC236}">
                <a16:creationId xmlns:a16="http://schemas.microsoft.com/office/drawing/2014/main" xmlns="" id="{F1CAA700-620E-45DB-A7E6-80981D01F6E7}"/>
              </a:ext>
            </a:extLst>
          </p:cNvPr>
          <p:cNvSpPr/>
          <p:nvPr/>
        </p:nvSpPr>
        <p:spPr>
          <a:xfrm>
            <a:off x="515938" y="912376"/>
            <a:ext cx="11125200" cy="2800767"/>
          </a:xfrm>
          <a:prstGeom prst="rect">
            <a:avLst/>
          </a:prstGeom>
        </p:spPr>
        <p:txBody>
          <a:bodyPr wrap="square">
            <a:spAutoFit/>
          </a:bodyPr>
          <a:lstStyle/>
          <a:p>
            <a:pPr marL="522287" indent="-342900">
              <a:spcBef>
                <a:spcPts val="200"/>
              </a:spcBef>
              <a:spcAft>
                <a:spcPts val="200"/>
              </a:spcAft>
              <a:buAutoNum type="arabicPeriod"/>
            </a:pPr>
            <a:r>
              <a:rPr lang="fr-FR" b="1" dirty="0">
                <a:ea typeface="ヒラギノ角ゴ Pro W3" charset="-128"/>
              </a:rPr>
              <a:t>Des maisons de ventes présentes</a:t>
            </a:r>
            <a:r>
              <a:rPr lang="fr-FR" b="1" dirty="0">
                <a:solidFill>
                  <a:srgbClr val="FF0000"/>
                </a:solidFill>
                <a:ea typeface="ヒラギノ角ゴ Pro W3" charset="-128"/>
              </a:rPr>
              <a:t> </a:t>
            </a:r>
            <a:r>
              <a:rPr lang="fr-FR" b="1" dirty="0">
                <a:ea typeface="ヒラギノ角ゴ Pro W3" charset="-128"/>
              </a:rPr>
              <a:t>dans l’univers numérique</a:t>
            </a:r>
          </a:p>
          <a:p>
            <a:pPr marL="820737" indent="-285750">
              <a:spcBef>
                <a:spcPts val="200"/>
              </a:spcBef>
              <a:spcAft>
                <a:spcPts val="200"/>
              </a:spcAft>
              <a:buFont typeface="Arial" panose="020B0604020202020204" pitchFamily="34" charset="0"/>
              <a:buChar char="-"/>
            </a:pPr>
            <a:r>
              <a:rPr lang="fr-FR" sz="1400" dirty="0">
                <a:latin typeface="Arial" charset="0"/>
                <a:cs typeface="Arial" charset="0"/>
              </a:rPr>
              <a:t>7 maisons de ventes sur 10 ont leur propre site internet </a:t>
            </a:r>
          </a:p>
          <a:p>
            <a:pPr marL="1277937" lvl="1" indent="-285750">
              <a:spcBef>
                <a:spcPts val="200"/>
              </a:spcBef>
              <a:spcAft>
                <a:spcPts val="200"/>
              </a:spcAft>
              <a:buFont typeface="Arial" panose="020B0604020202020204" pitchFamily="34" charset="0"/>
              <a:buChar char="•"/>
            </a:pPr>
            <a:r>
              <a:rPr lang="fr-FR" sz="1200" dirty="0">
                <a:solidFill>
                  <a:srgbClr val="014537"/>
                </a:solidFill>
                <a:latin typeface="Arial" charset="0"/>
                <a:cs typeface="Arial" charset="0"/>
              </a:rPr>
              <a:t>7 maisons de ventes sur 10 ayant réalisé moins de 2 millions d’euros de montant de vente en 2019 ; </a:t>
            </a:r>
          </a:p>
          <a:p>
            <a:pPr marL="1277937" lvl="1" indent="-285750">
              <a:spcBef>
                <a:spcPts val="200"/>
              </a:spcBef>
              <a:spcAft>
                <a:spcPts val="200"/>
              </a:spcAft>
              <a:buFont typeface="Arial" panose="020B0604020202020204" pitchFamily="34" charset="0"/>
              <a:buChar char="•"/>
            </a:pPr>
            <a:r>
              <a:rPr lang="fr-FR" sz="1200" dirty="0">
                <a:solidFill>
                  <a:srgbClr val="014537"/>
                </a:solidFill>
                <a:latin typeface="Arial" charset="0"/>
                <a:cs typeface="Arial" charset="0"/>
              </a:rPr>
              <a:t>100% des maisons de ventes ayant réalisé plus de 15 millions d’euros de montant de vente en 2019 ; </a:t>
            </a:r>
          </a:p>
          <a:p>
            <a:pPr marL="820737" indent="-285750">
              <a:spcBef>
                <a:spcPts val="200"/>
              </a:spcBef>
              <a:spcAft>
                <a:spcPts val="200"/>
              </a:spcAft>
              <a:buFont typeface="Arial" panose="020B0604020202020204" pitchFamily="34" charset="0"/>
              <a:buChar char="-"/>
            </a:pPr>
            <a:r>
              <a:rPr lang="fr-FR" sz="1400" dirty="0">
                <a:latin typeface="Arial" charset="0"/>
                <a:cs typeface="Arial" charset="0"/>
              </a:rPr>
              <a:t>8 maisons de ventes sur 10 présentes sur les réseaux sociaux </a:t>
            </a:r>
          </a:p>
          <a:p>
            <a:pPr marL="820737" indent="-285750">
              <a:spcBef>
                <a:spcPts val="200"/>
              </a:spcBef>
              <a:spcAft>
                <a:spcPts val="200"/>
              </a:spcAft>
              <a:buFont typeface="Arial" panose="020B0604020202020204" pitchFamily="34" charset="0"/>
              <a:buChar char="-"/>
            </a:pPr>
            <a:r>
              <a:rPr lang="fr-FR" sz="1400" dirty="0">
                <a:solidFill>
                  <a:srgbClr val="014537"/>
                </a:solidFill>
                <a:latin typeface="Arial" charset="0"/>
                <a:cs typeface="Arial" charset="0"/>
              </a:rPr>
              <a:t>Un tiers des maisons de ventes organise des ventes « </a:t>
            </a:r>
            <a:r>
              <a:rPr lang="fr-FR" sz="1400" i="1" dirty="0">
                <a:solidFill>
                  <a:srgbClr val="014537"/>
                </a:solidFill>
                <a:latin typeface="Arial" charset="0"/>
                <a:cs typeface="Arial" charset="0"/>
              </a:rPr>
              <a:t>live</a:t>
            </a:r>
            <a:r>
              <a:rPr lang="fr-FR" sz="1400" dirty="0">
                <a:solidFill>
                  <a:srgbClr val="014537"/>
                </a:solidFill>
                <a:latin typeface="Arial" charset="0"/>
                <a:cs typeface="Arial" charset="0"/>
              </a:rPr>
              <a:t> » et / ou entièrement dématérialisées via leur site Internet ;</a:t>
            </a:r>
          </a:p>
          <a:p>
            <a:pPr marL="820737" indent="-285750">
              <a:spcBef>
                <a:spcPts val="200"/>
              </a:spcBef>
              <a:spcAft>
                <a:spcPts val="200"/>
              </a:spcAft>
              <a:buFont typeface="Arial" panose="020B0604020202020204" pitchFamily="34" charset="0"/>
              <a:buChar char="-"/>
            </a:pPr>
            <a:r>
              <a:rPr lang="fr-FR" sz="1400" dirty="0">
                <a:solidFill>
                  <a:srgbClr val="014537"/>
                </a:solidFill>
                <a:latin typeface="Arial" charset="0"/>
                <a:cs typeface="Arial" charset="0"/>
              </a:rPr>
              <a:t>9 sur 10 passent par une plateforme de vente pour des ventes « </a:t>
            </a:r>
            <a:r>
              <a:rPr lang="fr-FR" sz="1400" i="1" dirty="0">
                <a:solidFill>
                  <a:srgbClr val="014537"/>
                </a:solidFill>
                <a:latin typeface="Arial" charset="0"/>
                <a:cs typeface="Arial" charset="0"/>
              </a:rPr>
              <a:t>live</a:t>
            </a:r>
            <a:r>
              <a:rPr lang="fr-FR" sz="1400" dirty="0">
                <a:solidFill>
                  <a:srgbClr val="014537"/>
                </a:solidFill>
                <a:latin typeface="Arial" charset="0"/>
                <a:cs typeface="Arial" charset="0"/>
              </a:rPr>
              <a:t> », un tiers pour des ventes dématérialisées.</a:t>
            </a:r>
          </a:p>
          <a:p>
            <a:pPr marL="1277937" lvl="1" indent="-285750">
              <a:spcBef>
                <a:spcPts val="200"/>
              </a:spcBef>
              <a:spcAft>
                <a:spcPts val="200"/>
              </a:spcAft>
              <a:buFont typeface="Arial" panose="020B0604020202020204" pitchFamily="34" charset="0"/>
              <a:buChar char="•"/>
            </a:pPr>
            <a:r>
              <a:rPr lang="fr-FR" sz="1200" dirty="0">
                <a:solidFill>
                  <a:srgbClr val="014537"/>
                </a:solidFill>
                <a:latin typeface="Arial" charset="0"/>
                <a:cs typeface="Arial" charset="0"/>
              </a:rPr>
              <a:t>L’apport d’un service clé en main ainsi que la notoriété des ventes apportée par la plateforme sont appréciés ;  </a:t>
            </a:r>
          </a:p>
          <a:p>
            <a:pPr marL="1260475" lvl="1" indent="-268288">
              <a:spcBef>
                <a:spcPts val="200"/>
              </a:spcBef>
              <a:spcAft>
                <a:spcPts val="200"/>
              </a:spcAft>
              <a:buFont typeface="Arial" panose="020B0604020202020204" pitchFamily="34" charset="0"/>
              <a:buChar char="•"/>
            </a:pPr>
            <a:r>
              <a:rPr lang="fr-FR" sz="1200" dirty="0" err="1">
                <a:solidFill>
                  <a:srgbClr val="014537"/>
                </a:solidFill>
                <a:latin typeface="Arial" charset="0"/>
                <a:cs typeface="Arial" charset="0"/>
              </a:rPr>
              <a:t>Interenchères</a:t>
            </a:r>
            <a:r>
              <a:rPr lang="fr-FR" sz="1200" dirty="0">
                <a:solidFill>
                  <a:srgbClr val="014537"/>
                </a:solidFill>
                <a:latin typeface="Arial" charset="0"/>
                <a:cs typeface="Arial" charset="0"/>
              </a:rPr>
              <a:t> et Drouot : les deux plateformes les plus utilisées ; des plateformes qui valorisent l’image des sociétés ; 	</a:t>
            </a:r>
          </a:p>
          <a:p>
            <a:pPr marL="1260475" lvl="1" indent="-268288">
              <a:spcBef>
                <a:spcPts val="200"/>
              </a:spcBef>
              <a:spcAft>
                <a:spcPts val="200"/>
              </a:spcAft>
              <a:buFont typeface="Arial" panose="020B0604020202020204" pitchFamily="34" charset="0"/>
              <a:buChar char="•"/>
            </a:pPr>
            <a:r>
              <a:rPr lang="fr-FR" sz="1200" dirty="0">
                <a:solidFill>
                  <a:srgbClr val="014537"/>
                </a:solidFill>
                <a:latin typeface="Arial" charset="0"/>
                <a:cs typeface="Arial" charset="0"/>
              </a:rPr>
              <a:t>Une part d’adjudicataires apportée par les plateformes élevée pour les maisons de ventes ayant réalisé moins de 2 millions d’euros de montant de vente en 2019 . </a:t>
            </a:r>
            <a:endParaRPr lang="fr-FR" dirty="0"/>
          </a:p>
        </p:txBody>
      </p:sp>
      <p:sp>
        <p:nvSpPr>
          <p:cNvPr id="12" name="Rectangle 11">
            <a:extLst>
              <a:ext uri="{FF2B5EF4-FFF2-40B4-BE49-F238E27FC236}">
                <a16:creationId xmlns:a16="http://schemas.microsoft.com/office/drawing/2014/main" xmlns="" id="{D341F55C-B5D2-4525-9858-02109DCE3D28}"/>
              </a:ext>
            </a:extLst>
          </p:cNvPr>
          <p:cNvSpPr/>
          <p:nvPr/>
        </p:nvSpPr>
        <p:spPr>
          <a:xfrm>
            <a:off x="515938" y="4025510"/>
            <a:ext cx="11199696" cy="2031325"/>
          </a:xfrm>
          <a:prstGeom prst="rect">
            <a:avLst/>
          </a:prstGeom>
        </p:spPr>
        <p:txBody>
          <a:bodyPr wrap="square">
            <a:spAutoFit/>
          </a:bodyPr>
          <a:lstStyle/>
          <a:p>
            <a:pPr marL="179387">
              <a:spcBef>
                <a:spcPts val="200"/>
              </a:spcBef>
              <a:spcAft>
                <a:spcPts val="200"/>
              </a:spcAft>
            </a:pPr>
            <a:r>
              <a:rPr lang="fr-FR" b="1" dirty="0">
                <a:ea typeface="ヒラギノ角ゴ Pro W3" charset="-128"/>
              </a:rPr>
              <a:t>2. </a:t>
            </a:r>
            <a:r>
              <a:rPr lang="fr-FR" b="1" dirty="0"/>
              <a:t>Des pratiques qui s’organisent mais...</a:t>
            </a:r>
          </a:p>
          <a:p>
            <a:pPr marL="820737" lvl="0" indent="-285750">
              <a:spcBef>
                <a:spcPts val="200"/>
              </a:spcBef>
              <a:spcAft>
                <a:spcPts val="200"/>
              </a:spcAft>
              <a:buFont typeface="Arial" panose="020B0604020202020204" pitchFamily="34" charset="0"/>
              <a:buChar char="-"/>
            </a:pPr>
            <a:r>
              <a:rPr lang="fr-FR" sz="1400" dirty="0">
                <a:solidFill>
                  <a:srgbClr val="014537"/>
                </a:solidFill>
                <a:latin typeface="Arial" charset="0"/>
                <a:cs typeface="Arial" charset="0"/>
              </a:rPr>
              <a:t>des irritants forts :  </a:t>
            </a:r>
          </a:p>
          <a:p>
            <a:pPr marL="1277937" lvl="1" indent="-285750">
              <a:spcBef>
                <a:spcPts val="200"/>
              </a:spcBef>
              <a:spcAft>
                <a:spcPts val="200"/>
              </a:spcAft>
              <a:buFont typeface="Arial" panose="020B0604020202020204" pitchFamily="34" charset="0"/>
              <a:buChar char="•"/>
            </a:pPr>
            <a:r>
              <a:rPr lang="fr-FR" sz="1200" dirty="0">
                <a:solidFill>
                  <a:srgbClr val="014537"/>
                </a:solidFill>
                <a:latin typeface="Arial" charset="0"/>
                <a:cs typeface="Arial" charset="0"/>
              </a:rPr>
              <a:t>Le risque d’impayés : l’une des principales préoccupations des maisons de ventes ; </a:t>
            </a:r>
          </a:p>
          <a:p>
            <a:pPr marL="1277937" lvl="1" indent="-285750">
              <a:spcBef>
                <a:spcPts val="200"/>
              </a:spcBef>
              <a:spcAft>
                <a:spcPts val="200"/>
              </a:spcAft>
              <a:buFont typeface="Arial" panose="020B0604020202020204" pitchFamily="34" charset="0"/>
              <a:buChar char="•"/>
            </a:pPr>
            <a:r>
              <a:rPr lang="fr-FR" sz="1200" dirty="0">
                <a:solidFill>
                  <a:srgbClr val="014537"/>
                </a:solidFill>
                <a:latin typeface="Arial" charset="0"/>
                <a:cs typeface="Arial" charset="0"/>
              </a:rPr>
              <a:t>pas de méthode « miracle » pour s’assurer de l’identité du vendeur : l’historique des ventes et le relevé de CNI.</a:t>
            </a:r>
          </a:p>
          <a:p>
            <a:pPr marL="1277937" lvl="1" indent="-285750">
              <a:spcBef>
                <a:spcPts val="200"/>
              </a:spcBef>
              <a:spcAft>
                <a:spcPts val="200"/>
              </a:spcAft>
              <a:buFont typeface="Arial" panose="020B0604020202020204" pitchFamily="34" charset="0"/>
              <a:buChar char="•"/>
            </a:pPr>
            <a:r>
              <a:rPr lang="fr-FR" sz="1200" dirty="0">
                <a:solidFill>
                  <a:srgbClr val="014537"/>
                </a:solidFill>
                <a:latin typeface="Arial" charset="0"/>
                <a:cs typeface="Arial" charset="0"/>
              </a:rPr>
              <a:t>L’aspect chronophage et le manque de ressources internes sont les principaux freins à la réalisation de ventes électroniques ou à leur développement ; </a:t>
            </a:r>
          </a:p>
          <a:p>
            <a:pPr marL="820737" indent="-285750">
              <a:spcBef>
                <a:spcPts val="200"/>
              </a:spcBef>
              <a:spcAft>
                <a:spcPts val="200"/>
              </a:spcAft>
              <a:buFont typeface="Arial" panose="020B0604020202020204" pitchFamily="34" charset="0"/>
              <a:buChar char="-"/>
            </a:pPr>
            <a:r>
              <a:rPr lang="fr-FR" sz="1400" dirty="0">
                <a:solidFill>
                  <a:srgbClr val="014537"/>
                </a:solidFill>
                <a:latin typeface="Arial" charset="0"/>
                <a:cs typeface="Arial" charset="0"/>
              </a:rPr>
              <a:t>une gestion interne des ventes et du marketing en ligne : </a:t>
            </a:r>
          </a:p>
          <a:p>
            <a:pPr marL="1277937" lvl="1" indent="-285750">
              <a:spcBef>
                <a:spcPts val="200"/>
              </a:spcBef>
              <a:spcAft>
                <a:spcPts val="200"/>
              </a:spcAft>
              <a:buFont typeface="Arial" panose="020B0604020202020204" pitchFamily="34" charset="0"/>
              <a:buChar char="•"/>
            </a:pPr>
            <a:r>
              <a:rPr lang="fr-FR" sz="1200" dirty="0">
                <a:solidFill>
                  <a:srgbClr val="014537"/>
                </a:solidFill>
                <a:latin typeface="Arial" charset="0"/>
                <a:cs typeface="Arial" charset="0"/>
              </a:rPr>
              <a:t>Des opérations préparatoires aux ventes, une présence sur les réseaux sociaux : majoritairement réalisées en interne par les maisons de ventes </a:t>
            </a:r>
          </a:p>
        </p:txBody>
      </p:sp>
      <p:sp>
        <p:nvSpPr>
          <p:cNvPr id="13" name="Rectangle : avec coin rogné 12">
            <a:extLst>
              <a:ext uri="{FF2B5EF4-FFF2-40B4-BE49-F238E27FC236}">
                <a16:creationId xmlns:a16="http://schemas.microsoft.com/office/drawing/2014/main" xmlns="" id="{0E0637CC-6DBE-4D81-9095-1E2CADD2B565}"/>
              </a:ext>
            </a:extLst>
          </p:cNvPr>
          <p:cNvSpPr/>
          <p:nvPr/>
        </p:nvSpPr>
        <p:spPr>
          <a:xfrm>
            <a:off x="508562" y="3943842"/>
            <a:ext cx="11196637" cy="2095500"/>
          </a:xfrm>
          <a:prstGeom prst="snip1Rect">
            <a:avLst/>
          </a:prstGeom>
          <a:noFill/>
          <a:ln>
            <a:solidFill>
              <a:srgbClr val="3EAD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22287" indent="-342900">
              <a:spcAft>
                <a:spcPts val="200"/>
              </a:spcAft>
              <a:buAutoNum type="arabicPeriod"/>
            </a:pPr>
            <a:endParaRPr lang="fr-FR" sz="1200" dirty="0">
              <a:solidFill>
                <a:srgbClr val="014537"/>
              </a:solidFill>
              <a:latin typeface="Arial" charset="0"/>
              <a:cs typeface="Arial" charset="0"/>
            </a:endParaRPr>
          </a:p>
        </p:txBody>
      </p:sp>
      <p:grpSp>
        <p:nvGrpSpPr>
          <p:cNvPr id="14" name="Groupe 13">
            <a:extLst>
              <a:ext uri="{FF2B5EF4-FFF2-40B4-BE49-F238E27FC236}">
                <a16:creationId xmlns:a16="http://schemas.microsoft.com/office/drawing/2014/main" xmlns="" id="{098652BC-4B77-410C-BFA8-533E8BD528A0}"/>
              </a:ext>
            </a:extLst>
          </p:cNvPr>
          <p:cNvGrpSpPr/>
          <p:nvPr/>
        </p:nvGrpSpPr>
        <p:grpSpPr>
          <a:xfrm>
            <a:off x="11083776" y="3546415"/>
            <a:ext cx="1108224" cy="1072044"/>
            <a:chOff x="10934402" y="1929352"/>
            <a:chExt cx="1296603" cy="1296603"/>
          </a:xfrm>
        </p:grpSpPr>
        <p:pic>
          <p:nvPicPr>
            <p:cNvPr id="15" name="Image 14">
              <a:extLst>
                <a:ext uri="{FF2B5EF4-FFF2-40B4-BE49-F238E27FC236}">
                  <a16:creationId xmlns:a16="http://schemas.microsoft.com/office/drawing/2014/main" xmlns="" id="{3188E4BF-25B9-4E43-AE08-24133C125EDC}"/>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0934402" y="1929352"/>
              <a:ext cx="1296603" cy="1296603"/>
            </a:xfrm>
            <a:prstGeom prst="rect">
              <a:avLst/>
            </a:prstGeom>
            <a:ln>
              <a:noFill/>
            </a:ln>
          </p:spPr>
        </p:pic>
        <p:sp>
          <p:nvSpPr>
            <p:cNvPr id="16" name="Ellipse 15">
              <a:extLst>
                <a:ext uri="{FF2B5EF4-FFF2-40B4-BE49-F238E27FC236}">
                  <a16:creationId xmlns:a16="http://schemas.microsoft.com/office/drawing/2014/main" xmlns="" id="{F3349043-A440-4A61-B4E6-0CE058E4127A}"/>
                </a:ext>
              </a:extLst>
            </p:cNvPr>
            <p:cNvSpPr/>
            <p:nvPr/>
          </p:nvSpPr>
          <p:spPr>
            <a:xfrm>
              <a:off x="11448733" y="2384483"/>
              <a:ext cx="319088" cy="307974"/>
            </a:xfrm>
            <a:prstGeom prst="ellipse">
              <a:avLst/>
            </a:pr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Rectangle 16">
              <a:extLst>
                <a:ext uri="{FF2B5EF4-FFF2-40B4-BE49-F238E27FC236}">
                  <a16:creationId xmlns:a16="http://schemas.microsoft.com/office/drawing/2014/main" xmlns="" id="{99CB0DBD-AD36-4936-9A3A-1A3807544CA2}"/>
                </a:ext>
              </a:extLst>
            </p:cNvPr>
            <p:cNvSpPr/>
            <p:nvPr/>
          </p:nvSpPr>
          <p:spPr>
            <a:xfrm>
              <a:off x="11509057" y="2621021"/>
              <a:ext cx="152400" cy="196850"/>
            </a:xfrm>
            <a:prstGeom prst="rect">
              <a:avLst/>
            </a:pr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Rectangle 17">
              <a:extLst>
                <a:ext uri="{FF2B5EF4-FFF2-40B4-BE49-F238E27FC236}">
                  <a16:creationId xmlns:a16="http://schemas.microsoft.com/office/drawing/2014/main" xmlns="" id="{8A8A94F1-17C7-491B-84A2-6C8A9460871F}"/>
                </a:ext>
              </a:extLst>
            </p:cNvPr>
            <p:cNvSpPr/>
            <p:nvPr/>
          </p:nvSpPr>
          <p:spPr>
            <a:xfrm rot="3796096">
              <a:off x="11391726" y="2554568"/>
              <a:ext cx="167119" cy="115687"/>
            </a:xfrm>
            <a:prstGeom prst="rect">
              <a:avLst/>
            </a:pr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32500091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57EF60E9-AC6C-4C69-BF41-03D9793D7494}"/>
              </a:ext>
            </a:extLst>
          </p:cNvPr>
          <p:cNvSpPr/>
          <p:nvPr/>
        </p:nvSpPr>
        <p:spPr>
          <a:xfrm>
            <a:off x="368436" y="297189"/>
            <a:ext cx="11736936" cy="4562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3EAD95"/>
              </a:buClr>
            </a:pPr>
            <a:r>
              <a:rPr lang="fr-FR" sz="2400" b="1" dirty="0">
                <a:solidFill>
                  <a:srgbClr val="3EAD95"/>
                </a:solidFill>
              </a:rPr>
              <a:t>Principaux enseignements (2/2)  </a:t>
            </a:r>
            <a:endParaRPr lang="fr-FR" dirty="0">
              <a:solidFill>
                <a:srgbClr val="3EAD95"/>
              </a:solidFill>
            </a:endParaRPr>
          </a:p>
        </p:txBody>
      </p:sp>
      <p:sp>
        <p:nvSpPr>
          <p:cNvPr id="2" name="Espace réservé du numéro de diapositive 1">
            <a:extLst>
              <a:ext uri="{FF2B5EF4-FFF2-40B4-BE49-F238E27FC236}">
                <a16:creationId xmlns:a16="http://schemas.microsoft.com/office/drawing/2014/main" xmlns="" id="{5693DBBF-EFA2-4223-9111-DA06CF1D5937}"/>
              </a:ext>
            </a:extLst>
          </p:cNvPr>
          <p:cNvSpPr>
            <a:spLocks noGrp="1"/>
          </p:cNvSpPr>
          <p:nvPr>
            <p:ph type="sldNum" sz="quarter" idx="4"/>
          </p:nvPr>
        </p:nvSpPr>
        <p:spPr/>
        <p:txBody>
          <a:bodyPr/>
          <a:lstStyle/>
          <a:p>
            <a:fld id="{8B466926-FFCF-D849-BE20-83CC7D4E4416}" type="slidenum">
              <a:rPr lang="en-US" smtClean="0">
                <a:latin typeface="+mn-lt"/>
              </a:rPr>
              <a:pPr/>
              <a:t>9</a:t>
            </a:fld>
            <a:endParaRPr lang="en-US" dirty="0">
              <a:latin typeface="+mn-lt"/>
            </a:endParaRPr>
          </a:p>
        </p:txBody>
      </p:sp>
      <p:sp>
        <p:nvSpPr>
          <p:cNvPr id="6" name="Rectangle : avec coin rogné 5">
            <a:extLst>
              <a:ext uri="{FF2B5EF4-FFF2-40B4-BE49-F238E27FC236}">
                <a16:creationId xmlns:a16="http://schemas.microsoft.com/office/drawing/2014/main" xmlns="" id="{78011ADC-0740-4EBF-825A-B3E7D2E05D48}"/>
              </a:ext>
            </a:extLst>
          </p:cNvPr>
          <p:cNvSpPr/>
          <p:nvPr/>
        </p:nvSpPr>
        <p:spPr>
          <a:xfrm>
            <a:off x="515938" y="833705"/>
            <a:ext cx="11196637" cy="1507529"/>
          </a:xfrm>
          <a:prstGeom prst="snip1Rect">
            <a:avLst/>
          </a:prstGeom>
          <a:noFill/>
          <a:ln>
            <a:solidFill>
              <a:srgbClr val="3EAD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22287" indent="-342900">
              <a:spcAft>
                <a:spcPts val="200"/>
              </a:spcAft>
              <a:buAutoNum type="arabicPeriod"/>
            </a:pPr>
            <a:endParaRPr lang="fr-FR" sz="1200" dirty="0">
              <a:solidFill>
                <a:srgbClr val="014537"/>
              </a:solidFill>
              <a:latin typeface="Arial" charset="0"/>
              <a:cs typeface="Arial" charset="0"/>
            </a:endParaRPr>
          </a:p>
        </p:txBody>
      </p:sp>
      <p:grpSp>
        <p:nvGrpSpPr>
          <p:cNvPr id="7" name="Groupe 6">
            <a:extLst>
              <a:ext uri="{FF2B5EF4-FFF2-40B4-BE49-F238E27FC236}">
                <a16:creationId xmlns:a16="http://schemas.microsoft.com/office/drawing/2014/main" xmlns="" id="{3145B1B6-96B0-4CDD-B760-CC5713B9DC9A}"/>
              </a:ext>
            </a:extLst>
          </p:cNvPr>
          <p:cNvGrpSpPr/>
          <p:nvPr/>
        </p:nvGrpSpPr>
        <p:grpSpPr>
          <a:xfrm>
            <a:off x="11083776" y="2346713"/>
            <a:ext cx="1108224" cy="1072044"/>
            <a:chOff x="10934402" y="1929352"/>
            <a:chExt cx="1296603" cy="1296603"/>
          </a:xfrm>
        </p:grpSpPr>
        <p:pic>
          <p:nvPicPr>
            <p:cNvPr id="8" name="Image 7">
              <a:extLst>
                <a:ext uri="{FF2B5EF4-FFF2-40B4-BE49-F238E27FC236}">
                  <a16:creationId xmlns:a16="http://schemas.microsoft.com/office/drawing/2014/main" xmlns="" id="{CE6F142A-400C-41D9-8C4F-F2FAECC645D0}"/>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0934402" y="1929352"/>
              <a:ext cx="1296603" cy="1296603"/>
            </a:xfrm>
            <a:prstGeom prst="rect">
              <a:avLst/>
            </a:prstGeom>
          </p:spPr>
        </p:pic>
        <p:sp>
          <p:nvSpPr>
            <p:cNvPr id="9" name="Ellipse 8">
              <a:extLst>
                <a:ext uri="{FF2B5EF4-FFF2-40B4-BE49-F238E27FC236}">
                  <a16:creationId xmlns:a16="http://schemas.microsoft.com/office/drawing/2014/main" xmlns="" id="{73F3D2C8-7DB0-4123-A015-BB5802625905}"/>
                </a:ext>
              </a:extLst>
            </p:cNvPr>
            <p:cNvSpPr/>
            <p:nvPr/>
          </p:nvSpPr>
          <p:spPr>
            <a:xfrm>
              <a:off x="11448733" y="2384483"/>
              <a:ext cx="319088" cy="307974"/>
            </a:xfrm>
            <a:prstGeom prst="ellipse">
              <a:avLst/>
            </a:prstGeom>
            <a:solidFill>
              <a:schemeClr val="bg1"/>
            </a:solidFill>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Rectangle 9">
              <a:extLst>
                <a:ext uri="{FF2B5EF4-FFF2-40B4-BE49-F238E27FC236}">
                  <a16:creationId xmlns:a16="http://schemas.microsoft.com/office/drawing/2014/main" xmlns="" id="{1DD54900-5D6C-463A-8FCA-41461766805A}"/>
                </a:ext>
              </a:extLst>
            </p:cNvPr>
            <p:cNvSpPr/>
            <p:nvPr/>
          </p:nvSpPr>
          <p:spPr>
            <a:xfrm>
              <a:off x="11509057" y="2621021"/>
              <a:ext cx="152400" cy="196850"/>
            </a:xfrm>
            <a:prstGeom prst="rect">
              <a:avLst/>
            </a:prstGeom>
            <a:solidFill>
              <a:schemeClr val="bg1"/>
            </a:solidFill>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Rectangle 10">
              <a:extLst>
                <a:ext uri="{FF2B5EF4-FFF2-40B4-BE49-F238E27FC236}">
                  <a16:creationId xmlns:a16="http://schemas.microsoft.com/office/drawing/2014/main" xmlns="" id="{26382F2A-76B9-469A-80D3-3E522F0ED17A}"/>
                </a:ext>
              </a:extLst>
            </p:cNvPr>
            <p:cNvSpPr/>
            <p:nvPr/>
          </p:nvSpPr>
          <p:spPr>
            <a:xfrm rot="3796096">
              <a:off x="11391726" y="2554568"/>
              <a:ext cx="167119" cy="115687"/>
            </a:xfrm>
            <a:prstGeom prst="rect">
              <a:avLst/>
            </a:prstGeom>
            <a:solidFill>
              <a:schemeClr val="bg1"/>
            </a:solidFill>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3" name="Rectangle 2">
            <a:extLst>
              <a:ext uri="{FF2B5EF4-FFF2-40B4-BE49-F238E27FC236}">
                <a16:creationId xmlns:a16="http://schemas.microsoft.com/office/drawing/2014/main" xmlns="" id="{F1CAA700-620E-45DB-A7E6-80981D01F6E7}"/>
              </a:ext>
            </a:extLst>
          </p:cNvPr>
          <p:cNvSpPr/>
          <p:nvPr/>
        </p:nvSpPr>
        <p:spPr>
          <a:xfrm>
            <a:off x="515938" y="912376"/>
            <a:ext cx="11125200" cy="4308872"/>
          </a:xfrm>
          <a:prstGeom prst="rect">
            <a:avLst/>
          </a:prstGeom>
        </p:spPr>
        <p:txBody>
          <a:bodyPr wrap="square">
            <a:spAutoFit/>
          </a:bodyPr>
          <a:lstStyle/>
          <a:p>
            <a:pPr marL="820737" indent="-285750">
              <a:spcBef>
                <a:spcPts val="600"/>
              </a:spcBef>
              <a:spcAft>
                <a:spcPts val="200"/>
              </a:spcAft>
              <a:buFont typeface="Arial" panose="020B0604020202020204" pitchFamily="34" charset="0"/>
              <a:buChar char="-"/>
            </a:pPr>
            <a:r>
              <a:rPr lang="fr-FR" sz="1400" dirty="0">
                <a:solidFill>
                  <a:srgbClr val="014537"/>
                </a:solidFill>
                <a:latin typeface="Arial" charset="0"/>
                <a:cs typeface="Arial" charset="0"/>
              </a:rPr>
              <a:t>une exploitation des ressources disponibles qui n’est pas optimale</a:t>
            </a:r>
          </a:p>
          <a:p>
            <a:pPr marL="1277937" lvl="1" indent="-285750">
              <a:spcBef>
                <a:spcPts val="600"/>
              </a:spcBef>
              <a:spcAft>
                <a:spcPts val="200"/>
              </a:spcAft>
              <a:buFont typeface="Arial" panose="020B0604020202020204" pitchFamily="34" charset="0"/>
              <a:buChar char="•"/>
            </a:pPr>
            <a:r>
              <a:rPr lang="fr-FR" sz="1200" dirty="0">
                <a:solidFill>
                  <a:srgbClr val="014537"/>
                </a:solidFill>
                <a:latin typeface="Arial" charset="0"/>
                <a:cs typeface="Arial" charset="0"/>
              </a:rPr>
              <a:t>Une grande majorité de maisons de ventes qui possède des fichiers numérisés (y compris les maisons de vente ayant réalisé moins de 2 millions d’euros de montant de vente en 2019) ; mais une exploitation des fichiers qui n’est pas optimale ; notamment pour enrichir la connaissance client ; </a:t>
            </a:r>
          </a:p>
          <a:p>
            <a:pPr marL="1277937" lvl="1" indent="-285750">
              <a:spcBef>
                <a:spcPts val="600"/>
              </a:spcBef>
              <a:spcAft>
                <a:spcPts val="200"/>
              </a:spcAft>
              <a:buFont typeface="Arial" panose="020B0604020202020204" pitchFamily="34" charset="0"/>
              <a:buChar char="•"/>
            </a:pPr>
            <a:r>
              <a:rPr lang="fr-FR" sz="1200" dirty="0">
                <a:solidFill>
                  <a:srgbClr val="014537"/>
                </a:solidFill>
                <a:latin typeface="Arial" charset="0"/>
                <a:cs typeface="Arial" charset="0"/>
              </a:rPr>
              <a:t>Un usage limité des données collectées par les plateformes pour améliorer la connaissance client ; </a:t>
            </a:r>
          </a:p>
          <a:p>
            <a:pPr marL="179387">
              <a:spcBef>
                <a:spcPts val="600"/>
              </a:spcBef>
              <a:spcAft>
                <a:spcPts val="200"/>
              </a:spcAft>
            </a:pPr>
            <a:endParaRPr lang="fr-FR" b="1" dirty="0">
              <a:ea typeface="ヒラギノ角ゴ Pro W3" charset="-128"/>
            </a:endParaRPr>
          </a:p>
          <a:p>
            <a:pPr marL="179387">
              <a:spcBef>
                <a:spcPts val="600"/>
              </a:spcBef>
              <a:spcAft>
                <a:spcPts val="200"/>
              </a:spcAft>
            </a:pPr>
            <a:endParaRPr lang="fr-FR" b="1" dirty="0">
              <a:ea typeface="ヒラギノ角ゴ Pro W3" charset="-128"/>
            </a:endParaRPr>
          </a:p>
          <a:p>
            <a:pPr marL="179387">
              <a:spcBef>
                <a:spcPts val="600"/>
              </a:spcBef>
              <a:spcAft>
                <a:spcPts val="200"/>
              </a:spcAft>
            </a:pPr>
            <a:r>
              <a:rPr lang="fr-FR" b="1" dirty="0">
                <a:ea typeface="ヒラギノ角ゴ Pro W3" charset="-128"/>
              </a:rPr>
              <a:t>3. De fortes disparités entre maisons selon leur montant de vente</a:t>
            </a:r>
          </a:p>
          <a:p>
            <a:pPr marL="820737" indent="-285750">
              <a:spcBef>
                <a:spcPts val="600"/>
              </a:spcBef>
              <a:spcAft>
                <a:spcPts val="200"/>
              </a:spcAft>
              <a:buFont typeface="Arial" panose="020B0604020202020204" pitchFamily="34" charset="0"/>
              <a:buChar char="-"/>
            </a:pPr>
            <a:r>
              <a:rPr lang="fr-FR" sz="1400" dirty="0">
                <a:solidFill>
                  <a:srgbClr val="014537"/>
                </a:solidFill>
                <a:latin typeface="Arial" charset="0"/>
                <a:cs typeface="Arial" charset="0"/>
              </a:rPr>
              <a:t>Les ressources dédiées, la part du budget consacré au numérique sont plus élevées dans les maisons de ventes ayant réalisé plus de 15 millions d’euros de montant de vente en 2019;</a:t>
            </a:r>
          </a:p>
          <a:p>
            <a:pPr marL="820737" indent="-285750">
              <a:spcBef>
                <a:spcPts val="600"/>
              </a:spcBef>
              <a:spcAft>
                <a:spcPts val="200"/>
              </a:spcAft>
              <a:buFont typeface="Arial" panose="020B0604020202020204" pitchFamily="34" charset="0"/>
              <a:buChar char="-"/>
            </a:pPr>
            <a:r>
              <a:rPr lang="fr-FR" sz="1400" dirty="0">
                <a:solidFill>
                  <a:srgbClr val="014537"/>
                </a:solidFill>
                <a:latin typeface="Arial" charset="0"/>
                <a:cs typeface="Arial" charset="0"/>
              </a:rPr>
              <a:t>Une part d’acheteurs professionnels plus élevée pour ces mêmes maisons de vente ;</a:t>
            </a:r>
          </a:p>
          <a:p>
            <a:pPr marL="820737" indent="-285750">
              <a:spcBef>
                <a:spcPts val="600"/>
              </a:spcBef>
              <a:spcAft>
                <a:spcPts val="200"/>
              </a:spcAft>
              <a:buFont typeface="Arial" panose="020B0604020202020204" pitchFamily="34" charset="0"/>
              <a:buChar char="-"/>
            </a:pPr>
            <a:r>
              <a:rPr lang="fr-FR" sz="1400" dirty="0">
                <a:solidFill>
                  <a:srgbClr val="014537"/>
                </a:solidFill>
                <a:latin typeface="Arial" charset="0"/>
                <a:cs typeface="Arial" charset="0"/>
              </a:rPr>
              <a:t>Le logiciel d'analyse de fichiers clients bien mieux exploité par ces maisons de ventes</a:t>
            </a:r>
          </a:p>
          <a:p>
            <a:pPr marL="803275" indent="-269875">
              <a:spcBef>
                <a:spcPts val="600"/>
              </a:spcBef>
              <a:spcAft>
                <a:spcPts val="200"/>
              </a:spcAft>
            </a:pPr>
            <a:r>
              <a:rPr lang="fr-FR" sz="1400" dirty="0">
                <a:solidFill>
                  <a:srgbClr val="014537"/>
                </a:solidFill>
                <a:latin typeface="Arial" charset="0"/>
                <a:cs typeface="Arial" charset="0"/>
              </a:rPr>
              <a:t>˗	</a:t>
            </a:r>
            <a:r>
              <a:rPr lang="fr-FR" sz="1400" dirty="0">
                <a:latin typeface="Arial" charset="0"/>
                <a:cs typeface="Arial" charset="0"/>
              </a:rPr>
              <a:t>7 maisons sur 10 </a:t>
            </a:r>
            <a:r>
              <a:rPr lang="fr-FR" sz="1400" dirty="0">
                <a:solidFill>
                  <a:srgbClr val="014537"/>
                </a:solidFill>
                <a:latin typeface="Arial" charset="0"/>
                <a:cs typeface="Arial" charset="0"/>
              </a:rPr>
              <a:t>ayant réalisé moins de 2 millions d’euros de montant de vente en 2019 </a:t>
            </a:r>
            <a:r>
              <a:rPr lang="fr-FR" sz="1400" dirty="0">
                <a:latin typeface="Arial" charset="0"/>
                <a:cs typeface="Arial" charset="0"/>
              </a:rPr>
              <a:t>estiment ne pas avoir une connaissance suffisante de l’univers numérique versus 3 maisons de vente sur 10 ayant </a:t>
            </a:r>
            <a:r>
              <a:rPr lang="fr-FR" sz="1400" dirty="0">
                <a:solidFill>
                  <a:srgbClr val="014537"/>
                </a:solidFill>
                <a:latin typeface="Arial" charset="0"/>
                <a:cs typeface="Arial" charset="0"/>
              </a:rPr>
              <a:t>réalisé plus de 15 millions d’euros de montant de vente en 2019</a:t>
            </a:r>
            <a:r>
              <a:rPr lang="fr-FR" sz="1400" dirty="0">
                <a:latin typeface="Arial" charset="0"/>
                <a:cs typeface="Arial" charset="0"/>
              </a:rPr>
              <a:t>. </a:t>
            </a:r>
            <a:endParaRPr lang="fr-FR" dirty="0"/>
          </a:p>
        </p:txBody>
      </p:sp>
      <p:sp>
        <p:nvSpPr>
          <p:cNvPr id="14" name="Rectangle : avec coin rogné 13">
            <a:extLst>
              <a:ext uri="{FF2B5EF4-FFF2-40B4-BE49-F238E27FC236}">
                <a16:creationId xmlns:a16="http://schemas.microsoft.com/office/drawing/2014/main" xmlns="" id="{060932A1-B81A-4992-A6C8-9888079935E1}"/>
              </a:ext>
            </a:extLst>
          </p:cNvPr>
          <p:cNvSpPr/>
          <p:nvPr/>
        </p:nvSpPr>
        <p:spPr>
          <a:xfrm>
            <a:off x="515938" y="2867072"/>
            <a:ext cx="11196637" cy="2474362"/>
          </a:xfrm>
          <a:prstGeom prst="snip1Rect">
            <a:avLst/>
          </a:prstGeom>
          <a:noFill/>
          <a:ln>
            <a:solidFill>
              <a:srgbClr val="3EAD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22287" indent="-342900">
              <a:spcAft>
                <a:spcPts val="200"/>
              </a:spcAft>
              <a:buAutoNum type="arabicPeriod"/>
            </a:pPr>
            <a:endParaRPr lang="fr-FR" sz="1200" dirty="0">
              <a:solidFill>
                <a:srgbClr val="014537"/>
              </a:solidFill>
              <a:latin typeface="Arial" charset="0"/>
              <a:cs typeface="Arial" charset="0"/>
            </a:endParaRPr>
          </a:p>
        </p:txBody>
      </p:sp>
    </p:spTree>
    <p:extLst>
      <p:ext uri="{BB962C8B-B14F-4D97-AF65-F5344CB8AC3E}">
        <p14:creationId xmlns:p14="http://schemas.microsoft.com/office/powerpoint/2010/main" val="1859580837"/>
      </p:ext>
    </p:extLst>
  </p:cSld>
  <p:clrMapOvr>
    <a:masterClrMapping/>
  </p:clrMapOvr>
  <p:transition spd="slow">
    <p:wipe dir="r"/>
  </p:transition>
</p:sld>
</file>

<file path=ppt/theme/theme1.xml><?xml version="1.0" encoding="utf-8"?>
<a:theme xmlns:a="http://schemas.openxmlformats.org/drawingml/2006/main" name="HarrisInteractive">
  <a:themeElements>
    <a:clrScheme name="Harris Interactive">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800" dirty="0" err="1" smtClean="0">
            <a:solidFill>
              <a:schemeClr val="bg2">
                <a:lumMod val="10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Harris-PresentationTemplate-101315_FV (1)" id="{E0DE21B5-EB45-4EE8-ABC3-C24A47FE7EA6}" vid="{E30139FA-E33A-4B69-B27C-5F6E7FC9A28F}"/>
    </a:ext>
  </a:extLst>
</a:theme>
</file>

<file path=ppt/theme/theme2.xml><?xml version="1.0" encoding="utf-8"?>
<a:theme xmlns:a="http://schemas.openxmlformats.org/drawingml/2006/main" name="1_HarrisInteractive">
  <a:themeElements>
    <a:clrScheme name="Harris Interactive">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800" dirty="0" err="1" smtClean="0">
            <a:solidFill>
              <a:schemeClr val="bg2">
                <a:lumMod val="10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Harris-PresentationTemplate-101315_FV (1)" id="{E0DE21B5-EB45-4EE8-ABC3-C24A47FE7EA6}" vid="{E30139FA-E33A-4B69-B27C-5F6E7FC9A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AE23957169B440A030486BFDBBD864" ma:contentTypeVersion="6" ma:contentTypeDescription="Create a new document." ma:contentTypeScope="" ma:versionID="525ddef7002acff92bdea2bb244304c0">
  <xsd:schema xmlns:xsd="http://www.w3.org/2001/XMLSchema" xmlns:xs="http://www.w3.org/2001/XMLSchema" xmlns:p="http://schemas.microsoft.com/office/2006/metadata/properties" xmlns:ns2="0c5dd2d5-fcfa-4883-ac2f-c953cb5da6a8" targetNamespace="http://schemas.microsoft.com/office/2006/metadata/properties" ma:root="true" ma:fieldsID="2e8f2b96e75dee402425a88671cd04fa" ns2:_="">
    <xsd:import namespace="0c5dd2d5-fcfa-4883-ac2f-c953cb5da6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dd2d5-fcfa-4883-ac2f-c953cb5da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7AA020-A4DA-4560-A848-841821BD0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5dd2d5-fcfa-4883-ac2f-c953cb5da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D9B575-4E36-4F0E-876E-1CFFEB88B6E8}">
  <ds:schemaRefs>
    <ds:schemaRef ds:uri="http://schemas.microsoft.com/sharepoint/v3/contenttype/forms"/>
  </ds:schemaRefs>
</ds:datastoreItem>
</file>

<file path=customXml/itemProps3.xml><?xml version="1.0" encoding="utf-8"?>
<ds:datastoreItem xmlns:ds="http://schemas.openxmlformats.org/officeDocument/2006/customXml" ds:itemID="{4F6D2F20-F669-4FAA-BF2A-5A003DEC8734}">
  <ds:schemaRefs>
    <ds:schemaRef ds:uri="http://schemas.microsoft.com/office/infopath/2007/PartnerControl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0c5dd2d5-fcfa-4883-ac2f-c953cb5da6a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11518</TotalTime>
  <Words>5897</Words>
  <Application>Microsoft Office PowerPoint</Application>
  <PresentationFormat>Grand écran</PresentationFormat>
  <Paragraphs>899</Paragraphs>
  <Slides>41</Slides>
  <Notes>31</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Liens</vt:lpstr>
      </vt:variant>
      <vt:variant>
        <vt:i4>49</vt:i4>
      </vt:variant>
      <vt:variant>
        <vt:lpstr>Titres des diapositives</vt:lpstr>
      </vt:variant>
      <vt:variant>
        <vt:i4>41</vt:i4>
      </vt:variant>
    </vt:vector>
  </HeadingPairs>
  <TitlesOfParts>
    <vt:vector size="101" baseType="lpstr">
      <vt:lpstr>Arial</vt:lpstr>
      <vt:lpstr>Arial Black</vt:lpstr>
      <vt:lpstr>Calibri</vt:lpstr>
      <vt:lpstr>FuturaStd-Book</vt:lpstr>
      <vt:lpstr>Georgia</vt:lpstr>
      <vt:lpstr>Helvetica</vt:lpstr>
      <vt:lpstr>Open Sans</vt:lpstr>
      <vt:lpstr>Times New Roman</vt:lpstr>
      <vt:lpstr>ヒラギノ角ゴ Pro W3</vt:lpstr>
      <vt:lpstr>HarrisInteractive</vt:lpstr>
      <vt:lpstr>1_HarrisInteractive</vt:lpstr>
      <vt:lpstr>\\FR-forlan\General\Production\Conseil des Ventes\7_2020 Etude Ventes électroniques\4_Po Rapport\Graphs CVV Ventes électroniques.xlsx!A2 A3 A4![Graphs CVV Ventes électroniques.xlsx]A2 A3 A4 Graphique 1</vt:lpstr>
      <vt:lpstr>\\FR-forlan\General\Production\Conseil des Ventes\7_2020 Etude Ventes électroniques\4_Po Rapport\Graphs CVV Ventes électroniques.xlsx!A2 A3 A4![Graphs CVV Ventes électroniques.xlsx]A2 A3 A4 Graphique 2</vt:lpstr>
      <vt:lpstr>\\FR-forlan\General\Production\Conseil des Ventes\7_2020 Etude Ventes électroniques\4_Po Rapport\Graphs CVV Ventes électroniques.xlsx!Autres Q![Graphs CVV Ventes électroniques.xlsx]Autres Q Graphique 1</vt:lpstr>
      <vt:lpstr>\\FR-forlan\General\Production\Conseil des Ventes\7_2020 Etude Ventes électroniques\4_Po Rapport\Graphs CVV Ventes électroniques.xlsx!Autres Q![Graphs CVV Ventes électroniques.xlsx]Autres Q Graphique 2</vt:lpstr>
      <vt:lpstr>\\FR-forlan\General\Production\Conseil des Ventes\7_2020 Etude Ventes électroniques\4_Po Rapport\Graphs CVV Ventes électroniques.xlsx!Autres Q![Graphs CVV Ventes électroniques.xlsx]Autres Q Graphique 6</vt:lpstr>
      <vt:lpstr>\\FR-forlan\General\Production\Conseil des Ventes\7_2020 Etude Ventes électroniques\4_Po Rapport\Graphs CVV Ventes électroniques.xlsx!Autres Q![Graphs CVV Ventes électroniques.xlsx]Autres Q Graphique 7</vt:lpstr>
      <vt:lpstr>\\FR-forlan\General\Production\Conseil des Ventes\7_2020 Etude Ventes électroniques\4_Po Rapport\Graphs CVV Ventes électroniques.xlsx!Autres Q![Graphs CVV Ventes électroniques.xlsx]Autres Q Graphique 4</vt:lpstr>
      <vt:lpstr>\\FR-forlan\General\Production\Conseil des Ventes\7_2020 Etude Ventes électroniques\4_Po Rapport\Graphs CVV Ventes électroniques.xlsx!Autres Q![Graphs CVV Ventes électroniques.xlsx]Autres Q Graphique 3</vt:lpstr>
      <vt:lpstr>\\FR-forlan\General\Production\Conseil des Ventes\7_2020 Etude Ventes électroniques\4_Po Rapport\Graphs CVV Ventes électroniques.xlsx!Autres Q![Graphs CVV Ventes électroniques.xlsx]Autres Q Graphique 5</vt:lpstr>
      <vt:lpstr>\\FR-forlan\General\Production\Conseil des Ventes\7_2020 Etude Ventes électroniques\4_Po Rapport\Graphs CVV Ventes électroniques.xlsx!Autres Q![Graphs CVV Ventes électroniques.xlsx]Autres Q Graphique 8</vt:lpstr>
      <vt:lpstr>\\FR-forlan\General\Production\Conseil des Ventes\7_2020 Etude Ventes électroniques\4_Po Rapport\Graphs CVV Ventes électroniques.xlsx!Autres Q (2)![Graphs CVV Ventes électroniques.xlsx]Autres Q (2) Graphique 12</vt:lpstr>
      <vt:lpstr>\\FR-forlan\General\Production\Conseil des Ventes\7_2020 Etude Ventes électroniques\4_Po Rapport\Graphs CVV Ventes électroniques.xlsx!Autres Q (2)![Graphs CVV Ventes électroniques.xlsx]Autres Q (2) Graphique 10</vt:lpstr>
      <vt:lpstr>\\FR-forlan\General\Production\Conseil des Ventes\7_2020 Etude Ventes électroniques\4_Po Rapport\Graphs CVV Ventes électroniques.xlsx!Autres Q (2)![Graphs CVV Ventes électroniques.xlsx]Autres Q (2) Graphique 11</vt:lpstr>
      <vt:lpstr>\\FR-forlan\General\Production\Conseil des Ventes\7_2020 Etude Ventes électroniques\4_Po Rapport\Graphs CVV Ventes électroniques.xlsx!Autres Q (2)![Graphs CVV Ventes électroniques.xlsx]Autres Q (2) Graphique 13</vt:lpstr>
      <vt:lpstr>\\FR-forlan\General\Production\Conseil des Ventes\7_2020 Etude Ventes électroniques\4_Po Rapport\Graphs CVV Ventes électroniques.xlsx!B5![Graphs CVV Ventes électroniques.xlsx]B5 Graphique 1</vt:lpstr>
      <vt:lpstr>\\FR-forlan\General\Production\Conseil des Ventes\7_2020 Etude Ventes électroniques\4_Po Rapport\Graphs CVV Ventes électroniques.xlsx!Autres Q 3![Graphs CVV Ventes électroniques.xlsx]Autres Q 3 Graphique 5</vt:lpstr>
      <vt:lpstr>\\FR-forlan\General\Production\Conseil des Ventes\7_2020 Etude Ventes électroniques\4_Po Rapport\Graphs CVV Ventes électroniques.xlsx!Autres Q 3![Graphs CVV Ventes électroniques.xlsx]Autres Q 3 Graphique 4</vt:lpstr>
      <vt:lpstr>\\FR-forlan\General\Production\Conseil des Ventes\7_2020 Etude Ventes électroniques\4_Po Rapport\Graphs CVV Ventes électroniques.xlsx!Autres Q 3![Graphs CVV Ventes électroniques.xlsx]Autres Q 3 Graphique 8</vt:lpstr>
      <vt:lpstr>\\FR-forlan\General\Production\Conseil des Ventes\7_2020 Etude Ventes électroniques\4_Po Rapport\Graphs CVV Ventes électroniques.xlsx!Autres Q 3![Graphs CVV Ventes électroniques.xlsx]Autres Q 3 Graphique 6</vt:lpstr>
      <vt:lpstr>\\FR-forlan\General\Production\Conseil des Ventes\7_2020 Etude Ventes électroniques\4_Po Rapport\Graphs CVV Ventes électroniques.xlsx!Autres Q 3![Graphs CVV Ventes électroniques.xlsx]Autres Q 3 Graphique 7</vt:lpstr>
      <vt:lpstr>\\FR-forlan\General\Production\Conseil des Ventes\7_2020 Etude Ventes électroniques\4_Po Rapport\Graphs CVV Ventes électroniques.xlsx!A6 A7 D2 D3 etc F2![Graphs CVV Ventes électroniques.xlsx]A6 A7 D2 D3 etc F2 Graphique 6</vt:lpstr>
      <vt:lpstr>\\FR-forlan\General\Production\Conseil des Ventes\7_2020 Etude Ventes électroniques\4_Po Rapport\Graphs CVV Ventes électroniques.xlsx!A6 A7 D2 D3 etc F2![Graphs CVV Ventes électroniques.xlsx]A6 A7 D2 D3 etc F2 Graphique 4</vt:lpstr>
      <vt:lpstr>\\FR-forlan\General\Production\Conseil des Ventes\7_2020 Etude Ventes électroniques\4_Po Rapport\Graphs CVV Ventes électroniques.xlsx!A6 A7 D2 D3 etc F2![Graphs CVV Ventes électroniques.xlsx]A6 A7 D2 D3 etc F2 Graphique 5</vt:lpstr>
      <vt:lpstr>\\FR-forlan\General\Production\Conseil des Ventes\7_2020 Etude Ventes électroniques\4_Po Rapport\Graphs CVV Ventes électroniques.xlsx!A6 A7 D2 D3 etc F2![Graphs CVV Ventes électroniques.xlsx]A6 A7 D2 D3 etc F2 Graphique 7</vt:lpstr>
      <vt:lpstr>\\FR-forlan\General\Production\Conseil des Ventes\7_2020 Etude Ventes électroniques\4_Po Rapport\Graphs CVV Ventes électroniques.xlsx!A6 A7 D2 D3 etc F2![Graphs CVV Ventes électroniques.xlsx]A6 A7 D2 D3 etc F2 Graphique 8</vt:lpstr>
      <vt:lpstr>\\FR-forlan\General\Production\Conseil des Ventes\7_2020 Etude Ventes électroniques\4_Po Rapport\Graphs CVV Ventes électroniques.xlsx!A6 A7 D2 D3 etc F2![Graphs CVV Ventes électroniques.xlsx]A6 A7 D2 D3 etc F2 Graphique 10</vt:lpstr>
      <vt:lpstr>\\FR-forlan\General\Production\Conseil des Ventes\7_2020 Etude Ventes électroniques\4_Po Rapport\Graphs CVV Ventes électroniques.xlsx!A6 A7 D2 D3 etc F2![Graphs CVV Ventes électroniques.xlsx]A6 A7 D2 D3 etc F2 Graphique 9</vt:lpstr>
      <vt:lpstr>\\FR-forlan\General\Production\Conseil des Ventes\7_2020 Etude Ventes électroniques\4_Po Rapport\Graphs CVV Ventes électroniques.xlsx!A6 A7 D2 D3 etc F2![Graphs CVV Ventes électroniques.xlsx]A6 A7 D2 D3 etc F2 Graphique 11</vt:lpstr>
      <vt:lpstr>\\FR-forlan\General\Production\Conseil des Ventes\7_2020 Etude Ventes électroniques\4_Po Rapport\Graphs CVV Ventes électroniques.xlsx!A6 A7 D2 D3 etc F2![Graphs CVV Ventes électroniques.xlsx]A6 A7 D2 D3 etc F2 Graphique 15</vt:lpstr>
      <vt:lpstr>\\FR-forlan\General\Production\Conseil des Ventes\7_2020 Etude Ventes électroniques\4_Po Rapport\Graphs CVV Ventes électroniques.xlsx!A6 A7 D2 D3 etc F2![Graphs CVV Ventes électroniques.xlsx]A6 A7 D2 D3 etc F2 Graphique 12</vt:lpstr>
      <vt:lpstr>\\FR-forlan\General\Production\Conseil des Ventes\7_2020 Etude Ventes électroniques\4_Po Rapport\Graphs CVV Ventes électroniques.xlsx!A6 A7 D2 D3 etc F2![Graphs CVV Ventes électroniques.xlsx]A6 A7 D2 D3 etc F2 Graphique 13</vt:lpstr>
      <vt:lpstr>\\FR-forlan\General\Production\Conseil des Ventes\7_2020 Etude Ventes électroniques\4_Po Rapport\Graphs CVV Ventes électroniques.xlsx!G2 etc![Graphs CVV Ventes électroniques.xlsx]G2 etc Graphique 1</vt:lpstr>
      <vt:lpstr>\\FR-forlan\General\Production\Conseil des Ventes\7_2020 Etude Ventes électroniques\4_Po Rapport\Graphs CVV Ventes électroniques.xlsx!G2 etc![Graphs CVV Ventes électroniques.xlsx]G2 etc Graphique 4</vt:lpstr>
      <vt:lpstr>\\FR-forlan\General\Production\Conseil des Ventes\7_2020 Etude Ventes électroniques\4_Po Rapport\Graphs CVV Ventes électroniques.xlsx!G2 etc![Graphs CVV Ventes électroniques.xlsx]G2 etc Graphique 7</vt:lpstr>
      <vt:lpstr>\\FR-forlan\General\Production\Conseil des Ventes\7_2020 Etude Ventes électroniques\4_Po Rapport\Graphs CVV Ventes électroniques.xlsx!G2 etc![Graphs CVV Ventes électroniques.xlsx]G2 etc Graphique 10</vt:lpstr>
      <vt:lpstr>\\FR-forlan\General\Production\Conseil des Ventes\7_2020 Etude Ventes électroniques\4_Po Rapport\Graphs CVV Ventes électroniques.xlsx!G2 etc![Graphs CVV Ventes électroniques.xlsx]G2 etc Graphique 15</vt:lpstr>
      <vt:lpstr>\\FR-forlan\General\Production\Conseil des Ventes\7_2020 Etude Ventes électroniques\4_Po Rapport\Graphs CVV Ventes électroniques.xlsx!G2 etc![Graphs CVV Ventes électroniques.xlsx]G2 etc Graphique 2</vt:lpstr>
      <vt:lpstr>\\FR-forlan\General\Production\Conseil des Ventes\7_2020 Etude Ventes électroniques\4_Po Rapport\Graphs CVV Ventes électroniques.xlsx!G2 etc![Graphs CVV Ventes électroniques.xlsx]G2 etc Graphique 5</vt:lpstr>
      <vt:lpstr>\\FR-forlan\General\Production\Conseil des Ventes\7_2020 Etude Ventes électroniques\4_Po Rapport\Graphs CVV Ventes électroniques.xlsx!G2 etc![Graphs CVV Ventes électroniques.xlsx]G2 etc Graphique 6</vt:lpstr>
      <vt:lpstr>\\FR-forlan\General\Production\Conseil des Ventes\7_2020 Etude Ventes électroniques\4_Po Rapport\Graphs CVV Ventes électroniques.xlsx!G2 etc![Graphs CVV Ventes électroniques.xlsx]G2 etc Graphique 11</vt:lpstr>
      <vt:lpstr>\\FR-forlan\General\Production\Conseil des Ventes\7_2020 Etude Ventes électroniques\4_Po Rapport\Graphs CVV Ventes électroniques.xlsx!G2 etc![Graphs CVV Ventes électroniques.xlsx]G2 etc Graphique 8</vt:lpstr>
      <vt:lpstr>\\FR-forlan\General\Production\Conseil des Ventes\7_2020 Etude Ventes électroniques\4_Po Rapport\Graphs CVV Ventes électroniques.xlsx!G2 etc![Graphs CVV Ventes électroniques.xlsx]G2 etc Graphique 9</vt:lpstr>
      <vt:lpstr>\\FR-forlan\General\Production\Conseil des Ventes\7_2020 Etude Ventes électroniques\4_Po Rapport\Graphs CVV Ventes électroniques.xlsx!G2 etc![Graphs CVV Ventes électroniques.xlsx]G2 etc Graphique 20</vt:lpstr>
      <vt:lpstr>\\FR-forlan\General\Production\Conseil des Ventes\7_2020 Etude Ventes électroniques\4_Po Rapport\Graphs CVV Ventes électroniques.xlsx!G2 etc![Graphs CVV Ventes électroniques.xlsx]G2 etc Graphique 14</vt:lpstr>
      <vt:lpstr>\\FR-forlan\General\Production\Conseil des Ventes\7_2020 Etude Ventes électroniques\4_Po Rapport\Graphs CVV Ventes électroniques.xlsx!G2 etc![Graphs CVV Ventes électroniques.xlsx]G2 etc Graphique 13</vt:lpstr>
      <vt:lpstr>\\FR-forlan\General\Production\Conseil des Ventes\7_2020 Etude Ventes électroniques\4_Po Rapport\Graphs CVV Ventes électroniques.xlsx!G2 etc![Graphs CVV Ventes électroniques.xlsx]G2 etc Graphique 16</vt:lpstr>
      <vt:lpstr>\\FR-forlan\General\Production\Conseil des Ventes\7_2020 Etude Ventes électroniques\4_Po Rapport\Graphs CVV Ventes électroniques.xlsx!G2 etc![Graphs CVV Ventes électroniques.xlsx]G2 etc Graphique 18</vt:lpstr>
      <vt:lpstr>\\FR-forlan\General\Production\Conseil des Ventes\7_2020 Etude Ventes électroniques\4_Po Rapport\Graphs CVV Ventes électroniques.xlsx!G2 etc![Graphs CVV Ventes électroniques.xlsx]G2 etc Graphique 17</vt:lpstr>
      <vt:lpstr>\\FR-forlan\General\Production\Conseil des Ventes\7_2020 Etude Ventes électroniques\4_Po Rapport\Graphs CVV Ventes électroniques.xlsx!G2 etc![Graphs CVV Ventes électroniques.xlsx]G2 etc Graphique 19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dc:creator>
  <cp:lastModifiedBy>Utilisateur</cp:lastModifiedBy>
  <cp:revision>631</cp:revision>
  <dcterms:created xsi:type="dcterms:W3CDTF">2015-11-09T17:12:04Z</dcterms:created>
  <dcterms:modified xsi:type="dcterms:W3CDTF">2021-02-07T09:40:31Z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0x010100C0AE23957169B440A030486BFDBBD864</vt:lpwstr>
  </property>
  <property fmtid="{D5CDD505-2E9C-101B-9397-08002B2CF9AE}" pid="3" name="_NewReviewCycle">
    <vt:lpwstr/>
  </property>
</Properties>
</file>